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862" r:id="rId3"/>
    <p:sldId id="863" r:id="rId4"/>
    <p:sldId id="895" r:id="rId5"/>
    <p:sldId id="864" r:id="rId6"/>
    <p:sldId id="859" r:id="rId7"/>
    <p:sldId id="825" r:id="rId8"/>
    <p:sldId id="784" r:id="rId9"/>
    <p:sldId id="826" r:id="rId10"/>
    <p:sldId id="820" r:id="rId11"/>
    <p:sldId id="821" r:id="rId12"/>
    <p:sldId id="827" r:id="rId13"/>
    <p:sldId id="822" r:id="rId14"/>
    <p:sldId id="829" r:id="rId15"/>
    <p:sldId id="828" r:id="rId16"/>
    <p:sldId id="831" r:id="rId17"/>
    <p:sldId id="823" r:id="rId18"/>
    <p:sldId id="833" r:id="rId19"/>
    <p:sldId id="834" r:id="rId20"/>
    <p:sldId id="861" r:id="rId21"/>
    <p:sldId id="835" r:id="rId23"/>
    <p:sldId id="837" r:id="rId24"/>
    <p:sldId id="838" r:id="rId25"/>
    <p:sldId id="832" r:id="rId26"/>
    <p:sldId id="840" r:id="rId27"/>
    <p:sldId id="842" r:id="rId28"/>
    <p:sldId id="843" r:id="rId29"/>
    <p:sldId id="844" r:id="rId30"/>
    <p:sldId id="845" r:id="rId31"/>
    <p:sldId id="846" r:id="rId32"/>
    <p:sldId id="847" r:id="rId33"/>
    <p:sldId id="848" r:id="rId34"/>
    <p:sldId id="849" r:id="rId35"/>
    <p:sldId id="850" r:id="rId36"/>
    <p:sldId id="852" r:id="rId37"/>
    <p:sldId id="897" r:id="rId38"/>
    <p:sldId id="896" r:id="rId39"/>
    <p:sldId id="853" r:id="rId40"/>
  </p:sldIdLst>
  <p:sldSz cx="9145905" cy="7021830"/>
  <p:notesSz cx="6816725" cy="99441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3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8551"/>
    <a:srgbClr val="921B95"/>
    <a:srgbClr val="0033CC"/>
    <a:srgbClr val="996600"/>
    <a:srgbClr val="00CCFF"/>
    <a:srgbClr val="666633"/>
    <a:srgbClr val="003366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0432"/>
    <p:restoredTop sz="55413"/>
  </p:normalViewPr>
  <p:slideViewPr>
    <p:cSldViewPr showGuides="1">
      <p:cViewPr>
        <p:scale>
          <a:sx n="66" d="100"/>
          <a:sy n="66" d="100"/>
        </p:scale>
        <p:origin x="-1104" y="-858"/>
      </p:cViewPr>
      <p:guideLst>
        <p:guide orient="horz" pos="2197"/>
        <p:guide pos="28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9"/>
          </p:nvPr>
        </p:nvSpPr>
        <p:spPr bwMode="auto">
          <a:xfrm>
            <a:off x="3862388" y="0"/>
            <a:ext cx="295275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981075" y="746125"/>
            <a:ext cx="4856163" cy="372903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19"/>
          </p:nvPr>
        </p:nvSpPr>
        <p:spPr bwMode="auto">
          <a:xfrm>
            <a:off x="681038" y="4724400"/>
            <a:ext cx="5454650" cy="4473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29"/>
          </p:nvPr>
        </p:nvSpPr>
        <p:spPr bwMode="auto">
          <a:xfrm>
            <a:off x="0" y="9445625"/>
            <a:ext cx="295275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39"/>
          </p:nvPr>
        </p:nvSpPr>
        <p:spPr bwMode="auto">
          <a:xfrm>
            <a:off x="3862388" y="9445625"/>
            <a:ext cx="295275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253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253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62388" y="9445625"/>
            <a:ext cx="2952750" cy="49688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2184400"/>
            <a:ext cx="7777162" cy="1497013"/>
          </a:xfrm>
        </p:spPr>
        <p:txBody>
          <a:bodyPr/>
          <a:lstStyle>
            <a:lvl1pPr>
              <a:defRPr smtClean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 smtClean="0"/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3188" y="3973513"/>
            <a:ext cx="6399212" cy="1804987"/>
          </a:xfrm>
        </p:spPr>
        <p:txBody>
          <a:bodyPr/>
          <a:lstStyle>
            <a:lvl1pPr marL="0" indent="0" algn="ctr">
              <a:buFontTx/>
              <a:buNone/>
              <a:defRPr smtClean="0"/>
            </a:lvl1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88074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2184400"/>
            <a:ext cx="7777162" cy="1497013"/>
          </a:xfrm>
        </p:spPr>
        <p:txBody>
          <a:bodyPr/>
          <a:lstStyle>
            <a:lvl1pPr>
              <a:defRPr smtClean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 smtClean="0"/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3188" y="3973513"/>
            <a:ext cx="6399212" cy="1804987"/>
          </a:xfrm>
        </p:spPr>
        <p:txBody>
          <a:bodyPr/>
          <a:lstStyle>
            <a:lvl1pPr marL="0" indent="0" algn="ctr">
              <a:buFontTx/>
              <a:buNone/>
              <a:defRPr smtClean="0"/>
            </a:lvl1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80988"/>
            <a:ext cx="8231188" cy="1169987"/>
          </a:xfrm>
          <a:prstGeom prst="rect">
            <a:avLst/>
          </a:prstGeom>
          <a:noFill/>
          <a:ln w="9525">
            <a:noFill/>
          </a:ln>
        </p:spPr>
        <p:txBody>
          <a:bodyPr lIns="88167" tIns="44084" rIns="88167" bIns="44084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33538"/>
            <a:ext cx="8231188" cy="4632325"/>
          </a:xfrm>
          <a:prstGeom prst="rect">
            <a:avLst/>
          </a:prstGeom>
          <a:noFill/>
          <a:ln w="9525">
            <a:noFill/>
          </a:ln>
        </p:spPr>
        <p:txBody>
          <a:bodyPr lIns="88167" tIns="44084" rIns="88167" bIns="44084" anchor="t"/>
          <a:p>
            <a:pPr lvl="0" indent="-3302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78130"/>
            <a:r>
              <a:rPr lang="zh-CN" altLang="en-US" dirty="0"/>
              <a:t>第二级</a:t>
            </a:r>
            <a:endParaRPr lang="zh-CN" altLang="en-US" dirty="0"/>
          </a:p>
          <a:p>
            <a:pPr lvl="2" indent="-219075"/>
            <a:r>
              <a:rPr lang="zh-CN" altLang="en-US" dirty="0"/>
              <a:t>第三级</a:t>
            </a:r>
            <a:endParaRPr lang="zh-CN" altLang="en-US" dirty="0"/>
          </a:p>
          <a:p>
            <a:pPr lvl="3" indent="-220980"/>
            <a:r>
              <a:rPr lang="zh-CN" altLang="en-US" dirty="0"/>
              <a:t>第四级</a:t>
            </a:r>
            <a:endParaRPr lang="zh-CN" altLang="en-US" dirty="0"/>
          </a:p>
          <a:p>
            <a:pPr lvl="4" indent="-22098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487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88167" tIns="44084" rIns="88167" bIns="44084" numCol="1" anchor="t" anchorCtr="0" compatLnSpc="1"/>
          <a:lstStyle>
            <a:lvl1pPr>
              <a:buFontTx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5788" y="6400800"/>
            <a:ext cx="2897188" cy="487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88167" tIns="44084" rIns="88167" bIns="44084" numCol="1" anchor="t" anchorCtr="0" compatLnSpc="1"/>
          <a:lstStyle>
            <a:lvl1pPr algn="ctr">
              <a:buFontTx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4788" y="6400800"/>
            <a:ext cx="2133600" cy="487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88167" tIns="44084" rIns="88167" bIns="44084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880745" rtl="0" eaLnBrk="0" fontAlgn="base" hangingPunct="0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+mj-lt"/>
          <a:ea typeface="+mj-ea"/>
          <a:cs typeface="+mj-cs"/>
        </a:defRPr>
      </a:lvl1pPr>
      <a:lvl2pPr algn="ctr" defTabSz="880745" rtl="0" eaLnBrk="0" fontAlgn="base" hangingPunct="0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880745" rtl="0" eaLnBrk="0" fontAlgn="base" hangingPunct="0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880745" rtl="0" eaLnBrk="0" fontAlgn="base" hangingPunct="0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880745" rtl="0" eaLnBrk="0" fontAlgn="base" hangingPunct="0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30200" indent="-330200" algn="l" defTabSz="880745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19455" indent="-278130" algn="l" defTabSz="880745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00455" indent="-219075" algn="l" defTabSz="880745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</a:defRPr>
      </a:lvl3pPr>
      <a:lvl4pPr marL="1541780" indent="-220980" algn="l" defTabSz="880745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1983105" indent="-220980" algn="l" defTabSz="880745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.jpeg"/><Relationship Id="rId1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611563" y="257175"/>
            <a:ext cx="2222500" cy="939800"/>
          </a:xfrm>
          <a:prstGeom prst="rect">
            <a:avLst/>
          </a:prstGeom>
          <a:noFill/>
        </p:spPr>
        <p:txBody>
          <a:bodyPr wrap="none" lIns="92382" tIns="46191" rIns="92382" bIns="4619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500" b="0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方正楷体拼音字库01" pitchFamily="65" charset="-122"/>
                <a:ea typeface="方正楷体拼音字库01" pitchFamily="65" charset="-122"/>
                <a:cs typeface="+mn-cs"/>
              </a:rPr>
              <a:t>商   量</a:t>
            </a:r>
            <a:endParaRPr kumimoji="0" lang="zh-CN" altLang="en-US" sz="5500" b="0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方正楷体拼音字库01" pitchFamily="65" charset="-122"/>
              <a:ea typeface="方正楷体拼音字库01" pitchFamily="65" charset="-122"/>
              <a:cs typeface="+mn-cs"/>
            </a:endParaRPr>
          </a:p>
        </p:txBody>
      </p:sp>
      <p:graphicFrame>
        <p:nvGraphicFramePr>
          <p:cNvPr id="3074" name="表格 3073"/>
          <p:cNvGraphicFramePr/>
          <p:nvPr/>
        </p:nvGraphicFramePr>
        <p:xfrm>
          <a:off x="238125" y="161925"/>
          <a:ext cx="2520950" cy="655638"/>
        </p:xfrm>
        <a:graphic>
          <a:graphicData uri="http://schemas.openxmlformats.org/drawingml/2006/table">
            <a:tbl>
              <a:tblPr/>
              <a:tblGrid>
                <a:gridCol w="2520950"/>
              </a:tblGrid>
              <a:tr h="655638"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indent="0" algn="ctr">
                        <a:spcAft>
                          <a:spcPct val="0"/>
                        </a:spcAft>
                        <a:buNone/>
                      </a:pPr>
                      <a:r>
                        <a:rPr lang="zh-CN" altLang="en-US" sz="4300" b="1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口语交际</a:t>
                      </a:r>
                      <a:endParaRPr lang="zh-CN" altLang="zh-CN" sz="1100" b="1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92" marR="68592" marT="0" marB="0" anchor="t">
                    <a:lnL cap="flat">
                      <a:noFill/>
                    </a:lnL>
                    <a:lnR cap="flat">
                      <a:noFill/>
                    </a:lnR>
                    <a:lnT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pct60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49225" y="1441450"/>
            <a:ext cx="9145588" cy="4821238"/>
          </a:xfrm>
          <a:prstGeom prst="rect">
            <a:avLst/>
          </a:prstGeom>
          <a:noFill/>
        </p:spPr>
        <p:txBody>
          <a:bodyPr lIns="92382" tIns="46191" rIns="92382" bIns="46191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6100" b="0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在生活中，有时候我们需要跟别人商量事情。比如，你想和小李调换值日的时间，该怎样跟他商量呢？</a:t>
            </a:r>
            <a:endParaRPr kumimoji="0" lang="zh-CN" altLang="en-US" sz="6100" b="0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4"/>
          <p:cNvSpPr txBox="1"/>
          <p:nvPr/>
        </p:nvSpPr>
        <p:spPr>
          <a:xfrm>
            <a:off x="333375" y="1025525"/>
            <a:ext cx="8326438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lang="zh-CN" altLang="zh-CN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0" name="文本框 2"/>
          <p:cNvSpPr txBox="1"/>
          <p:nvPr/>
        </p:nvSpPr>
        <p:spPr>
          <a:xfrm flipH="1">
            <a:off x="1763713" y="2105025"/>
            <a:ext cx="4065587" cy="3416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54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吵架要用口，</a:t>
            </a:r>
            <a:endParaRPr lang="zh-CN" altLang="zh-CN" sz="54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zh-CN" sz="54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抄写要动手，</a:t>
            </a:r>
            <a:endParaRPr lang="zh-CN" altLang="zh-CN" sz="54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zh-CN" sz="54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炒菜少了火，</a:t>
            </a:r>
            <a:endParaRPr lang="zh-CN" altLang="zh-CN" sz="54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zh-CN" sz="54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永远不会熟。</a:t>
            </a:r>
            <a:endParaRPr lang="zh-CN" altLang="zh-CN" sz="5400" b="1" dirty="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"/>
          <p:cNvSpPr txBox="1"/>
          <p:nvPr/>
        </p:nvSpPr>
        <p:spPr>
          <a:xfrm>
            <a:off x="1298575" y="1504950"/>
            <a:ext cx="6003925" cy="1692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400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4400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zh-CN" sz="6000" dirty="0">
                <a:solidFill>
                  <a:srgbClr val="0033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二、字词句运用</a:t>
            </a:r>
            <a:endParaRPr lang="zh-CN" altLang="zh-CN" sz="6000" dirty="0">
              <a:solidFill>
                <a:srgbClr val="0033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4"/>
          <p:cNvSpPr txBox="1"/>
          <p:nvPr/>
        </p:nvSpPr>
        <p:spPr>
          <a:xfrm>
            <a:off x="314325" y="1025525"/>
            <a:ext cx="8326438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读一读，你会有什么发现吗 ？</a:t>
            </a:r>
            <a:endParaRPr lang="zh-CN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8" name="文本框 2"/>
          <p:cNvSpPr txBox="1"/>
          <p:nvPr/>
        </p:nvSpPr>
        <p:spPr>
          <a:xfrm flipH="1">
            <a:off x="660400" y="1987550"/>
            <a:ext cx="7635875" cy="3046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8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不言不语    只言片语</a:t>
            </a:r>
            <a:endParaRPr lang="zh-CN" altLang="zh-CN" sz="48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zh-CN" sz="48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三言两语    千言万语</a:t>
            </a:r>
            <a:endParaRPr lang="zh-CN" altLang="zh-CN" sz="48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zh-CN" sz="48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豪言壮语    少言寡语</a:t>
            </a:r>
            <a:endParaRPr lang="zh-CN" altLang="zh-CN" sz="48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zh-CN" sz="48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自言自语    甜言蜜语</a:t>
            </a:r>
            <a:endParaRPr lang="zh-CN" altLang="zh-CN" sz="48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4"/>
          <p:cNvSpPr txBox="1"/>
          <p:nvPr/>
        </p:nvSpPr>
        <p:spPr>
          <a:xfrm>
            <a:off x="314325" y="1025525"/>
            <a:ext cx="8326438" cy="1876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找朋友</a:t>
            </a:r>
            <a:endParaRPr lang="zh-CN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你能给下列词语找到意思相近的好朋友吗？</a:t>
            </a:r>
            <a:endParaRPr lang="zh-CN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2" name="文本框 2"/>
          <p:cNvSpPr txBox="1"/>
          <p:nvPr/>
        </p:nvSpPr>
        <p:spPr>
          <a:xfrm flipH="1">
            <a:off x="628650" y="3556000"/>
            <a:ext cx="782002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8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三言两语</a:t>
            </a:r>
            <a:r>
              <a:rPr lang="zh-CN" altLang="zh-CN" sz="4800" b="1" dirty="0">
                <a:solidFill>
                  <a:srgbClr val="0033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→</a:t>
            </a:r>
            <a:r>
              <a:rPr lang="zh-CN" altLang="zh-CN" sz="4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    ）</a:t>
            </a:r>
            <a:endParaRPr lang="zh-CN" altLang="zh-CN" sz="4800" b="1" dirty="0">
              <a:solidFill>
                <a:srgbClr val="003366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zh-CN" sz="48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</a:t>
            </a:r>
            <a:endParaRPr lang="zh-CN" altLang="zh-CN" sz="48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4"/>
          <p:cNvSpPr txBox="1"/>
          <p:nvPr/>
        </p:nvSpPr>
        <p:spPr>
          <a:xfrm>
            <a:off x="314325" y="1025525"/>
            <a:ext cx="8326438" cy="1876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找朋友</a:t>
            </a:r>
            <a:endParaRPr lang="zh-CN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你能给下列词语找到意思相近的好朋友吗？</a:t>
            </a:r>
            <a:endParaRPr lang="zh-CN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6" name="文本框 2"/>
          <p:cNvSpPr txBox="1"/>
          <p:nvPr/>
        </p:nvSpPr>
        <p:spPr>
          <a:xfrm flipH="1">
            <a:off x="628650" y="3556000"/>
            <a:ext cx="782002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8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三言两语</a:t>
            </a:r>
            <a:r>
              <a:rPr lang="zh-CN" altLang="zh-CN" sz="4800" b="1" dirty="0">
                <a:solidFill>
                  <a:srgbClr val="003366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→</a:t>
            </a:r>
            <a:r>
              <a:rPr lang="zh-CN" altLang="zh-CN" sz="4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zh-CN" altLang="zh-CN" sz="4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只言片语</a:t>
            </a:r>
            <a:r>
              <a:rPr lang="zh-CN" altLang="zh-CN" sz="4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</a:t>
            </a:r>
            <a:endParaRPr lang="zh-CN" altLang="zh-CN" sz="4800" b="1" dirty="0">
              <a:solidFill>
                <a:srgbClr val="003366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zh-CN" sz="48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</a:t>
            </a:r>
            <a:endParaRPr lang="zh-CN" altLang="zh-CN" sz="48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4"/>
          <p:cNvSpPr txBox="1"/>
          <p:nvPr/>
        </p:nvSpPr>
        <p:spPr>
          <a:xfrm>
            <a:off x="314325" y="887413"/>
            <a:ext cx="8326438" cy="126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我演你来猜</a:t>
            </a:r>
            <a:endParaRPr lang="zh-CN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    你能根据老师表演，猜出相应的成语吗？</a:t>
            </a:r>
            <a:endParaRPr lang="zh-CN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0" name="文本框 2"/>
          <p:cNvSpPr txBox="1"/>
          <p:nvPr/>
        </p:nvSpPr>
        <p:spPr>
          <a:xfrm flipH="1">
            <a:off x="396875" y="2851150"/>
            <a:ext cx="8301038" cy="3108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0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◆</a:t>
            </a:r>
            <a:r>
              <a:rPr lang="zh-CN" altLang="zh-CN" sz="36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准备着，为共产主义事业而奋斗！时刻准备着！</a:t>
            </a:r>
            <a:endParaRPr lang="zh-CN" altLang="zh-CN" sz="36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zh-CN" sz="3600" b="1" dirty="0">
                <a:solidFill>
                  <a:srgbClr val="921B95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◆</a:t>
            </a:r>
            <a:r>
              <a:rPr lang="zh-CN" altLang="zh-CN" sz="3600" b="1" dirty="0">
                <a:solidFill>
                  <a:srgbClr val="921B9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亲爱的乌鸦，您的羽毛真漂亮，麻雀比起您来，可就差多了。您的嗓子真好，谁都爱听您唱歌，您就唱几句吧！</a:t>
            </a:r>
            <a:r>
              <a:rPr lang="zh-CN" altLang="zh-CN" sz="4800" b="1" dirty="0">
                <a:solidFill>
                  <a:srgbClr val="921B9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zh-CN" sz="48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</a:t>
            </a:r>
            <a:endParaRPr lang="zh-CN" altLang="zh-CN" sz="48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4"/>
          <p:cNvSpPr txBox="1"/>
          <p:nvPr/>
        </p:nvSpPr>
        <p:spPr>
          <a:xfrm>
            <a:off x="247650" y="839788"/>
            <a:ext cx="8393113" cy="49545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6000" b="1" dirty="0">
                <a:latin typeface="黑体" panose="02010609060101010101" pitchFamily="49" charset="-122"/>
                <a:ea typeface="黑体" panose="02010609060101010101" pitchFamily="49" charset="-122"/>
              </a:rPr>
              <a:t>选词入境</a:t>
            </a:r>
            <a:endParaRPr lang="zh-CN" altLang="zh-CN" sz="6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zh-CN" b="1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看到久别的同学，我心中有（  ），却一句话也说不出来。</a:t>
            </a:r>
            <a:endParaRPr lang="zh-CN" altLang="zh-CN" b="1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b="1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他这是黄鼠狼给鸡拜年，你千万不要被他的（  ）哄骗了。</a:t>
            </a:r>
            <a:endParaRPr lang="zh-CN" altLang="zh-CN" b="1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zh-CN" b="1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期末考试快到了，我（  ）道：“做题的时候，一定要细心呀！”</a:t>
            </a:r>
            <a:endParaRPr lang="zh-CN" altLang="zh-CN" b="1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zh-CN" b="1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这件事说来话长，并非（  ）可以说得清楚。</a:t>
            </a:r>
            <a:endParaRPr lang="zh-CN" altLang="zh-CN" b="1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b="1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zh-CN" b="1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他从来就是这样（  ）的，不爱和人说话。</a:t>
            </a:r>
            <a:endParaRPr lang="zh-CN" altLang="zh-CN" b="1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4"/>
          <p:cNvSpPr txBox="1"/>
          <p:nvPr/>
        </p:nvSpPr>
        <p:spPr>
          <a:xfrm>
            <a:off x="247650" y="839788"/>
            <a:ext cx="8393113" cy="1938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观察图片，将事物说具体</a:t>
            </a:r>
            <a:endParaRPr lang="zh-CN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b="1" dirty="0">
                <a:solidFill>
                  <a:srgbClr val="0033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）云朵  （   ）花朵   （   ）大雁</a:t>
            </a:r>
            <a:endParaRPr lang="zh-CN" altLang="zh-CN" b="1" dirty="0">
              <a:solidFill>
                <a:srgbClr val="0033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5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3641725"/>
            <a:ext cx="23876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050" y="3641725"/>
            <a:ext cx="2151063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9000" y="3641725"/>
            <a:ext cx="2438400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4"/>
          <p:cNvSpPr txBox="1"/>
          <p:nvPr/>
        </p:nvSpPr>
        <p:spPr>
          <a:xfrm>
            <a:off x="266700" y="1062038"/>
            <a:ext cx="8402638" cy="46466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每组句子中，你更喜欢哪一句，为什么？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3600" b="1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b="1" dirty="0">
                <a:solidFill>
                  <a:srgbClr val="921B95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◆</a:t>
            </a:r>
            <a:r>
              <a:rPr lang="zh-CN" altLang="zh-CN" b="1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细长的葫芦藤上长满了绿叶，开出了几朵雪白的小花。</a:t>
            </a:r>
            <a:endParaRPr lang="zh-CN" altLang="zh-CN" b="1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◆</a:t>
            </a:r>
            <a:r>
              <a:rPr lang="zh-CN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葫芦藤上长满了绿叶，开出了几朵小花。</a:t>
            </a:r>
            <a:endParaRPr lang="zh-CN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b="1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b="1" dirty="0">
                <a:solidFill>
                  <a:srgbClr val="921B95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◆</a:t>
            </a:r>
            <a:r>
              <a:rPr lang="zh-CN" altLang="zh-CN" b="1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茂密的枝叶向四面展开，就像搭起了一个个绿色的凉棚。</a:t>
            </a:r>
            <a:endParaRPr lang="zh-CN" altLang="zh-CN" b="1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◆</a:t>
            </a:r>
            <a:r>
              <a:rPr lang="zh-CN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枝叶向四面展开，就像搭起了一个个凉棚。</a:t>
            </a:r>
            <a:endParaRPr lang="zh-CN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895350"/>
            <a:ext cx="9145588" cy="536575"/>
          </a:xfrm>
          <a:prstGeom prst="rect">
            <a:avLst/>
          </a:prstGeom>
          <a:noFill/>
        </p:spPr>
        <p:txBody>
          <a:bodyPr lIns="92382" tIns="46191" rIns="92382" bIns="46191">
            <a:spAutoFit/>
          </a:bodyPr>
          <a:lstStyle/>
          <a:p>
            <a:pPr marL="519430" marR="0" lvl="0" indent="-51943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 startAt="2"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仿照例子，试着把下面的句子说具体。</a:t>
            </a:r>
            <a:endParaRPr kumimoji="0" lang="zh-CN" altLang="en-US" sz="2800" b="0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" y="1872404"/>
            <a:ext cx="9145588" cy="1570612"/>
          </a:xfrm>
          <a:prstGeom prst="rect">
            <a:avLst/>
          </a:prstGeom>
          <a:noFill/>
        </p:spPr>
        <p:txBody>
          <a:bodyPr lIns="92382" tIns="46191" rIns="92382" bIns="4619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692785" marR="0" lvl="0" indent="-692785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dottedHeavy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细长的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葫芦藤上长满了绿叶，开出了几朵</a:t>
            </a:r>
            <a:r>
              <a:rPr kumimoji="0" lang="zh-CN" altLang="en-US" sz="3200" b="1" i="0" u="dottedHeavy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雪白的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小花。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" y="3361323"/>
            <a:ext cx="9145588" cy="1570613"/>
          </a:xfrm>
          <a:prstGeom prst="rect">
            <a:avLst/>
          </a:prstGeom>
          <a:noFill/>
        </p:spPr>
        <p:txBody>
          <a:bodyPr lIns="92382" tIns="46191" rIns="92382" bIns="4619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692785" marR="0" lvl="0" indent="-692785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dottedHeavy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茂密的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枝叶向四面展开，就像搭起了一个个</a:t>
            </a:r>
            <a:r>
              <a:rPr kumimoji="0" lang="zh-CN" altLang="en-US" sz="3200" b="1" i="0" u="dottedHeavy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绿色的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凉棚。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25438" y="0"/>
          <a:ext cx="2908300" cy="725488"/>
        </p:xfrm>
        <a:graphic>
          <a:graphicData uri="http://schemas.openxmlformats.org/drawingml/2006/table">
            <a:tbl>
              <a:tblPr firstRow="1" firstCol="1" bandRow="1"/>
              <a:tblGrid>
                <a:gridCol w="2908082"/>
              </a:tblGrid>
              <a:tr h="7252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3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字词句运用</a:t>
                      </a:r>
                      <a:endParaRPr lang="zh-CN" sz="110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2" marR="68592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-133929" y="6094942"/>
            <a:ext cx="9413453" cy="708837"/>
          </a:xfrm>
          <a:prstGeom prst="rect">
            <a:avLst/>
          </a:prstGeom>
          <a:noFill/>
        </p:spPr>
        <p:txBody>
          <a:bodyPr wrap="none" lIns="92382" tIns="46191" rIns="92382" bIns="4619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             ）池</a:t>
            </a:r>
            <a:r>
              <a:rPr kumimoji="0" lang="zh-CN" altLang="en-US" sz="40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塘开</a:t>
            </a:r>
            <a:r>
              <a:rPr kumimoji="0" lang="zh-CN" altLang="en-US" sz="4000" b="1" i="0" u="none" strike="noStrike" kern="1200" cap="none" spc="0" normalizeH="0" baseline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满（            ）荷</a:t>
            </a:r>
            <a:r>
              <a:rPr kumimoji="0" lang="zh-CN" altLang="en-US" sz="40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花。</a:t>
            </a:r>
            <a:endParaRPr kumimoji="0" lang="zh-CN" altLang="en-US" sz="40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37" y="4968406"/>
            <a:ext cx="9128120" cy="708837"/>
          </a:xfrm>
          <a:prstGeom prst="rect">
            <a:avLst/>
          </a:prstGeom>
          <a:noFill/>
        </p:spPr>
        <p:txBody>
          <a:bodyPr wrap="none" lIns="92382" tIns="46191" rIns="92382" bIns="4619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             ）天</a:t>
            </a:r>
            <a:r>
              <a:rPr kumimoji="0" lang="zh-CN" altLang="en-US" sz="40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空飘</a:t>
            </a:r>
            <a:r>
              <a:rPr kumimoji="0" lang="zh-CN" altLang="en-US" sz="4000" b="1" i="0" u="none" strike="noStrike" kern="1200" cap="none" spc="0" normalizeH="0" baseline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着（          ）气</a:t>
            </a:r>
            <a:r>
              <a:rPr kumimoji="0" lang="zh-CN" altLang="en-US" sz="40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球。</a:t>
            </a:r>
            <a:endParaRPr kumimoji="0" lang="zh-CN" altLang="en-US" sz="40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097" name="表格 4096"/>
          <p:cNvGraphicFramePr/>
          <p:nvPr/>
        </p:nvGraphicFramePr>
        <p:xfrm>
          <a:off x="238125" y="161925"/>
          <a:ext cx="2520950" cy="655638"/>
        </p:xfrm>
        <a:graphic>
          <a:graphicData uri="http://schemas.openxmlformats.org/drawingml/2006/table">
            <a:tbl>
              <a:tblPr/>
              <a:tblGrid>
                <a:gridCol w="2520950"/>
              </a:tblGrid>
              <a:tr h="655638"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32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indent="0" algn="ctr">
                        <a:spcAft>
                          <a:spcPct val="0"/>
                        </a:spcAft>
                        <a:buNone/>
                      </a:pPr>
                      <a:r>
                        <a:rPr lang="zh-CN" altLang="en-US" sz="4300" b="1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口语交际</a:t>
                      </a:r>
                      <a:endParaRPr lang="zh-CN" altLang="zh-CN" sz="1100" b="1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92" marR="68592" marT="0" marB="0" anchor="t">
                    <a:lnL cap="flat">
                      <a:noFill/>
                    </a:lnL>
                    <a:lnR cap="flat">
                      <a:noFill/>
                    </a:lnR>
                    <a:lnT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pct60">
                      <a:fgClr>
                        <a:srgbClr val="FF0000"/>
                      </a:fgClr>
                      <a:bgClr>
                        <a:schemeClr val="bg1"/>
                      </a:bgClr>
                    </a:pattFill>
                  </a:tcPr>
                </a:tc>
              </a:tr>
            </a:tbl>
          </a:graphicData>
        </a:graphic>
      </p:graphicFrame>
      <p:sp>
        <p:nvSpPr>
          <p:cNvPr id="4103" name="云形标注 1"/>
          <p:cNvSpPr/>
          <p:nvPr/>
        </p:nvSpPr>
        <p:spPr>
          <a:xfrm>
            <a:off x="600075" y="1751013"/>
            <a:ext cx="2728913" cy="1519237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FFC000"/>
          </a:solidFill>
          <a:ln w="9525" cap="flat" cmpd="sng">
            <a:solidFill>
              <a:srgbClr val="79A804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2382" tIns="46191" rIns="92382" bIns="46191" anchor="ctr"/>
          <a:p>
            <a:pPr algn="ctr"/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小丽，我想跟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你商量一件事情。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4" name="云形标注 6"/>
          <p:cNvSpPr/>
          <p:nvPr/>
        </p:nvSpPr>
        <p:spPr>
          <a:xfrm>
            <a:off x="2984500" y="3079750"/>
            <a:ext cx="3898900" cy="1519238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FFC000"/>
          </a:solidFill>
          <a:ln w="9525" cap="flat" cmpd="sng">
            <a:solidFill>
              <a:srgbClr val="79A804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2382" tIns="46191" rIns="92382" bIns="46191" anchor="ctr"/>
          <a:p>
            <a:pPr algn="ctr"/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没关系，那我再问问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别人能不能和我调换吧！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5" name="云形标注 7"/>
          <p:cNvSpPr/>
          <p:nvPr/>
        </p:nvSpPr>
        <p:spPr>
          <a:xfrm>
            <a:off x="4048125" y="890588"/>
            <a:ext cx="4348163" cy="1751012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FFC000"/>
          </a:solidFill>
          <a:ln w="9525" cap="flat" cmpd="sng">
            <a:solidFill>
              <a:srgbClr val="79A804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2382" tIns="46191" rIns="92382" bIns="46191" anchor="ctr"/>
          <a:p>
            <a:pPr algn="ctr"/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我想和你调换一下值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日的时间，因为今天是我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的生日，想早一点回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家。你看能行吗？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0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148138"/>
            <a:ext cx="2667000" cy="2973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7" name="图片 8"/>
          <p:cNvPicPr>
            <a:picLocks noChangeAspect="1"/>
          </p:cNvPicPr>
          <p:nvPr/>
        </p:nvPicPr>
        <p:blipFill>
          <a:blip r:embed="rId2"/>
          <a:srcRect b="4593"/>
          <a:stretch>
            <a:fillRect/>
          </a:stretch>
        </p:blipFill>
        <p:spPr>
          <a:xfrm>
            <a:off x="7189788" y="4148138"/>
            <a:ext cx="1955800" cy="2873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4"/>
          <p:cNvSpPr txBox="1"/>
          <p:nvPr/>
        </p:nvSpPr>
        <p:spPr>
          <a:xfrm>
            <a:off x="252413" y="414338"/>
            <a:ext cx="8402637" cy="57546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读一读，记一记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（一碧如洗的、蔚蓝的、广阔的、一望无边的、一望无际的……）天空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3600" b="1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（五颜六色的、五彩缤纷的、五彩斑斓的、鲜艳夺目的……）气球</a:t>
            </a:r>
            <a:endParaRPr lang="zh-CN" altLang="zh-CN" sz="3600" b="1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3600" b="1" dirty="0">
                <a:solidFill>
                  <a:srgbClr val="4B855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（清澈见底的、清清的、碧绿的……）池塘</a:t>
            </a:r>
            <a:endParaRPr lang="zh-CN" altLang="zh-CN" sz="3600" b="1" dirty="0">
              <a:solidFill>
                <a:srgbClr val="4B855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3600" b="1" dirty="0">
                <a:solidFill>
                  <a:srgbClr val="00CC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（亭亭玉立的、纯洁高雅的、粉红的、洁白的……）荷花</a:t>
            </a:r>
            <a:endParaRPr lang="zh-CN" altLang="zh-CN" sz="3600" b="1" dirty="0">
              <a:solidFill>
                <a:srgbClr val="00CC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1"/>
          <p:cNvSpPr txBox="1"/>
          <p:nvPr/>
        </p:nvSpPr>
        <p:spPr>
          <a:xfrm>
            <a:off x="1298575" y="1504950"/>
            <a:ext cx="6003925" cy="1692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400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4400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zh-CN" sz="6000" dirty="0">
                <a:solidFill>
                  <a:srgbClr val="0033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三、书写提示</a:t>
            </a:r>
            <a:endParaRPr lang="zh-CN" altLang="zh-CN" sz="6000" dirty="0">
              <a:solidFill>
                <a:srgbClr val="0033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4"/>
          <p:cNvSpPr txBox="1"/>
          <p:nvPr/>
        </p:nvSpPr>
        <p:spPr>
          <a:xfrm>
            <a:off x="266700" y="1062038"/>
            <a:ext cx="8402638" cy="1198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火眼金睛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请同学们仔细观察下面的字，看你有什么发现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2" name="文本框 2"/>
          <p:cNvSpPr txBox="1"/>
          <p:nvPr/>
        </p:nvSpPr>
        <p:spPr>
          <a:xfrm>
            <a:off x="1768475" y="2670175"/>
            <a:ext cx="5253038" cy="1106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600" b="1" dirty="0">
                <a:solidFill>
                  <a:srgbClr val="921B9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 呼 忙 如</a:t>
            </a:r>
            <a:endParaRPr lang="zh-CN" altLang="en-US" sz="6600" b="1" dirty="0">
              <a:solidFill>
                <a:srgbClr val="921B9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4"/>
          <p:cNvSpPr txBox="1"/>
          <p:nvPr/>
        </p:nvSpPr>
        <p:spPr>
          <a:xfrm>
            <a:off x="266700" y="1062038"/>
            <a:ext cx="8402638" cy="1198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火眼金睛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请同学们仔细观察下面的字，看你有什么发现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6" name="文本框 2"/>
          <p:cNvSpPr txBox="1"/>
          <p:nvPr/>
        </p:nvSpPr>
        <p:spPr>
          <a:xfrm>
            <a:off x="733425" y="2633663"/>
            <a:ext cx="3627438" cy="23383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600" b="1" dirty="0">
                <a:solidFill>
                  <a:srgbClr val="921B9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 呼</a:t>
            </a:r>
            <a:endParaRPr lang="zh-CN" altLang="en-US" sz="6600" b="1" dirty="0">
              <a:solidFill>
                <a:srgbClr val="921B9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左边短，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右边长。   </a:t>
            </a:r>
            <a:endParaRPr lang="zh-CN" altLang="en-US" sz="6600" b="1" dirty="0">
              <a:solidFill>
                <a:srgbClr val="921B9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7" name="文本框 4"/>
          <p:cNvSpPr txBox="1"/>
          <p:nvPr/>
        </p:nvSpPr>
        <p:spPr>
          <a:xfrm>
            <a:off x="4899025" y="2633663"/>
            <a:ext cx="3251200" cy="23383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600" b="1" dirty="0">
                <a:solidFill>
                  <a:srgbClr val="921B9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忙 如</a:t>
            </a:r>
            <a:endParaRPr lang="zh-CN" altLang="en-US" sz="6600" b="1" dirty="0">
              <a:solidFill>
                <a:srgbClr val="921B9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左边长，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右边短。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1"/>
          <p:cNvSpPr txBox="1"/>
          <p:nvPr/>
        </p:nvSpPr>
        <p:spPr>
          <a:xfrm>
            <a:off x="1298575" y="1504950"/>
            <a:ext cx="6003925" cy="1692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400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4400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zh-CN" sz="6000" dirty="0">
                <a:solidFill>
                  <a:srgbClr val="0033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四、日积月累</a:t>
            </a:r>
            <a:endParaRPr lang="zh-CN" altLang="zh-CN" sz="6000" dirty="0">
              <a:solidFill>
                <a:srgbClr val="0033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4"/>
          <p:cNvSpPr txBox="1"/>
          <p:nvPr/>
        </p:nvSpPr>
        <p:spPr>
          <a:xfrm>
            <a:off x="230188" y="914400"/>
            <a:ext cx="82359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400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借助拼音读正确</a:t>
            </a:r>
            <a:endParaRPr lang="zh-CN" altLang="zh-CN" sz="4400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4" name="文本框 2"/>
          <p:cNvSpPr txBox="1"/>
          <p:nvPr/>
        </p:nvSpPr>
        <p:spPr>
          <a:xfrm>
            <a:off x="696913" y="2051050"/>
            <a:ext cx="6677025" cy="4738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江雪</a:t>
            </a:r>
            <a:endParaRPr lang="zh-CN" altLang="zh-CN" sz="54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柳宗元</a:t>
            </a:r>
            <a:endParaRPr lang="zh-CN" altLang="zh-CN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千山鸟飞绝，</a:t>
            </a:r>
            <a:endParaRPr lang="zh-CN" altLang="zh-CN" sz="54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万径人踪灭。</a:t>
            </a:r>
            <a:endParaRPr lang="zh-CN" altLang="zh-CN" sz="54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孤舟蓑笠翁，</a:t>
            </a:r>
            <a:endParaRPr lang="zh-CN" altLang="zh-CN" sz="54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独钓寒江雪。</a:t>
            </a:r>
            <a:endParaRPr lang="en-US" altLang="zh-CN" sz="54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4"/>
          <p:cNvSpPr txBox="1"/>
          <p:nvPr/>
        </p:nvSpPr>
        <p:spPr>
          <a:xfrm>
            <a:off x="238125" y="914400"/>
            <a:ext cx="8235950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000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读出诗歌的节奏、韵律、押韵</a:t>
            </a:r>
            <a:endParaRPr lang="zh-CN" altLang="zh-CN" sz="4000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698" name="文本框 2"/>
          <p:cNvSpPr txBox="1"/>
          <p:nvPr/>
        </p:nvSpPr>
        <p:spPr>
          <a:xfrm>
            <a:off x="696913" y="2051050"/>
            <a:ext cx="6677025" cy="4738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江雪</a:t>
            </a:r>
            <a:endParaRPr lang="zh-CN" altLang="zh-CN" sz="54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柳宗元</a:t>
            </a:r>
            <a:endParaRPr lang="zh-CN" altLang="zh-CN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千山</a:t>
            </a:r>
            <a:r>
              <a:rPr lang="zh-CN" altLang="zh-CN" sz="54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鸟飞</a:t>
            </a:r>
            <a:r>
              <a:rPr lang="zh-CN" altLang="zh-CN" sz="54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</a:t>
            </a:r>
            <a:r>
              <a:rPr lang="zh-CN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zh-CN" sz="54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万径</a:t>
            </a:r>
            <a:r>
              <a:rPr lang="zh-CN" altLang="zh-CN" sz="54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人踪</a:t>
            </a:r>
            <a:r>
              <a:rPr lang="zh-CN" altLang="zh-CN" sz="54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灭</a:t>
            </a:r>
            <a:r>
              <a:rPr lang="zh-CN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54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孤舟</a:t>
            </a:r>
            <a:r>
              <a:rPr lang="zh-CN" altLang="zh-CN" sz="54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蓑笠翁，</a:t>
            </a:r>
            <a:endParaRPr lang="zh-CN" altLang="zh-CN" sz="54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独钓</a:t>
            </a:r>
            <a:r>
              <a:rPr lang="zh-CN" altLang="zh-CN" sz="54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寒江</a:t>
            </a:r>
            <a:r>
              <a:rPr lang="zh-CN" altLang="zh-CN" sz="54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</a:t>
            </a:r>
            <a:r>
              <a:rPr lang="zh-CN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54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4"/>
          <p:cNvSpPr txBox="1"/>
          <p:nvPr/>
        </p:nvSpPr>
        <p:spPr>
          <a:xfrm>
            <a:off x="230188" y="914400"/>
            <a:ext cx="82359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400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熟读成诵，体悟情感</a:t>
            </a:r>
            <a:endParaRPr lang="zh-CN" altLang="zh-CN" sz="4400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2" name="文本框 2"/>
          <p:cNvSpPr txBox="1"/>
          <p:nvPr/>
        </p:nvSpPr>
        <p:spPr>
          <a:xfrm>
            <a:off x="696913" y="2051050"/>
            <a:ext cx="6677025" cy="4738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江雪</a:t>
            </a:r>
            <a:endParaRPr lang="zh-CN" altLang="zh-CN" sz="54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柳宗元</a:t>
            </a:r>
            <a:endParaRPr lang="zh-CN" altLang="zh-CN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千山鸟飞绝，</a:t>
            </a:r>
            <a:endParaRPr lang="zh-CN" altLang="zh-CN" sz="54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万径人踪灭。</a:t>
            </a:r>
            <a:endParaRPr lang="zh-CN" altLang="zh-CN" sz="54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孤舟蓑笠翁，</a:t>
            </a:r>
            <a:endParaRPr lang="zh-CN" altLang="zh-CN" sz="54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独钓寒江雪。</a:t>
            </a:r>
            <a:endParaRPr lang="en-US" altLang="zh-CN" sz="54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1"/>
          <p:cNvSpPr txBox="1"/>
          <p:nvPr/>
        </p:nvSpPr>
        <p:spPr>
          <a:xfrm>
            <a:off x="1298575" y="1504950"/>
            <a:ext cx="6003925" cy="1692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400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4400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zh-CN" sz="6000" dirty="0">
                <a:solidFill>
                  <a:srgbClr val="0033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五、我爱阅读</a:t>
            </a:r>
            <a:endParaRPr lang="zh-CN" altLang="zh-CN" sz="6000" dirty="0">
              <a:solidFill>
                <a:srgbClr val="0033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4"/>
          <p:cNvSpPr txBox="1"/>
          <p:nvPr/>
        </p:nvSpPr>
        <p:spPr>
          <a:xfrm>
            <a:off x="230188" y="914400"/>
            <a:ext cx="8235950" cy="1320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400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读通故事</a:t>
            </a:r>
            <a:endParaRPr lang="zh-CN" altLang="zh-CN" sz="4400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3600" dirty="0">
                <a:solidFill>
                  <a:srgbClr val="0033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下面这些词语你会读吗？</a:t>
            </a:r>
            <a:endParaRPr lang="zh-CN" altLang="zh-CN" sz="3600" dirty="0">
              <a:solidFill>
                <a:srgbClr val="0033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0" name="文本框 2"/>
          <p:cNvSpPr txBox="1"/>
          <p:nvPr/>
        </p:nvSpPr>
        <p:spPr>
          <a:xfrm>
            <a:off x="723900" y="2733675"/>
            <a:ext cx="7742238" cy="2584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刻舟求剑</a:t>
            </a:r>
            <a:r>
              <a:rPr lang="zh-CN" altLang="en-US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宝剑</a:t>
            </a:r>
            <a:r>
              <a:rPr lang="zh-CN" altLang="en-US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船舷不慌不忙</a:t>
            </a:r>
            <a:r>
              <a:rPr lang="zh-CN" altLang="en-US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记号</a:t>
            </a:r>
            <a:r>
              <a:rPr lang="zh-CN" altLang="en-US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靠岸</a:t>
            </a:r>
            <a:endParaRPr lang="en-US" altLang="zh-CN" sz="54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捞</a:t>
            </a:r>
            <a:endParaRPr lang="en-US" altLang="zh-CN" sz="54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1"/>
          <p:cNvSpPr>
            <a:spLocks noGrp="1"/>
          </p:cNvSpPr>
          <p:nvPr>
            <p:ph type="ctrTitle"/>
          </p:nvPr>
        </p:nvSpPr>
        <p:spPr>
          <a:xfrm>
            <a:off x="620713" y="955675"/>
            <a:ext cx="7777162" cy="1497013"/>
          </a:xfrm>
          <a:ln/>
        </p:spPr>
        <p:txBody>
          <a:bodyPr lIns="88167" tIns="44084" rIns="88167" bIns="44084" anchor="ctr"/>
          <a:p>
            <a:pPr defTabSz="880745"/>
            <a:r>
              <a:rPr lang="zh-CN" altLang="en-US" sz="5400" b="1">
                <a:latin typeface="华文新魏" panose="02010800040101010101" charset="-122"/>
                <a:ea typeface="华文新魏" panose="02010800040101010101" charset="-122"/>
                <a:cs typeface="+mj-cs"/>
              </a:rPr>
              <a:t>商量技巧：</a:t>
            </a:r>
            <a:endParaRPr lang="zh-CN" altLang="en-US" sz="5400" b="1">
              <a:latin typeface="华文新魏" panose="02010800040101010101" charset="-122"/>
              <a:ea typeface="华文新魏" panose="02010800040101010101" charset="-122"/>
              <a:cs typeface="+mj-cs"/>
            </a:endParaRPr>
          </a:p>
        </p:txBody>
      </p:sp>
      <p:sp>
        <p:nvSpPr>
          <p:cNvPr id="5122" name="副标题 2"/>
          <p:cNvSpPr>
            <a:spLocks noGrp="1"/>
          </p:cNvSpPr>
          <p:nvPr>
            <p:ph type="subTitle" idx="1"/>
          </p:nvPr>
        </p:nvSpPr>
        <p:spPr>
          <a:xfrm>
            <a:off x="714375" y="2220913"/>
            <a:ext cx="8394700" cy="1804987"/>
          </a:xfrm>
          <a:ln/>
        </p:spPr>
        <p:txBody>
          <a:bodyPr lIns="88167" tIns="44084" rIns="88167" bIns="44084" anchor="t"/>
          <a:p>
            <a:pPr algn="l" defTabSz="880745"/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①要有礼貌地说，要耐听听取别人意见。</a:t>
            </a:r>
            <a:endParaRPr lang="zh-CN" altLang="en-US" sz="3200" b="1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algn="l" defTabSz="880745"/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②要说清楚理由，不能吞吞吐吐。</a:t>
            </a:r>
            <a:endParaRPr lang="zh-CN" altLang="en-US" sz="3200" b="1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algn="l" defTabSz="880745"/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③被拒绝要表示理解，不要勉强别人。</a:t>
            </a:r>
            <a:endParaRPr lang="zh-CN" altLang="en-US" sz="3200" b="1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algn="l" defTabSz="880745"/>
            <a:r>
              <a:rPr lang="zh-CN" altLang="en-US" sz="3600" b="1">
                <a:solidFill>
                  <a:srgbClr val="0033CC"/>
                </a:solidFill>
                <a:latin typeface="+mn-lt"/>
                <a:ea typeface="+mn-ea"/>
                <a:cs typeface="+mn-cs"/>
              </a:rPr>
              <a:t>（用恰当的语气、有礼貌地沟通，清楚地表达自己的想法，意见不同时不勉强别人。）</a:t>
            </a:r>
            <a:endParaRPr lang="zh-CN" altLang="en-US" sz="3600" b="1">
              <a:solidFill>
                <a:srgbClr val="0033CC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4"/>
          <p:cNvSpPr txBox="1"/>
          <p:nvPr/>
        </p:nvSpPr>
        <p:spPr>
          <a:xfrm>
            <a:off x="230188" y="914400"/>
            <a:ext cx="8235950" cy="1444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这篇文章讲了一件什么事？你能根据文题说一说吗？</a:t>
            </a:r>
            <a:endParaRPr lang="zh-CN" altLang="zh-CN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4" name="文本框 2"/>
          <p:cNvSpPr txBox="1"/>
          <p:nvPr/>
        </p:nvSpPr>
        <p:spPr>
          <a:xfrm>
            <a:off x="650875" y="2992438"/>
            <a:ext cx="6723063" cy="2584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zh-CN" sz="66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刻舟</a:t>
            </a:r>
            <a:r>
              <a:rPr lang="zh-CN" altLang="zh-CN" sz="66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zh-CN" altLang="zh-CN" sz="66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剑</a:t>
            </a:r>
            <a:endParaRPr lang="zh-CN" altLang="zh-CN" sz="66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zh-CN" sz="4800" b="1" dirty="0">
              <a:solidFill>
                <a:srgbClr val="99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4800" b="1" dirty="0">
                <a:solidFill>
                  <a:srgbClr val="99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（寻找，寻求）</a:t>
            </a:r>
            <a:endParaRPr lang="zh-CN" altLang="zh-CN" sz="4800" b="1" dirty="0">
              <a:solidFill>
                <a:srgbClr val="99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框 4"/>
          <p:cNvSpPr txBox="1"/>
          <p:nvPr/>
        </p:nvSpPr>
        <p:spPr>
          <a:xfrm>
            <a:off x="230188" y="914400"/>
            <a:ext cx="82359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400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分角色朗读课文</a:t>
            </a:r>
            <a:endParaRPr lang="zh-CN" altLang="zh-CN" sz="4400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18" name="文本框 2"/>
          <p:cNvSpPr txBox="1"/>
          <p:nvPr/>
        </p:nvSpPr>
        <p:spPr>
          <a:xfrm>
            <a:off x="346075" y="2051050"/>
            <a:ext cx="8181975" cy="1752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54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◆</a:t>
            </a:r>
            <a:r>
              <a:rPr lang="en-US" altLang="zh-CN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旁边人的着急</a:t>
            </a:r>
            <a:r>
              <a:rPr lang="zh-CN" altLang="en-US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en-US" sz="54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催</a:t>
            </a:r>
            <a:r>
              <a:rPr lang="zh-CN" altLang="en-US" sz="5400" b="1" dirty="0">
                <a:solidFill>
                  <a:srgbClr val="0033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，谁来演一演？</a:t>
            </a:r>
            <a:endParaRPr lang="zh-CN" altLang="en-US" sz="54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框 4"/>
          <p:cNvSpPr txBox="1"/>
          <p:nvPr/>
        </p:nvSpPr>
        <p:spPr>
          <a:xfrm>
            <a:off x="230188" y="914400"/>
            <a:ext cx="82359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400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分角色朗读课文</a:t>
            </a:r>
            <a:endParaRPr lang="zh-CN" altLang="zh-CN" sz="4400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2" name="文本框 2"/>
          <p:cNvSpPr txBox="1"/>
          <p:nvPr/>
        </p:nvSpPr>
        <p:spPr>
          <a:xfrm>
            <a:off x="346075" y="2051050"/>
            <a:ext cx="8181975" cy="1752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54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◆</a:t>
            </a:r>
            <a:r>
              <a:rPr lang="zh-CN" altLang="en-US" sz="54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你能</a:t>
            </a:r>
            <a:r>
              <a:rPr lang="en-US" altLang="zh-CN" sz="54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54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不慌不忙</a:t>
            </a:r>
            <a:r>
              <a:rPr lang="en-US" altLang="zh-CN" sz="54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54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</a:t>
            </a:r>
            <a:r>
              <a:rPr lang="zh-CN" altLang="en-US" sz="54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读一读</a:t>
            </a:r>
            <a:r>
              <a:rPr lang="zh-CN" altLang="zh-CN" sz="54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他的话吗</a:t>
            </a:r>
            <a:r>
              <a:rPr lang="zh-CN" altLang="en-US" sz="54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5400" b="1" dirty="0">
              <a:solidFill>
                <a:srgbClr val="0033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框 4"/>
          <p:cNvSpPr txBox="1"/>
          <p:nvPr/>
        </p:nvSpPr>
        <p:spPr>
          <a:xfrm>
            <a:off x="230188" y="914400"/>
            <a:ext cx="8235950" cy="2798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我会说</a:t>
            </a:r>
            <a:endParaRPr lang="zh-CN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4400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400" dirty="0">
                <a:solidFill>
                  <a:srgbClr val="0033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旁边的人听他这样讲，忍不住笑出声来，说到：（      ）</a:t>
            </a:r>
            <a:r>
              <a:rPr lang="zh-CN" altLang="zh-CN" sz="4400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4400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文本框 4"/>
          <p:cNvSpPr txBox="1"/>
          <p:nvPr/>
        </p:nvSpPr>
        <p:spPr>
          <a:xfrm>
            <a:off x="230188" y="914400"/>
            <a:ext cx="8235950" cy="3476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我会猜</a:t>
            </a:r>
            <a:endParaRPr lang="zh-CN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4400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4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同学们来猜测一下，这个人从所刻的记号处跳下去，能找到他的剑吗？为什么？</a:t>
            </a:r>
            <a:endParaRPr lang="zh-CN" altLang="zh-CN" sz="4400" b="1" dirty="0">
              <a:solidFill>
                <a:srgbClr val="921B95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标题 1"/>
          <p:cNvSpPr>
            <a:spLocks noGrp="1"/>
          </p:cNvSpPr>
          <p:nvPr>
            <p:ph type="ctrTitle"/>
          </p:nvPr>
        </p:nvSpPr>
        <p:spPr>
          <a:xfrm>
            <a:off x="684213" y="1804988"/>
            <a:ext cx="7777162" cy="1497012"/>
          </a:xfrm>
          <a:ln/>
        </p:spPr>
        <p:txBody>
          <a:bodyPr lIns="88167" tIns="44084" rIns="88167" bIns="44084" anchor="ctr"/>
          <a:p>
            <a:pPr algn="l" defTabSz="880745"/>
            <a:r>
              <a:rPr lang="zh-CN" altLang="en-US" b="1">
                <a:solidFill>
                  <a:srgbClr val="00B050"/>
                </a:solidFill>
                <a:latin typeface="+mj-lt"/>
                <a:ea typeface="+mj-ea"/>
                <a:cs typeface="+mj-cs"/>
              </a:rPr>
              <a:t>学习了这篇寓言故事，你明白了什么？</a:t>
            </a:r>
            <a:endParaRPr lang="zh-CN" altLang="en-US" b="1">
              <a:solidFill>
                <a:srgbClr val="00B05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8914" name="副标题 2"/>
          <p:cNvSpPr>
            <a:spLocks noGrp="1"/>
          </p:cNvSpPr>
          <p:nvPr>
            <p:ph type="subTitle" idx="1"/>
          </p:nvPr>
        </p:nvSpPr>
        <p:spPr>
          <a:ln/>
        </p:spPr>
        <p:txBody>
          <a:bodyPr lIns="88167" tIns="44084" rIns="88167" bIns="44084" anchor="t"/>
          <a:p>
            <a:pPr defTabSz="880745"/>
            <a:endParaRPr lang="zh-CN" altLang="en-US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标题 1"/>
          <p:cNvSpPr>
            <a:spLocks noGrp="1"/>
          </p:cNvSpPr>
          <p:nvPr>
            <p:ph type="ctrTitle"/>
          </p:nvPr>
        </p:nvSpPr>
        <p:spPr>
          <a:xfrm>
            <a:off x="684213" y="1379538"/>
            <a:ext cx="7777162" cy="1497012"/>
          </a:xfrm>
          <a:ln/>
        </p:spPr>
        <p:txBody>
          <a:bodyPr lIns="88167" tIns="44084" rIns="88167" bIns="44084" anchor="ctr"/>
          <a:p>
            <a:pPr defTabSz="880745"/>
            <a:endParaRPr lang="zh-CN" altLang="en-US">
              <a:latin typeface="+mj-lt"/>
              <a:ea typeface="+mj-ea"/>
              <a:cs typeface="+mj-cs"/>
            </a:endParaRPr>
          </a:p>
        </p:txBody>
      </p:sp>
      <p:sp>
        <p:nvSpPr>
          <p:cNvPr id="39938" name="副标题 2"/>
          <p:cNvSpPr>
            <a:spLocks noGrp="1"/>
          </p:cNvSpPr>
          <p:nvPr>
            <p:ph type="subTitle" idx="1"/>
          </p:nvPr>
        </p:nvSpPr>
        <p:spPr>
          <a:xfrm>
            <a:off x="1092200" y="2608263"/>
            <a:ext cx="7185025" cy="1804987"/>
          </a:xfrm>
          <a:ln/>
        </p:spPr>
        <p:txBody>
          <a:bodyPr lIns="88167" tIns="44084" rIns="88167" bIns="44084" anchor="t"/>
          <a:p>
            <a:pPr algn="l" defTabSz="880745"/>
            <a:r>
              <a:rPr lang="zh-CN" altLang="en-US" sz="4000" b="1">
                <a:solidFill>
                  <a:srgbClr val="921B95"/>
                </a:solidFill>
                <a:latin typeface="+mn-lt"/>
                <a:ea typeface="+mn-ea"/>
                <a:cs typeface="+mn-cs"/>
              </a:rPr>
              <a:t>办事不能只凭主观愿望，不能想当然，要根据客观的变化而灵活变通。</a:t>
            </a:r>
            <a:endParaRPr lang="zh-CN" altLang="en-US" sz="4000" b="1">
              <a:solidFill>
                <a:srgbClr val="921B95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框 4"/>
          <p:cNvSpPr txBox="1"/>
          <p:nvPr/>
        </p:nvSpPr>
        <p:spPr>
          <a:xfrm>
            <a:off x="230188" y="914400"/>
            <a:ext cx="8235950" cy="3692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我会讲</a:t>
            </a:r>
            <a:endParaRPr lang="zh-CN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zh-CN" altLang="zh-CN" sz="1800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zh-CN" sz="1800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zh-CN" altLang="zh-CN" sz="4400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4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除了这个故事你还知道哪些中国古代寓言故事？讲给身边的同学听。</a:t>
            </a:r>
            <a:endParaRPr lang="zh-CN" altLang="zh-CN" sz="4400" b="1" dirty="0">
              <a:solidFill>
                <a:srgbClr val="0033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endParaRPr lang="zh-CN" altLang="zh-CN" sz="4000" b="1" dirty="0">
              <a:solidFill>
                <a:srgbClr val="0033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79599" y="3752215"/>
            <a:ext cx="4461510" cy="2974339"/>
          </a:xfrm>
          <a:prstGeom prst="pentagon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0" y="0"/>
            <a:ext cx="9145588" cy="1481138"/>
          </a:xfrm>
          <a:prstGeom prst="rect">
            <a:avLst/>
          </a:prstGeom>
          <a:noFill/>
        </p:spPr>
        <p:txBody>
          <a:bodyPr lIns="92382" tIns="46191" rIns="92382" bIns="46191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r>
              <a:rPr kumimoji="0" lang="zh-CN" altLang="en-US" sz="4000" b="0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遇到下面的情况，你会跟人商量吗？和同学说一说。</a:t>
            </a:r>
            <a:endParaRPr kumimoji="0" lang="zh-CN" altLang="en-US" sz="4000" b="0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426" y="3478352"/>
            <a:ext cx="9145588" cy="1228948"/>
          </a:xfrm>
          <a:prstGeom prst="rect">
            <a:avLst/>
          </a:prstGeom>
          <a:noFill/>
        </p:spPr>
        <p:txBody>
          <a:bodyPr lIns="92382" tIns="46191" rIns="92382" bIns="4619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-69278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最爱看的电视节目就要开始了但爸爸正在看足球比赛。</a:t>
            </a:r>
            <a:endParaRPr kumimoji="0" lang="zh-CN" altLang="en-US" sz="3600" b="0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2426" y="2136915"/>
            <a:ext cx="9145588" cy="661741"/>
          </a:xfrm>
          <a:prstGeom prst="rect">
            <a:avLst/>
          </a:prstGeom>
          <a:noFill/>
        </p:spPr>
        <p:txBody>
          <a:bodyPr lIns="92382" tIns="46191" rIns="92382" bIns="4619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-69278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向同学借的书没有看完，想再多借几天。</a:t>
            </a:r>
            <a:endParaRPr kumimoji="0" lang="zh-CN" altLang="en-US" sz="3600" b="0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89848" y="5694045"/>
            <a:ext cx="5655740" cy="1102902"/>
          </a:xfrm>
          <a:prstGeom prst="rect">
            <a:avLst/>
          </a:prstGeom>
          <a:solidFill>
            <a:srgbClr val="FFC000"/>
          </a:solidFill>
        </p:spPr>
        <p:txBody>
          <a:bodyPr lIns="92382" tIns="46191" rIns="92382" bIns="4619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-69278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要用商量的语气。</a:t>
            </a:r>
            <a:endParaRPr kumimoji="0" lang="en-US" altLang="zh-CN" sz="3200" b="0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-69278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要把自己的想法说清楚。</a:t>
            </a:r>
            <a:endParaRPr kumimoji="0" lang="zh-CN" altLang="en-US" sz="3200" b="0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1"/>
          <p:cNvSpPr txBox="1"/>
          <p:nvPr/>
        </p:nvSpPr>
        <p:spPr>
          <a:xfrm>
            <a:off x="855663" y="2540000"/>
            <a:ext cx="6253162" cy="1014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4400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6000" dirty="0">
                <a:solidFill>
                  <a:srgbClr val="921B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6000" dirty="0">
                <a:solidFill>
                  <a:srgbClr val="921B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语文园地五</a:t>
            </a:r>
            <a:endParaRPr lang="zh-CN" altLang="zh-CN" sz="6000" dirty="0">
              <a:solidFill>
                <a:srgbClr val="921B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0" name="文本框 1"/>
          <p:cNvSpPr txBox="1"/>
          <p:nvPr/>
        </p:nvSpPr>
        <p:spPr>
          <a:xfrm>
            <a:off x="508000" y="1136650"/>
            <a:ext cx="5264150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部编教材二年级上册第五单元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框 1"/>
          <p:cNvSpPr txBox="1"/>
          <p:nvPr/>
        </p:nvSpPr>
        <p:spPr>
          <a:xfrm>
            <a:off x="1298575" y="1504950"/>
            <a:ext cx="6003925" cy="1692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400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4400" dirty="0">
              <a:solidFill>
                <a:srgbClr val="921B9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zh-CN" sz="6000" dirty="0">
                <a:solidFill>
                  <a:srgbClr val="921B9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6000" dirty="0">
                <a:solidFill>
                  <a:srgbClr val="0033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一、识字加油站</a:t>
            </a:r>
            <a:endParaRPr lang="zh-CN" altLang="zh-CN" sz="6000" dirty="0">
              <a:solidFill>
                <a:srgbClr val="0033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4"/>
          <p:cNvSpPr txBox="1"/>
          <p:nvPr/>
        </p:nvSpPr>
        <p:spPr>
          <a:xfrm>
            <a:off x="427038" y="2263775"/>
            <a:ext cx="79184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zh-CN" sz="44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8" name="文本框 1"/>
          <p:cNvSpPr txBox="1"/>
          <p:nvPr/>
        </p:nvSpPr>
        <p:spPr>
          <a:xfrm>
            <a:off x="427038" y="906463"/>
            <a:ext cx="7426325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你会读吗？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19" name="图片 1" descr="YX%$$C}}K]KES(@1}L_GDS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763" y="2819400"/>
            <a:ext cx="7213600" cy="1282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4"/>
          <p:cNvSpPr txBox="1"/>
          <p:nvPr/>
        </p:nvSpPr>
        <p:spPr>
          <a:xfrm>
            <a:off x="427038" y="2263775"/>
            <a:ext cx="79184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zh-CN" sz="4400" b="1" dirty="0">
              <a:solidFill>
                <a:srgbClr val="0033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2" name="文本框 1"/>
          <p:cNvSpPr txBox="1"/>
          <p:nvPr/>
        </p:nvSpPr>
        <p:spPr>
          <a:xfrm>
            <a:off x="427038" y="906463"/>
            <a:ext cx="742632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你能根据字形特点将这些生字宝宝送回家吗？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2"/>
          <p:cNvSpPr txBox="1"/>
          <p:nvPr/>
        </p:nvSpPr>
        <p:spPr>
          <a:xfrm flipH="1">
            <a:off x="1352550" y="1958975"/>
            <a:ext cx="5516563" cy="1936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000" b="1" dirty="0">
                <a:solidFill>
                  <a:srgbClr val="9966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有虫是（蜜蜂），</a:t>
            </a:r>
            <a:endParaRPr lang="zh-CN" altLang="zh-CN" sz="4000" b="1" dirty="0">
              <a:solidFill>
                <a:srgbClr val="9966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zh-CN" sz="4000" b="1" dirty="0">
                <a:solidFill>
                  <a:srgbClr val="9966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有山是（       ），</a:t>
            </a:r>
            <a:endParaRPr lang="zh-CN" altLang="zh-CN" sz="4000" b="1" dirty="0">
              <a:solidFill>
                <a:srgbClr val="9966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zh-CN" sz="4000" b="1" dirty="0">
                <a:solidFill>
                  <a:srgbClr val="9966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有金是（       ）。</a:t>
            </a:r>
            <a:r>
              <a:rPr lang="zh-CN" altLang="zh-CN" sz="4000" b="1" dirty="0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zh-CN" altLang="zh-CN" sz="4000" b="1" dirty="0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6" name="文本框 1"/>
          <p:cNvSpPr txBox="1"/>
          <p:nvPr/>
        </p:nvSpPr>
        <p:spPr>
          <a:xfrm>
            <a:off x="1352550" y="4411663"/>
            <a:ext cx="7527925" cy="1938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0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勤劳的昆虫是（  ），</a:t>
            </a:r>
            <a:endParaRPr lang="zh-CN" altLang="zh-CN" sz="4000" b="1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zh-CN" sz="40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高高的山顶是（  ），</a:t>
            </a:r>
            <a:endParaRPr lang="zh-CN" altLang="zh-CN" sz="4000" b="1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zh-CN" sz="40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金属磨尖才有（  ）。</a:t>
            </a:r>
            <a:endParaRPr lang="zh-CN" altLang="zh-CN" sz="4000" b="1" dirty="0">
              <a:solidFill>
                <a:srgbClr val="003366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7" name="文本框 2"/>
          <p:cNvSpPr txBox="1"/>
          <p:nvPr/>
        </p:nvSpPr>
        <p:spPr>
          <a:xfrm>
            <a:off x="447675" y="901700"/>
            <a:ext cx="5589588" cy="828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48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将儿歌补充完整</a:t>
            </a:r>
            <a:endParaRPr lang="zh-CN" altLang="zh-CN" sz="48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淡雅花卉">
  <a:themeElements>
    <a:clrScheme name="淡雅花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淡雅花卉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淡雅花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淡雅花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淡雅花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淡雅花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淡雅花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淡雅花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淡雅花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淡雅花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淡雅花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淡雅花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淡雅花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淡雅花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淡雅花卉</Template>
  <TotalTime>0</TotalTime>
  <Words>1832</Words>
  <Application>WPS 演示</Application>
  <PresentationFormat>自定义</PresentationFormat>
  <Paragraphs>222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8" baseType="lpstr">
      <vt:lpstr>Arial</vt:lpstr>
      <vt:lpstr>宋体</vt:lpstr>
      <vt:lpstr>Wingdings</vt:lpstr>
      <vt:lpstr>黑体</vt:lpstr>
      <vt:lpstr>微软雅黑</vt:lpstr>
      <vt:lpstr>楷体</vt:lpstr>
      <vt:lpstr>Calibri</vt:lpstr>
      <vt:lpstr>Times New Roman</vt:lpstr>
      <vt:lpstr>方正楷体拼音字库01</vt:lpstr>
      <vt:lpstr>方正楷体拼音字库01</vt:lpstr>
      <vt:lpstr>Arial Unicode MS</vt:lpstr>
      <vt:lpstr>华文楷体</vt:lpstr>
      <vt:lpstr>幼圆</vt:lpstr>
      <vt:lpstr>Senty Cream Puff 新蒂泡芙体</vt:lpstr>
      <vt:lpstr>华文新魏</vt:lpstr>
      <vt:lpstr>华文宋体</vt:lpstr>
      <vt:lpstr>华文彩云</vt:lpstr>
      <vt:lpstr>华文琥珀</vt:lpstr>
      <vt:lpstr>华文细黑</vt:lpstr>
      <vt:lpstr>Arial Unicode MS</vt:lpstr>
      <vt:lpstr>淡雅花卉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雨林木风</dc:creator>
  <cp:lastModifiedBy>john</cp:lastModifiedBy>
  <cp:revision>594</cp:revision>
  <dcterms:created xsi:type="dcterms:W3CDTF">2009-07-22T08:52:00Z</dcterms:created>
  <dcterms:modified xsi:type="dcterms:W3CDTF">2017-11-21T09:15:54Z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