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69" r:id="rId5"/>
    <p:sldId id="373" r:id="rId6"/>
    <p:sldId id="429" r:id="rId7"/>
    <p:sldId id="430" r:id="rId8"/>
    <p:sldId id="431" r:id="rId9"/>
    <p:sldId id="432" r:id="rId10"/>
    <p:sldId id="433" r:id="rId11"/>
    <p:sldId id="434" r:id="rId12"/>
    <p:sldId id="435" r:id="rId13"/>
    <p:sldId id="436" r:id="rId14"/>
    <p:sldId id="437" r:id="rId15"/>
    <p:sldId id="438" r:id="rId16"/>
    <p:sldId id="439" r:id="rId17"/>
    <p:sldId id="273" r:id="rId18"/>
    <p:sldId id="440" r:id="rId19"/>
    <p:sldId id="399" r:id="rId20"/>
    <p:sldId id="441" r:id="rId21"/>
    <p:sldId id="442" r:id="rId22"/>
    <p:sldId id="443" r:id="rId23"/>
    <p:sldId id="444" r:id="rId24"/>
    <p:sldId id="445" r:id="rId25"/>
    <p:sldId id="446" r:id="rId26"/>
    <p:sldId id="403" r:id="rId27"/>
    <p:sldId id="290" r:id="rId28"/>
    <p:sldId id="291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28905"/>
            <a:ext cx="11924030" cy="6642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3835" y="1993265"/>
            <a:ext cx="56076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语文园地三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904173" y="2815908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副标题 2"/>
          <p:cNvSpPr txBox="1"/>
          <p:nvPr/>
        </p:nvSpPr>
        <p:spPr bwMode="auto">
          <a:xfrm>
            <a:off x="3921760" y="2816225"/>
            <a:ext cx="32518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一年级下册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5950" y="544195"/>
            <a:ext cx="59334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音序查字法的</a:t>
            </a:r>
            <a:r>
              <a:rPr 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口诀</a:t>
            </a:r>
            <a:endParaRPr lang="zh-CN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25625" y="1459230"/>
            <a:ext cx="539432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音序查字要记牢，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先把大写字母找。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字母下面找音节，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看看它在多少页。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从这一页往后找，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生字一定能找到。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30632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练一练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95" y="1459230"/>
            <a:ext cx="8346440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1）音序查字法先要背熟《汉语拼音字母表》，熟练掌握音序。</a:t>
            </a:r>
            <a:endParaRPr sz="4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音序表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 B C D E F G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H I J K L M N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O P Q R S T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U V W X Y Z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30632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练一练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95" y="1459230"/>
            <a:ext cx="8346440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>
                <a:latin typeface="楷体" panose="02010609060101010101" charset="-122"/>
                <a:ea typeface="楷体" panose="02010609060101010101" charset="-122"/>
              </a:rPr>
              <a:t>（2）看清要查的第一个字母是什么，在字典的《音节表》里查到这个大写字母。</a:t>
            </a:r>
            <a:endParaRPr sz="4400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>
                <a:latin typeface="楷体" panose="02010609060101010101" charset="-122"/>
                <a:ea typeface="楷体" panose="02010609060101010101" charset="-122"/>
              </a:rPr>
              <a:t>（3）在查到的大写字母下面找到音节，再看看它右边标的页码。</a:t>
            </a:r>
            <a:endParaRPr sz="4400"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>
                <a:latin typeface="楷体" panose="02010609060101010101" charset="-122"/>
                <a:ea typeface="楷体" panose="02010609060101010101" charset="-122"/>
              </a:rPr>
              <a:t>（4）翻到指定的页码查到音节后，再按四声的顺序，就查到要查的字了。</a:t>
            </a:r>
            <a:endParaRPr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88480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395" y="1616075"/>
            <a:ext cx="1001585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200" b="1" u="none">
                <a:solidFill>
                  <a:srgbClr val="000000"/>
                </a:solidFill>
                <a:highlight>
                  <a:srgbClr val="FFFFFF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用刚学会的音序查字法查所要查找的汉字：踪、帮、明</a:t>
            </a:r>
            <a:endParaRPr lang="zh-CN" altLang="en-US" sz="3200" b="1"/>
          </a:p>
        </p:txBody>
      </p:sp>
      <p:graphicFrame>
        <p:nvGraphicFramePr>
          <p:cNvPr id="3" name="表格 2"/>
          <p:cNvGraphicFramePr/>
          <p:nvPr/>
        </p:nvGraphicFramePr>
        <p:xfrm>
          <a:off x="754380" y="2604770"/>
          <a:ext cx="9881235" cy="195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74850"/>
                <a:gridCol w="1974215"/>
                <a:gridCol w="1977390"/>
                <a:gridCol w="1977390"/>
                <a:gridCol w="1977390"/>
              </a:tblGrid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大写字母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音节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页码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组词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踪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帮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明</a:t>
                      </a: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endParaRPr lang="zh-CN" altLang="en-US" sz="3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88480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075" y="1986915"/>
            <a:ext cx="935863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语文园地三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</a:rPr>
              <a:t>字典音序查字法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884805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270" y="960120"/>
            <a:ext cx="935863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音序表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A B C D E F G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H I J K L M N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O P Q R S T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U V W X Y Z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680" y="1726565"/>
            <a:ext cx="10530840" cy="382651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68680" y="1727835"/>
            <a:ext cx="5080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 algn="l"/>
            <a:r>
              <a:rPr lang="zh-CN" altLang="en-US" sz="36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一、我会查字典。</a:t>
            </a:r>
            <a:endParaRPr lang="zh-CN" altLang="en-US" sz="3600" b="1" u="none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26185" y="2367915"/>
          <a:ext cx="1001204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9985"/>
                <a:gridCol w="2216150"/>
                <a:gridCol w="2213610"/>
                <a:gridCol w="2216150"/>
                <a:gridCol w="2216150"/>
              </a:tblGrid>
              <a:tr h="15240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字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大写字母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音节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页码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组词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汪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伦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舟</a:t>
                      </a:r>
                      <a:endParaRPr lang="zh-CN" altLang="en-US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zh-CN" sz="3600" b="1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3600" b="1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121410" y="4320540"/>
            <a:ext cx="76200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 algn="l"/>
            <a:r>
              <a:rPr lang="en-US" altLang="zh-CN" sz="3200" b="0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</a:t>
            </a:r>
            <a:r>
              <a:rPr lang="zh-CN" altLang="en-US" sz="32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二、我会背“音序查字法口诀”。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45415"/>
            <a:ext cx="11892280" cy="6619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11140" y="221615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第二课时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0860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《赠汪伦》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4770" y="981710"/>
            <a:ext cx="6626860" cy="53809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5020" y="2131060"/>
            <a:ext cx="497586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4000" b="1"/>
              <a:t>李白乘舟将欲行，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忽闻岸上踏歌声。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桃花潭水深千尺，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不及汪伦送我情</a:t>
            </a:r>
            <a:r>
              <a:rPr lang="zh-CN" sz="4000" b="1"/>
              <a:t>。</a:t>
            </a:r>
            <a:endParaRPr 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0860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《赠汪伦》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4010" y="1468120"/>
            <a:ext cx="7463790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/>
              <a:t>《赠汪伦》一诗是唐代伟大诗人李白写的，“赠”是“送给”的意思。汪伦，是李白的好朋友，今安徽省泾县人，诗中提到的桃花潭是安徽泾县西南的一处名胜，在李白游桃花潭时，当地人汪伦常用美酒款待他；临别时，汪伦又来送行，李白作这首诗留别。</a:t>
            </a:r>
            <a:endParaRPr sz="32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034655" y="661670"/>
            <a:ext cx="3844925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7485" y="4925695"/>
            <a:ext cx="2947035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教学目标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8160" y="1688465"/>
            <a:ext cx="1130808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1、认识字典，初步学会用音序查字法查字典。</a:t>
            </a:r>
            <a:r>
              <a:rPr 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（重点）</a:t>
            </a:r>
            <a:endParaRPr 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2、积累更多生字词语，熟练朗读古诗《赠汪伦》，理解古诗的意思。</a:t>
            </a:r>
            <a:r>
              <a:rPr 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ea"/>
                <a:sym typeface="+mn-ea"/>
              </a:rPr>
              <a:t>（难点）</a:t>
            </a:r>
            <a:endParaRPr 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楷体_GB2312" pitchFamily="49" charset="-122"/>
                <a:ea typeface="楷体_GB2312" pitchFamily="49" charset="-122"/>
                <a:cs typeface="+mn-ea"/>
              </a:rPr>
              <a:t>3、培养良好的阅读习惯。</a:t>
            </a:r>
            <a:endParaRPr lang="zh-CN" sz="3200" b="1" dirty="0">
              <a:latin typeface="楷体_GB2312" pitchFamily="49" charset="-122"/>
              <a:ea typeface="楷体_GB2312" pitchFamily="49" charset="-122"/>
              <a:cs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0860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《赠汪伦》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085" y="1231900"/>
            <a:ext cx="460629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sz="4000" b="1"/>
              <a:t>李白乘舟将欲行，</a:t>
            </a:r>
            <a:endParaRPr sz="4000" b="1"/>
          </a:p>
          <a:p>
            <a:pPr>
              <a:lnSpc>
                <a:spcPct val="200000"/>
              </a:lnSpc>
            </a:pPr>
            <a:r>
              <a:rPr sz="4000" b="1"/>
              <a:t>忽闻岸上踏歌声。</a:t>
            </a:r>
            <a:endParaRPr sz="4000" b="1"/>
          </a:p>
          <a:p>
            <a:pPr>
              <a:lnSpc>
                <a:spcPct val="200000"/>
              </a:lnSpc>
            </a:pPr>
            <a:r>
              <a:rPr sz="4000" b="1"/>
              <a:t>桃花潭水深千尺，</a:t>
            </a:r>
            <a:endParaRPr sz="4000" b="1"/>
          </a:p>
          <a:p>
            <a:pPr>
              <a:lnSpc>
                <a:spcPct val="200000"/>
              </a:lnSpc>
            </a:pPr>
            <a:r>
              <a:rPr sz="4000" b="1"/>
              <a:t>不及汪伦送我情</a:t>
            </a:r>
            <a:r>
              <a:rPr lang="zh-CN" sz="4000" b="1"/>
              <a:t>。</a:t>
            </a:r>
            <a:endParaRPr lang="zh-CN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5292090" y="1599565"/>
            <a:ext cx="660781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</a:rPr>
              <a:t>李白我坐船刚刚要走，</a:t>
            </a: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</a:rPr>
              <a:t>忽然听到岸上传来齐着脚步节拍唱歌的声音。</a:t>
            </a: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</a:rPr>
              <a:t>即使桃花潭的水有千尺深，</a:t>
            </a: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sz="3200" b="1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</a:rPr>
              <a:t>也比不上汪伦对我的情谊深哪！</a:t>
            </a:r>
            <a:endParaRPr sz="3200" b="1">
              <a:solidFill>
                <a:srgbClr val="FF0000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4456430" y="1829435"/>
            <a:ext cx="855980" cy="157480"/>
          </a:xfrm>
          <a:prstGeom prst="straightConnector1">
            <a:avLst/>
          </a:prstGeom>
          <a:ln w="444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4456430" y="3099435"/>
            <a:ext cx="855980" cy="157480"/>
          </a:xfrm>
          <a:prstGeom prst="straightConnector1">
            <a:avLst/>
          </a:prstGeom>
          <a:ln w="444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4456430" y="4440555"/>
            <a:ext cx="855980" cy="157480"/>
          </a:xfrm>
          <a:prstGeom prst="straightConnector1">
            <a:avLst/>
          </a:prstGeom>
          <a:ln w="444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4456430" y="5766435"/>
            <a:ext cx="855980" cy="157480"/>
          </a:xfrm>
          <a:prstGeom prst="straightConnector1">
            <a:avLst/>
          </a:prstGeom>
          <a:ln w="4445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18160" y="530860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《赠汪伦》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020" y="2131060"/>
            <a:ext cx="497586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4000" b="1"/>
              <a:t>李白乘舟将欲行，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忽闻岸上踏歌声。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桃花潭水深千尺，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不及汪伦送我情</a:t>
            </a:r>
            <a:r>
              <a:rPr lang="zh-CN" sz="4000" b="1"/>
              <a:t>。</a:t>
            </a:r>
            <a:endParaRPr lang="zh-CN" sz="4000" b="1"/>
          </a:p>
        </p:txBody>
      </p:sp>
      <p:sp>
        <p:nvSpPr>
          <p:cNvPr id="2" name="文本框 1"/>
          <p:cNvSpPr txBox="1"/>
          <p:nvPr/>
        </p:nvSpPr>
        <p:spPr>
          <a:xfrm>
            <a:off x="5588635" y="295275"/>
            <a:ext cx="6331585" cy="2407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问题</a:t>
            </a:r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2800"/>
              <a:t>（1）诗主要写送别，汪伦送李白方式有何独特性？</a:t>
            </a:r>
            <a:endParaRPr lang="zh-CN" altLang="en-US" sz="2800"/>
          </a:p>
          <a:p>
            <a:r>
              <a:rPr lang="zh-CN" altLang="en-US" sz="2800"/>
              <a:t>（2）课文第3、4句，用什么修辞方法？这两句抒发了什么感情？</a:t>
            </a:r>
            <a:endParaRPr lang="zh-CN" altLang="en-US" sz="2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0880" y="2808605"/>
            <a:ext cx="5813425" cy="3837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学习古诗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3830" y="1468120"/>
            <a:ext cx="774065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4000" b="1"/>
              <a:t>一读：理解题目，了解字词；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二读：连词译句，连句译全诗；</a:t>
            </a:r>
            <a:endParaRPr sz="4000" b="1"/>
          </a:p>
          <a:p>
            <a:pPr>
              <a:lnSpc>
                <a:spcPct val="150000"/>
              </a:lnSpc>
            </a:pPr>
            <a:r>
              <a:rPr sz="4000" b="1"/>
              <a:t>三读：入景入情，熟读成诵。</a:t>
            </a:r>
            <a:endParaRPr sz="40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4512310"/>
            <a:ext cx="11639550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312293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3745" y="591820"/>
            <a:ext cx="28873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和大人一起读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755" y="591820"/>
            <a:ext cx="8178165" cy="51327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660" y="5166360"/>
            <a:ext cx="116370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2400" b="1"/>
              <a:t>请观看视频</a:t>
            </a:r>
            <a:r>
              <a:rPr sz="2400" b="1"/>
              <a:t>http://baidu.baomihua.com/watch/7707071826103431711.html?page=videoMultiNeed。</a:t>
            </a:r>
            <a:endParaRPr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-56515" y="2764155"/>
            <a:ext cx="406273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</a:rPr>
              <a:t>《胖乎乎的小手》</a:t>
            </a:r>
            <a:endParaRPr 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312293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3745" y="591820"/>
            <a:ext cx="28873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和大人一起读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" y="2019935"/>
            <a:ext cx="471297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400" b="1"/>
              <a:t>讨论短文中爸爸为什么要把“我”画的自己的手的这幅画挂起来，“我”这只胖乎乎的小手做过什么？</a:t>
            </a:r>
            <a:endParaRPr sz="24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1775" y="445770"/>
            <a:ext cx="6095365" cy="45713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8160" y="5226685"/>
            <a:ext cx="864806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3600" b="1">
                <a:solidFill>
                  <a:srgbClr val="FF0000"/>
                </a:solidFill>
              </a:rPr>
              <a:t>“要从小爱劳动，关心长辈”的美德。</a:t>
            </a:r>
            <a:endParaRPr 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257810"/>
            <a:ext cx="11388725" cy="62331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4040" y="506730"/>
            <a:ext cx="497586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sz="4000" b="1"/>
              <a:t>赠汪伦</a:t>
            </a:r>
            <a:endParaRPr lang="zh-CN" sz="4000" b="1"/>
          </a:p>
          <a:p>
            <a:pPr algn="ctr">
              <a:lnSpc>
                <a:spcPct val="150000"/>
              </a:lnSpc>
            </a:pPr>
            <a:r>
              <a:rPr lang="zh-CN" sz="4000" b="1"/>
              <a:t>李白  （唐代）</a:t>
            </a:r>
            <a:endParaRPr lang="zh-CN" sz="4000" b="1"/>
          </a:p>
          <a:p>
            <a:pPr algn="ctr">
              <a:lnSpc>
                <a:spcPct val="150000"/>
              </a:lnSpc>
            </a:pPr>
            <a:r>
              <a:rPr sz="4000" b="1"/>
              <a:t>李白乘舟将欲行，</a:t>
            </a:r>
            <a:endParaRPr sz="4000" b="1"/>
          </a:p>
          <a:p>
            <a:pPr algn="ctr">
              <a:lnSpc>
                <a:spcPct val="150000"/>
              </a:lnSpc>
            </a:pPr>
            <a:r>
              <a:rPr sz="4000" b="1"/>
              <a:t>忽闻岸上踏歌声。</a:t>
            </a:r>
            <a:endParaRPr sz="4000" b="1"/>
          </a:p>
          <a:p>
            <a:pPr algn="ctr">
              <a:lnSpc>
                <a:spcPct val="150000"/>
              </a:lnSpc>
            </a:pPr>
            <a:r>
              <a:rPr sz="4000" b="1"/>
              <a:t>桃花潭水深千尺，</a:t>
            </a:r>
            <a:endParaRPr sz="4000" b="1"/>
          </a:p>
          <a:p>
            <a:pPr algn="ctr">
              <a:lnSpc>
                <a:spcPct val="150000"/>
              </a:lnSpc>
            </a:pPr>
            <a:r>
              <a:rPr sz="4000" b="1"/>
              <a:t>不及汪伦送我情</a:t>
            </a:r>
            <a:r>
              <a:rPr lang="zh-CN" sz="4000" b="1"/>
              <a:t>。</a:t>
            </a:r>
            <a:endParaRPr lang="zh-CN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课时作业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1680" y="38862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160" y="1639570"/>
            <a:ext cx="11033760" cy="357886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79120" y="2018665"/>
            <a:ext cx="1103376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一、我能背诵古诗《赠汪伦》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二、回家用自己的小手给家人做一件事情。</a:t>
            </a:r>
            <a:endParaRPr lang="zh-CN" altLang="en-US" sz="3600" b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45415"/>
            <a:ext cx="11892280" cy="66192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11140" y="2216150"/>
            <a:ext cx="338328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第一课时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160" y="1763395"/>
            <a:ext cx="488124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2060"/>
                </a:solidFill>
              </a:rPr>
              <a:t>老师不说话，肚里学问大，有字不认识，可以请教他。谜底是？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160" y="3747770"/>
            <a:ext cx="6021705" cy="110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00"/>
                </a:solidFill>
              </a:rPr>
              <a:t>“</a:t>
            </a:r>
            <a:r>
              <a:rPr lang="zh-CN" altLang="en-US" sz="6600" b="1">
                <a:solidFill>
                  <a:srgbClr val="FF0000"/>
                </a:solidFill>
              </a:rPr>
              <a:t>查字典</a:t>
            </a:r>
            <a:r>
              <a:rPr lang="en-US" altLang="zh-CN" sz="6600" b="1">
                <a:solidFill>
                  <a:srgbClr val="FF0000"/>
                </a:solidFill>
              </a:rPr>
              <a:t>”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9405" y="1062990"/>
            <a:ext cx="6189345" cy="512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41935" y="2263775"/>
            <a:ext cx="488124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）汉语拼音音节索引表</a:t>
            </a:r>
            <a:endParaRPr lang="zh-CN" altLang="en-US"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）部首目录</a:t>
            </a:r>
            <a:endParaRPr lang="zh-CN" altLang="en-US"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）检字表</a:t>
            </a:r>
            <a:endParaRPr lang="zh-CN" altLang="en-US"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）正文。</a:t>
            </a:r>
            <a:endParaRPr lang="zh-CN" altLang="en-US"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540" y="852170"/>
            <a:ext cx="383667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新华字典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6185" y="1285875"/>
            <a:ext cx="6857365" cy="428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49910" y="2961640"/>
            <a:ext cx="488124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第一种是：音序查字法；第二种是</a:t>
            </a:r>
            <a:r>
              <a:rPr 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部首查字法；第三种是</a:t>
            </a:r>
            <a:r>
              <a:rPr lang="zh-CN"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sz="36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笔画查字法。</a:t>
            </a:r>
            <a:endParaRPr sz="36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280" y="838835"/>
            <a:ext cx="531050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</a:rPr>
              <a:t>查字典到底有几种方法呢？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4765" y="1206500"/>
            <a:ext cx="5347970" cy="401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94310" y="3017520"/>
            <a:ext cx="48812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音序查字法</a:t>
            </a:r>
            <a:endParaRPr sz="4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408305"/>
            <a:ext cx="8259445" cy="604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5950" y="544195"/>
            <a:ext cx="48812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音序查字法</a:t>
            </a:r>
            <a:endParaRPr sz="4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5950" y="1723390"/>
            <a:ext cx="1104138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音序法就是根据汉字的读音查字典的方法。如果遇到不会写的字或不懂意义的字，但是知道这个字的读音的时候，我们可以用音序法。前提条件是一定要知道这个字的读音，也就是它的音节是什么。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15950" y="544195"/>
            <a:ext cx="59334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音序查字法的步骤</a:t>
            </a:r>
            <a:endParaRPr sz="4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8879-120309200210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7150" y="4235450"/>
            <a:ext cx="3086100" cy="242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5310" y="1367155"/>
            <a:ext cx="11041380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（1）认清所查字的音节，确定音序。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（2）在字典前面的“汉语拼音音节索引”中该音序下找到该音节，并记下该音节右边所表明的页码。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（3）根据音节后注明的页码，从正文中找出该音节，再查找要查的字。</a:t>
            </a:r>
            <a:endParaRPr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1485</Words>
  <Application>WPS 演示</Application>
  <PresentationFormat>宽屏</PresentationFormat>
  <Paragraphs>241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楷体</vt:lpstr>
      <vt:lpstr>黑体</vt:lpstr>
      <vt:lpstr>楷体_GB2312</vt:lpstr>
      <vt:lpstr>微软雅黑</vt:lpstr>
      <vt:lpstr>Calibri Light</vt:lpstr>
      <vt:lpstr>Calibri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MacBook</cp:lastModifiedBy>
  <cp:revision>33</cp:revision>
  <dcterms:created xsi:type="dcterms:W3CDTF">2016-12-17T13:27:00Z</dcterms:created>
  <dcterms:modified xsi:type="dcterms:W3CDTF">2017-02-03T11:30:52Z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