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2"/>
  </p:notesMasterIdLst>
  <p:sldIdLst>
    <p:sldId id="1434" r:id="rId4"/>
    <p:sldId id="1520" r:id="rId5"/>
    <p:sldId id="1538" r:id="rId6"/>
    <p:sldId id="1521" r:id="rId7"/>
    <p:sldId id="1517" r:id="rId8"/>
    <p:sldId id="1516" r:id="rId9"/>
    <p:sldId id="1540" r:id="rId10"/>
    <p:sldId id="1539" r:id="rId11"/>
    <p:sldId id="1518" r:id="rId12"/>
    <p:sldId id="1541" r:id="rId13"/>
    <p:sldId id="1522" r:id="rId14"/>
    <p:sldId id="1525" r:id="rId15"/>
    <p:sldId id="1523" r:id="rId16"/>
    <p:sldId id="1542" r:id="rId17"/>
    <p:sldId id="1524" r:id="rId18"/>
    <p:sldId id="1543" r:id="rId19"/>
    <p:sldId id="1526" r:id="rId20"/>
    <p:sldId id="1512" r:id="rId21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66FF"/>
    <a:srgbClr val="FFFFFF"/>
    <a:srgbClr val="FFCCFF"/>
    <a:srgbClr val="FFFFCC"/>
    <a:srgbClr val="CEEAB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7" d="100"/>
          <a:sy n="127" d="100"/>
        </p:scale>
        <p:origin x="-178" y="-82"/>
      </p:cViewPr>
      <p:guideLst>
        <p:guide orient="horz" pos="168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4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8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8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232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52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56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5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79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8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12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1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35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30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3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4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8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9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.jpe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1975" y="1125538"/>
            <a:ext cx="969963" cy="396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 文</a:t>
            </a:r>
            <a:endParaRPr kumimoji="0" lang="zh-CN" altLang="zh-CN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1111250" y="3575050"/>
            <a:ext cx="1238250" cy="1309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80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⑮</a:t>
            </a:r>
            <a:endParaRPr lang="zh-CN" altLang="zh-CN" sz="80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矩形 6151"/>
          <p:cNvSpPr>
            <a:spLocks noTextEdit="1"/>
          </p:cNvSpPr>
          <p:nvPr/>
        </p:nvSpPr>
        <p:spPr>
          <a:xfrm>
            <a:off x="2571750" y="3689350"/>
            <a:ext cx="540067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大禹治水</a:t>
            </a:r>
            <a:endParaRPr lang="zh-CN" altLang="en-US" sz="72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9" name="图片 2" descr="dwedfwqeee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5863" y="858838"/>
            <a:ext cx="4860925" cy="2649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空白底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95" y="-116840"/>
            <a:ext cx="9123045" cy="50717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78" name="Picture 2" descr="D:\图片\16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514350"/>
            <a:ext cx="9136062" cy="462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2124075" y="0"/>
            <a:ext cx="5543550" cy="593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300" b="1" dirty="0">
                <a:latin typeface="Times New Roman" panose="02020603050405020304" pitchFamily="18" charset="0"/>
                <a:ea typeface="楷体_GB2312" pitchFamily="49" charset="-122"/>
              </a:rPr>
              <a:t>鲧的儿子禹下继续治理洪水。</a:t>
            </a:r>
            <a:endParaRPr lang="zh-CN" altLang="en-US" sz="33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02" name="Picture 2" descr="D:\图片\123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1960245"/>
            <a:ext cx="9164955" cy="321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650875" y="22225"/>
            <a:ext cx="7618413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禹离开了家乡，一去就是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十三年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。这十三年里，他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到处奔走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，曾经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三次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路过自己的家门口。可是他认为治水要紧，</a:t>
            </a:r>
            <a:r>
              <a:rPr lang="zh-CN" altLang="en-US" sz="3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一次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也没有走进家门看一看。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42410" y="1499870"/>
            <a:ext cx="32435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</a:rPr>
              <a:t>体现了大禹的奉献精神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0" name="Picture 2" descr="D:\图片\111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3" y="573088"/>
            <a:ext cx="9121775" cy="4586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3"/>
          <p:cNvSpPr txBox="1"/>
          <p:nvPr/>
        </p:nvSpPr>
        <p:spPr>
          <a:xfrm>
            <a:off x="280988" y="115888"/>
            <a:ext cx="858043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禹吸取了鲧治水失败的教训，采用疏导的办法治水。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空白底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95" y="-116840"/>
            <a:ext cx="9123045" cy="50717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8674" name="Picture 2" descr="D:\图片\17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43000"/>
            <a:ext cx="9151938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3"/>
          <p:cNvSpPr txBox="1"/>
          <p:nvPr/>
        </p:nvSpPr>
        <p:spPr>
          <a:xfrm>
            <a:off x="1143000" y="28575"/>
            <a:ext cx="6858000" cy="1984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300" dirty="0"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3000" b="1" dirty="0">
                <a:latin typeface="Times New Roman" panose="02020603050405020304" pitchFamily="18" charset="0"/>
                <a:ea typeface="楷体_GB2312" pitchFamily="49" charset="-122"/>
              </a:rPr>
              <a:t>他和千千万万的人一起，开通了很多河道，让洪水通过河道，最后流到海里去。</a:t>
            </a:r>
            <a:endParaRPr lang="zh-CN" altLang="en-US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3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698" name="Picture 2" descr="D:\图片\12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3"/>
          <p:cNvSpPr txBox="1"/>
          <p:nvPr/>
        </p:nvSpPr>
        <p:spPr>
          <a:xfrm>
            <a:off x="79375" y="144463"/>
            <a:ext cx="9064625" cy="5222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农业生产渐渐恢复了，百姓重新过上了安居乐业的生活。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698" name="Picture 2" descr="D:\图片\12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3"/>
          <p:cNvSpPr txBox="1"/>
          <p:nvPr/>
        </p:nvSpPr>
        <p:spPr>
          <a:xfrm>
            <a:off x="79375" y="144463"/>
            <a:ext cx="9064625" cy="5222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农业生产渐渐恢复了，百姓重新过上了安居乐业的生活。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41338" y="1561465"/>
            <a:ext cx="7799387" cy="27609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按照下面的提示，讲讲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大禹治水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的故事。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洪水使人们生活痛苦。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鲧用筑坝挡水的办法，没有治好洪水。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禹治水，三过家门而不入。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禹用开通河道的办法，带领人们治好了洪水。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3" name="Picture 3" descr="我会读pic_22754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563" y="133350"/>
            <a:ext cx="1355725" cy="111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横卷形 14359"/>
          <p:cNvSpPr/>
          <p:nvPr/>
        </p:nvSpPr>
        <p:spPr>
          <a:xfrm>
            <a:off x="1631950" y="357188"/>
            <a:ext cx="2714625" cy="88582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我会讲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58" name="Picture 1027" descr="C:\My Documents\My Pictures\beijing 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135" y="0"/>
            <a:ext cx="91313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1026"/>
          <p:cNvSpPr/>
          <p:nvPr/>
        </p:nvSpPr>
        <p:spPr>
          <a:xfrm>
            <a:off x="1538605" y="1290955"/>
            <a:ext cx="618109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洪水  毒蛇  猛兽  伤害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仍然  消退  继续  教训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恢复</a:t>
            </a:r>
            <a:r>
              <a:rPr lang="zh-CN" altLang="en-US" sz="4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endParaRPr lang="zh-CN" altLang="en-US" sz="4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9460" name="Picture 3" descr="我会读pic_22754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563" y="133350"/>
            <a:ext cx="1355725" cy="111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横卷形 14359"/>
          <p:cNvSpPr/>
          <p:nvPr/>
        </p:nvSpPr>
        <p:spPr>
          <a:xfrm>
            <a:off x="1631950" y="357188"/>
            <a:ext cx="2714625" cy="88582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我会读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96257" descr="u=1240146375,1902355065&amp;gp=-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06" y="1357710"/>
            <a:ext cx="2971800" cy="305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9" name="文本框 96258"/>
          <p:cNvSpPr txBox="1"/>
          <p:nvPr/>
        </p:nvSpPr>
        <p:spPr>
          <a:xfrm>
            <a:off x="3315891" y="347663"/>
            <a:ext cx="2512219" cy="714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5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大禹治水</a:t>
            </a:r>
            <a:endParaRPr lang="zh-CN" altLang="en-US" sz="405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文本框 96259"/>
          <p:cNvSpPr txBox="1"/>
          <p:nvPr/>
        </p:nvSpPr>
        <p:spPr>
          <a:xfrm>
            <a:off x="2240756" y="347663"/>
            <a:ext cx="642938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3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1" name="文本框 96260"/>
          <p:cNvSpPr txBox="1"/>
          <p:nvPr/>
        </p:nvSpPr>
        <p:spPr>
          <a:xfrm>
            <a:off x="4433888" y="1977628"/>
            <a:ext cx="375793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大禹为什么要治水？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大禹怎样治水的？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大禹治水的结果怎样？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页脚占位符 2"/>
          <p:cNvSpPr txBox="1">
            <a:spLocks noGrp="1"/>
          </p:cNvSpPr>
          <p:nvPr>
            <p:ph type="ftr" sz="quarter" idx="11"/>
          </p:nvPr>
        </p:nvSpPr>
        <p:spPr>
          <a:noFill/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79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Picture 2" descr="D:\图片\22.B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-100965"/>
            <a:ext cx="913765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3"/>
          <p:cNvSpPr txBox="1"/>
          <p:nvPr/>
        </p:nvSpPr>
        <p:spPr>
          <a:xfrm>
            <a:off x="817563" y="2473325"/>
            <a:ext cx="7820025" cy="2384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4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50" kern="1200" cap="none" spc="0" normalizeH="0" baseline="0" noProof="1">
                <a:latin typeface="楷体_GB2312" pitchFamily="49" charset="-122"/>
                <a:ea typeface="楷体_GB2312" pitchFamily="49" charset="-122"/>
                <a:cs typeface="+mn-ea"/>
              </a:rPr>
              <a:t>   </a:t>
            </a:r>
            <a:r>
              <a:rPr kumimoji="0" lang="zh-CN" altLang="en-US" sz="3300" b="1" kern="1200" cap="none" spc="0" normalizeH="0" baseline="0" noProof="1">
                <a:latin typeface="楷体_GB2312" pitchFamily="49" charset="-122"/>
                <a:ea typeface="楷体_GB2312" pitchFamily="49" charset="-122"/>
                <a:cs typeface="+mn-ea"/>
              </a:rPr>
              <a:t>很久很久以前，洪水经常</a:t>
            </a:r>
            <a:r>
              <a:rPr kumimoji="0" lang="zh-CN" altLang="en-US" sz="3300" b="1" kern="1200" cap="none" spc="0" normalizeH="0" baseline="0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泛滥</a:t>
            </a:r>
            <a:r>
              <a:rPr kumimoji="0" lang="zh-CN" altLang="en-US" sz="3300" b="1" kern="1200" cap="none" spc="0" normalizeH="0" baseline="0" noProof="1">
                <a:latin typeface="楷体_GB2312" pitchFamily="49" charset="-122"/>
                <a:ea typeface="楷体_GB2312" pitchFamily="49" charset="-122"/>
                <a:cs typeface="+mn-ea"/>
              </a:rPr>
              <a:t>。大水</a:t>
            </a:r>
            <a:r>
              <a:rPr kumimoji="0" lang="zh-CN" altLang="en-US" sz="3300" b="1" kern="1200" cap="none" spc="0" normalizeH="0" baseline="0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淹没了农田，冲毁了房屋</a:t>
            </a:r>
            <a:r>
              <a:rPr kumimoji="0" lang="zh-CN" altLang="en-US" sz="3300" b="1" kern="1200" cap="none" spc="0" normalizeH="0" baseline="0" noProof="1">
                <a:latin typeface="楷体_GB2312" pitchFamily="49" charset="-122"/>
                <a:ea typeface="楷体_GB2312" pitchFamily="49" charset="-122"/>
                <a:cs typeface="+mn-ea"/>
              </a:rPr>
              <a:t>，</a:t>
            </a:r>
            <a:r>
              <a:rPr kumimoji="0" lang="zh-CN" altLang="en-US" sz="3300" b="1" kern="1200" cap="none" spc="0" normalizeH="0" baseline="0" noProof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毒蛇猛兽到处伤害百姓和牲畜</a:t>
            </a:r>
            <a:r>
              <a:rPr kumimoji="0" lang="zh-CN" altLang="en-US" sz="3300" b="1" kern="1200" cap="none" spc="0" normalizeH="0" baseline="0" noProof="1">
                <a:latin typeface="楷体_GB2312" pitchFamily="49" charset="-122"/>
                <a:ea typeface="楷体_GB2312" pitchFamily="49" charset="-122"/>
                <a:cs typeface="+mn-ea"/>
              </a:rPr>
              <a:t>，人们的生活痛苦极了。</a:t>
            </a:r>
            <a:endParaRPr kumimoji="0" lang="zh-CN" altLang="en-US" sz="3300" b="1" kern="1200" cap="none" spc="0" normalizeH="0" baseline="0" noProof="1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6867" name="图片 79876" descr="125V1SPL3Z-33b5"/>
          <p:cNvPicPr>
            <a:picLocks noChangeAspect="1"/>
          </p:cNvPicPr>
          <p:nvPr/>
        </p:nvPicPr>
        <p:blipFill>
          <a:blip r:embed="rId2"/>
          <a:srcRect r="1779" b="6609"/>
          <a:stretch>
            <a:fillRect/>
          </a:stretch>
        </p:blipFill>
        <p:spPr>
          <a:xfrm>
            <a:off x="12700" y="-5080"/>
            <a:ext cx="9133205" cy="5153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1" name="图片 78852" descr="20080623_6c0efbad7798bb9e87ef79pOZOSHopX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24130"/>
            <a:ext cx="9148445" cy="5168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51201" descr="再生纸"/>
          <p:cNvSpPr/>
          <p:nvPr/>
        </p:nvSpPr>
        <p:spPr>
          <a:xfrm>
            <a:off x="2540" y="10160"/>
            <a:ext cx="9139555" cy="5123180"/>
          </a:xfrm>
          <a:prstGeom prst="rect">
            <a:avLst/>
          </a:prstGeom>
          <a:blipFill rotWithShape="1">
            <a:blip r:embed="rId1"/>
          </a:blip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0722" name="图片 51202" descr="ico09"/>
          <p:cNvPicPr>
            <a:picLocks noChangeAspect="1"/>
          </p:cNvPicPr>
          <p:nvPr/>
        </p:nvPicPr>
        <p:blipFill>
          <a:blip r:embed="rId2"/>
          <a:srcRect l="23433"/>
          <a:stretch>
            <a:fillRect/>
          </a:stretch>
        </p:blipFill>
        <p:spPr>
          <a:xfrm>
            <a:off x="2274173" y="179388"/>
            <a:ext cx="4944665" cy="7024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51203" descr="1012_jpg 拷贝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755"/>
          <a:stretch>
            <a:fillRect/>
          </a:stretch>
        </p:blipFill>
        <p:spPr>
          <a:xfrm>
            <a:off x="1277541" y="4137422"/>
            <a:ext cx="6535340" cy="7774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文本框 51204"/>
          <p:cNvSpPr txBox="1"/>
          <p:nvPr/>
        </p:nvSpPr>
        <p:spPr>
          <a:xfrm>
            <a:off x="2277348" y="328771"/>
            <a:ext cx="4536281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大禹为什么要治水呢？</a:t>
            </a:r>
            <a:endParaRPr lang="zh-CN" altLang="en-US" sz="30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0725" name="图片 51205" descr="wenhuayongpinyi1_0387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536" y="230981"/>
            <a:ext cx="928688" cy="928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7" name="文本框 51206"/>
          <p:cNvSpPr txBox="1"/>
          <p:nvPr/>
        </p:nvSpPr>
        <p:spPr>
          <a:xfrm>
            <a:off x="1116330" y="1320165"/>
            <a:ext cx="637159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700" dirty="0">
                <a:solidFill>
                  <a:srgbClr val="000066"/>
                </a:solidFill>
                <a:latin typeface="Arial" panose="020B0604020202020204" pitchFamily="34" charset="0"/>
                <a:ea typeface="华文中宋" pitchFamily="2" charset="-122"/>
              </a:rPr>
              <a:t>　　很久很久以前，洪水经常泛滥。大水淹没了田地，冲毁了房屋，毒蛇猛兽到处伤害百姓和牲畜，人们的生活痛苦极了。</a:t>
            </a:r>
            <a:endParaRPr lang="zh-CN" altLang="en-US" sz="2700" dirty="0">
              <a:solidFill>
                <a:srgbClr val="000066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51208" name="文本框 51207"/>
          <p:cNvSpPr txBox="1"/>
          <p:nvPr/>
        </p:nvSpPr>
        <p:spPr>
          <a:xfrm>
            <a:off x="1898571" y="3088720"/>
            <a:ext cx="5293519" cy="1245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读一读这段话并思考，从哪儿看出洪水很凶猛？</a:t>
            </a:r>
            <a:br>
              <a:rPr lang="zh-CN" altLang="en-US" sz="2700" dirty="0">
                <a:solidFill>
                  <a:srgbClr val="66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br>
            <a:endParaRPr lang="zh-CN" altLang="en-US" sz="2700" dirty="0">
              <a:solidFill>
                <a:srgbClr val="66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9" name="椭圆 51208"/>
          <p:cNvSpPr/>
          <p:nvPr/>
        </p:nvSpPr>
        <p:spPr>
          <a:xfrm>
            <a:off x="1697673" y="3343990"/>
            <a:ext cx="108347" cy="10834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16" name="爆炸形 1 51215"/>
          <p:cNvSpPr/>
          <p:nvPr/>
        </p:nvSpPr>
        <p:spPr>
          <a:xfrm>
            <a:off x="7008416" y="3731181"/>
            <a:ext cx="1781175" cy="863203"/>
          </a:xfrm>
          <a:prstGeom prst="irregularSeal1">
            <a:avLst/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读一读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/>
      <p:bldP spid="51208" grpId="0"/>
      <p:bldP spid="512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Text Box 3"/>
          <p:cNvSpPr txBox="1"/>
          <p:nvPr/>
        </p:nvSpPr>
        <p:spPr>
          <a:xfrm>
            <a:off x="-9525" y="28575"/>
            <a:ext cx="7251700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鲧只知道筑坝挡水，九年过去了，洪水仍然没有消退。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5B9BD5"/>
    </a:dk2>
    <a:lt2>
      <a:srgbClr val="E7E6E6"/>
    </a:lt2>
    <a:accent1>
      <a:srgbClr val="5B9BD5"/>
    </a:accent1>
    <a:accent2>
      <a:srgbClr val="FFFFFF"/>
    </a:accent2>
    <a:accent3>
      <a:srgbClr val="FFFFFF"/>
    </a:accent3>
    <a:accent4>
      <a:srgbClr val="000000"/>
    </a:accent4>
    <a:accent5>
      <a:srgbClr val="B5CBE7"/>
    </a:accent5>
    <a:accent6>
      <a:srgbClr val="E7E7E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539</Words>
  <Application>WPS 演示</Application>
  <PresentationFormat/>
  <Paragraphs>55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</vt:lpstr>
      <vt:lpstr>Times New Roman</vt:lpstr>
      <vt:lpstr>楷体_GB2312</vt:lpstr>
      <vt:lpstr>楷体</vt:lpstr>
      <vt:lpstr>Verdana</vt:lpstr>
      <vt:lpstr>新宋体</vt:lpstr>
      <vt:lpstr>Arial Unicode MS</vt:lpstr>
      <vt:lpstr>黑体</vt:lpstr>
      <vt:lpstr>华文中宋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小人物</cp:lastModifiedBy>
  <cp:revision>2137</cp:revision>
  <dcterms:created xsi:type="dcterms:W3CDTF">2015-08-28T07:02:00Z</dcterms:created>
  <dcterms:modified xsi:type="dcterms:W3CDTF">2018-11-25T09:41:52Z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  <property fmtid="{D5CDD505-2E9C-101B-9397-08002B2CF9AE}" pid="3" name="KSORubyTemplateID">
    <vt:lpwstr>21</vt:lpwstr>
  </property>
</Properties>
</file>