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87" r:id="rId4"/>
    <p:sldId id="285" r:id="rId5"/>
    <p:sldId id="286" r:id="rId6"/>
    <p:sldId id="288" r:id="rId7"/>
    <p:sldId id="289" r:id="rId8"/>
    <p:sldId id="290" r:id="rId9"/>
    <p:sldId id="292" r:id="rId10"/>
    <p:sldId id="262" r:id="rId11"/>
    <p:sldId id="260" r:id="rId12"/>
    <p:sldId id="277" r:id="rId13"/>
    <p:sldId id="264" r:id="rId14"/>
    <p:sldId id="263" r:id="rId15"/>
    <p:sldId id="294" r:id="rId16"/>
    <p:sldId id="293" r:id="rId17"/>
    <p:sldId id="298" r:id="rId18"/>
    <p:sldId id="299" r:id="rId19"/>
    <p:sldId id="265" r:id="rId20"/>
    <p:sldId id="259" r:id="rId21"/>
    <p:sldId id="316" r:id="rId22"/>
    <p:sldId id="317" r:id="rId23"/>
    <p:sldId id="300" r:id="rId24"/>
    <p:sldId id="272" r:id="rId25"/>
    <p:sldId id="273" r:id="rId26"/>
    <p:sldId id="302" r:id="rId27"/>
    <p:sldId id="301" r:id="rId28"/>
    <p:sldId id="271" r:id="rId29"/>
    <p:sldId id="283" r:id="rId30"/>
    <p:sldId id="282" r:id="rId31"/>
    <p:sldId id="309" r:id="rId32"/>
    <p:sldId id="266" r:id="rId33"/>
    <p:sldId id="281" r:id="rId34"/>
    <p:sldId id="280" r:id="rId35"/>
    <p:sldId id="279" r:id="rId36"/>
    <p:sldId id="269" r:id="rId37"/>
    <p:sldId id="311" r:id="rId38"/>
    <p:sldId id="310" r:id="rId39"/>
    <p:sldId id="314" r:id="rId40"/>
    <p:sldId id="324" r:id="rId41"/>
    <p:sldId id="303" r:id="rId42"/>
    <p:sldId id="270" r:id="rId43"/>
    <p:sldId id="267" r:id="rId44"/>
    <p:sldId id="258" r:id="rId45"/>
    <p:sldId id="284" r:id="rId46"/>
    <p:sldId id="318" r:id="rId47"/>
    <p:sldId id="295" r:id="rId48"/>
    <p:sldId id="296" r:id="rId49"/>
    <p:sldId id="326" r:id="rId50"/>
    <p:sldId id="297" r:id="rId51"/>
    <p:sldId id="319" r:id="rId52"/>
    <p:sldId id="325" r:id="rId53"/>
    <p:sldId id="321" r:id="rId54"/>
    <p:sldId id="322" r:id="rId55"/>
    <p:sldId id="323" r:id="rId5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2011-5-2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zh.wikipedia.org/zh-cn/%E7%87%95%E7%A7%91" TargetMode="External"/><Relationship Id="rId3" Type="http://schemas.openxmlformats.org/officeDocument/2006/relationships/hyperlink" Target="http://zh.wikipedia.org/zh-cn/%E4%BA%9E%E6%B4%B2" TargetMode="External"/><Relationship Id="rId7" Type="http://schemas.openxmlformats.org/officeDocument/2006/relationships/hyperlink" Target="http://zh.wikipedia.org/zh-cn/%E5%80%99%E9%B3%A5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zh.wikipedia.org/zh-cn/%E7%BE%8E%E6%B4%B2" TargetMode="External"/><Relationship Id="rId5" Type="http://schemas.openxmlformats.org/officeDocument/2006/relationships/hyperlink" Target="http://zh.wikipedia.org/zh-cn/%E9%9D%9E%E6%B4%B2" TargetMode="External"/><Relationship Id="rId10" Type="http://schemas.openxmlformats.org/officeDocument/2006/relationships/hyperlink" Target="http://zh.wikipedia.org/zh-cn/%E5%96%99" TargetMode="External"/><Relationship Id="rId4" Type="http://schemas.openxmlformats.org/officeDocument/2006/relationships/hyperlink" Target="http://zh.wikipedia.org/zh-cn/%E6%AD%90%E6%B4%B2" TargetMode="External"/><Relationship Id="rId9" Type="http://schemas.openxmlformats.org/officeDocument/2006/relationships/hyperlink" Target="http://zh.wikipedia.org/zh-cn/%E7%87%95%E5%B1%9E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9141;&#23376;\&#12298;&#29141;&#23376;&#12299;&#35838;&#25991;&#26391;&#35835;.wav" TargetMode="Externa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6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桌面\燕子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428860" y="1285860"/>
            <a:ext cx="5786478" cy="407196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14612" y="1000108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057400" y="142852"/>
            <a:ext cx="5257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义务教育课程标准实验教科书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小学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语文三年级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下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册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00892" y="5643578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929322" y="5500702"/>
            <a:ext cx="2643206" cy="12128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达州职业技术学院</a:t>
            </a:r>
          </a:p>
          <a:p>
            <a:pPr algn="ctr"/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师范系</a:t>
            </a:r>
            <a:r>
              <a:rPr lang="en-US" altLang="zh-CN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09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语文专业</a:t>
            </a:r>
          </a:p>
          <a:p>
            <a:pPr algn="ctr"/>
            <a:r>
              <a:rPr lang="zh-CN" altLang="en-US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喻佐红</a:t>
            </a:r>
            <a:endParaRPr lang="zh-CN" altLang="en-US" sz="24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1142984"/>
            <a:ext cx="1292662" cy="51435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7200" dirty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7200" dirty="0" smtClean="0">
                <a:latin typeface="华文隶书" pitchFamily="2" charset="-122"/>
                <a:ea typeface="华文隶书" pitchFamily="2" charset="-122"/>
              </a:rPr>
              <a:t>燕 子</a:t>
            </a:r>
            <a:r>
              <a:rPr lang="en-US" altLang="zh-CN" sz="7200" dirty="0" smtClean="0">
                <a:latin typeface="华文隶书" pitchFamily="2" charset="-122"/>
                <a:ea typeface="华文隶书" pitchFamily="2" charset="-122"/>
              </a:rPr>
              <a:t>》</a:t>
            </a:r>
            <a:endParaRPr lang="zh-CN" altLang="en-US" sz="72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W0201008186500185453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585450" cy="794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357554" y="1000108"/>
            <a:ext cx="44291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燕 子</a:t>
            </a:r>
            <a:endParaRPr lang="zh-CN" altLang="en-US" sz="88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燕子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\桌面\200923202836796778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904"/>
            <a:ext cx="9144000" cy="6839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燕子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72600" cy="791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燕子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514600" y="304800"/>
            <a:ext cx="449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0000CC"/>
                </a:solidFill>
                <a:ea typeface="华文隶书" pitchFamily="2" charset="-122"/>
              </a:rPr>
              <a:t>导语设计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（图）燕子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84016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857620" y="0"/>
            <a:ext cx="5286380" cy="4278094"/>
          </a:xfrm>
          <a:prstGeom prst="rect">
            <a:avLst/>
          </a:prstGeom>
          <a:solidFill>
            <a:srgbClr val="33CC33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身穿黑缎袍，尾巴象剪刀，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冬天去南方，春天又来到 。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小小姑娘黑又黑，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秋天走了春天回， 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带着一把小剪刀，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半天空里飞呀飞。 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929058" y="4357694"/>
            <a:ext cx="5214942" cy="206210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小黑妮儿会干活，自个叼泥来作窝。</a:t>
            </a:r>
          </a:p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唧唧唧，唱起歌，飞来飞去把虫捉。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efc5312bde027215aaf53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4737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019797" y="0"/>
            <a:ext cx="4124206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家燕（</a:t>
            </a:r>
            <a:r>
              <a:rPr lang="en-US" altLang="zh-CN" sz="3200" b="1" i="1" dirty="0" err="1">
                <a:latin typeface="华文隶书" pitchFamily="2" charset="-122"/>
                <a:ea typeface="华文隶书" pitchFamily="2" charset="-122"/>
              </a:rPr>
              <a:t>Hirundo</a:t>
            </a:r>
            <a:r>
              <a:rPr lang="en-US" altLang="zh-CN" sz="3200" b="1" i="1" dirty="0"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3200" b="1" i="1" dirty="0" err="1">
                <a:latin typeface="华文隶书" pitchFamily="2" charset="-122"/>
                <a:ea typeface="华文隶书" pitchFamily="2" charset="-122"/>
              </a:rPr>
              <a:t>rustica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），是在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  <a:hlinkClick r:id="rId3" tooltip="亚洲"/>
              </a:rPr>
              <a:t>亚洲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、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  <a:hlinkClick r:id="rId4" tooltip="欧洲"/>
              </a:rPr>
              <a:t>欧洲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、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  <a:hlinkClick r:id="rId5" tooltip="非洲"/>
              </a:rPr>
              <a:t>非洲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和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  <a:hlinkClick r:id="rId6" tooltip="美洲"/>
              </a:rPr>
              <a:t>美洲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常见的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  <a:hlinkClick r:id="rId7" tooltip="候鸟"/>
              </a:rPr>
              <a:t>候鸟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，属于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  <a:hlinkClick r:id="rId8" tooltip="燕科"/>
              </a:rPr>
              <a:t>燕科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  <a:hlinkClick r:id="rId9" tooltip="燕属"/>
              </a:rPr>
              <a:t>燕属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。身长</a:t>
            </a:r>
            <a:r>
              <a:rPr lang="en-US" altLang="zh-CN" sz="3200" b="1" dirty="0">
                <a:latin typeface="华文隶书" pitchFamily="2" charset="-122"/>
                <a:ea typeface="华文隶书" pitchFamily="2" charset="-122"/>
              </a:rPr>
              <a:t>15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厘米，上体钢蓝色；胸偏红而具一道蓝色胸带，腹白；尾甚长，近端处具白色点斑；虹膜为褐色；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  <a:hlinkClick r:id="rId10" tooltip="喙"/>
              </a:rPr>
              <a:t>喙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及脚为黑色；叫声为高音</a:t>
            </a:r>
            <a:r>
              <a:rPr lang="en-US" altLang="zh-CN" sz="3200" b="1" dirty="0">
                <a:latin typeface="华文隶书" pitchFamily="2" charset="-122"/>
                <a:ea typeface="华文隶书" pitchFamily="2" charset="-122"/>
              </a:rPr>
              <a:t>twit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及嘁嘁喳喳叫声。家燕在农家屋檐下营巢。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燕子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514600" y="304800"/>
            <a:ext cx="449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 smtClean="0">
                <a:solidFill>
                  <a:srgbClr val="0000CC"/>
                </a:solidFill>
                <a:ea typeface="华文隶书" pitchFamily="2" charset="-122"/>
              </a:rPr>
              <a:t>作者简介</a:t>
            </a:r>
            <a:endParaRPr lang="zh-CN" altLang="en-US" sz="6000" b="1" dirty="0">
              <a:solidFill>
                <a:srgbClr val="0000CC"/>
              </a:solidFill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istrator\桌面\作者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714744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786182" y="1285860"/>
            <a:ext cx="535781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郑振铎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(1898—1958)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现代著名作家、学者、社会活动家。生于浙江永嘉县，原籍福建长乐县。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1919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年参加五四运动，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1921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年同茅盾、叶圣陶等人共同发起成立“文学研究会”。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1923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年主编“小说月报”，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1931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年任燕京大学教授。抗战胜利后创办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民立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周刊。解放后历任全国政协委员、中科院文学研究所所长、中国考古研究所所长、文物局局长、文化部副部长。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1958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年在出国访问途中，不幸因飞机失事遇难。郑振铎毕生从事文学创作、文学研究和考古研究，致力于人民民主和社会主义建设。他的主要著作有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中国文学史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》《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中国俗文学史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》《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中国文学论集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》《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佝偻集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》《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山中杂记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》《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泰戈尔传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等；主要译作有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沙宁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》《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血痕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》《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灰色马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》《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新月集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》《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飞鸟集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等。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1959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年出版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郑振铎文集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。他的小说诗歌文学作品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鸬鹚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》(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由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鹈鹕与鱼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改编</a:t>
            </a:r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)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等，曾编入人民教育出版社出版的小学语文课本。</a:t>
            </a:r>
            <a:endParaRPr lang="zh-CN" altLang="en-US" sz="20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00496" y="285728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隶书" pitchFamily="2" charset="-122"/>
                <a:ea typeface="华文隶书" pitchFamily="2" charset="-122"/>
              </a:rPr>
              <a:t>郑振铎：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燕子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643174" y="642918"/>
            <a:ext cx="471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识字指导</a:t>
            </a:r>
            <a:endParaRPr lang="zh-CN" altLang="en-US" sz="6000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391413333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09600" y="4298950"/>
            <a:ext cx="8001000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663300"/>
                </a:solidFill>
              </a:rPr>
              <a:t>      </a:t>
            </a:r>
            <a:r>
              <a:rPr lang="zh-CN" altLang="en-US" sz="5400" b="1" dirty="0">
                <a:solidFill>
                  <a:srgbClr val="663300"/>
                </a:solidFill>
                <a:latin typeface="华文隶书" pitchFamily="2" charset="-122"/>
                <a:ea typeface="华文隶书" pitchFamily="2" charset="-122"/>
              </a:rPr>
              <a:t>春天来了，我们从南方飞来了。这里的春天真美啊！  </a:t>
            </a:r>
            <a:r>
              <a:rPr lang="zh-CN" altLang="en-US" sz="5400" b="1" dirty="0" smtClean="0">
                <a:solidFill>
                  <a:srgbClr val="663300"/>
                </a:solidFill>
                <a:latin typeface="华文隶书" pitchFamily="2" charset="-122"/>
                <a:ea typeface="华文隶书" pitchFamily="2" charset="-122"/>
              </a:rPr>
              <a:t>我们看到了什么？  </a:t>
            </a:r>
            <a:r>
              <a:rPr lang="zh-CN" altLang="en-US" sz="5400" b="1" dirty="0" smtClean="0">
                <a:solidFill>
                  <a:srgbClr val="663300"/>
                </a:solidFill>
              </a:rPr>
              <a:t>                                  </a:t>
            </a:r>
            <a:endParaRPr lang="zh-CN" altLang="en-US" sz="5400" b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0" y="0"/>
            <a:ext cx="8858280" cy="6858000"/>
          </a:xfrm>
          <a:prstGeom prst="rect">
            <a:avLst/>
          </a:prstGeom>
        </p:spPr>
        <p:txBody>
          <a:bodyPr/>
          <a:lstStyle/>
          <a:p>
            <a:pPr marL="1257300" lvl="2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altLang="zh-CN" sz="4000" b="1" kern="0" dirty="0" smtClean="0">
                <a:solidFill>
                  <a:srgbClr val="FFFF00"/>
                </a:solidFill>
                <a:latin typeface="+mn-lt"/>
                <a:ea typeface="+mn-ea"/>
              </a:rPr>
              <a:t> 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altLang="zh-CN" sz="4000" b="1" kern="0" dirty="0" smtClean="0">
                <a:solidFill>
                  <a:srgbClr val="FFFF00"/>
                </a:solidFill>
                <a:latin typeface="+mn-lt"/>
                <a:ea typeface="+mn-ea"/>
              </a:rPr>
              <a:t> 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altLang="zh-CN" sz="4000" b="1" kern="0" dirty="0" smtClean="0">
                <a:solidFill>
                  <a:srgbClr val="FFFF00"/>
                </a:solidFill>
                <a:latin typeface="+mn-lt"/>
                <a:ea typeface="+mn-ea"/>
              </a:rPr>
              <a:t>       </a:t>
            </a:r>
            <a:r>
              <a:rPr lang="en-US" altLang="zh-CN" sz="4000" b="1" kern="0" dirty="0" err="1" smtClean="0">
                <a:solidFill>
                  <a:srgbClr val="FFFF00"/>
                </a:solidFill>
                <a:latin typeface="+mn-lt"/>
                <a:ea typeface="+mn-ea"/>
              </a:rPr>
              <a:t>jùn</a:t>
            </a:r>
            <a:r>
              <a:rPr lang="en-US" altLang="zh-CN" sz="4000" b="1" kern="0" dirty="0" smtClean="0">
                <a:solidFill>
                  <a:srgbClr val="FFFF00"/>
                </a:solidFill>
                <a:latin typeface="+mn-lt"/>
                <a:ea typeface="+mn-ea"/>
              </a:rPr>
              <a:t> </a:t>
            </a:r>
            <a:r>
              <a:rPr lang="en-US" altLang="zh-CN" sz="4000" b="1" kern="0" dirty="0" err="1">
                <a:solidFill>
                  <a:srgbClr val="FFFF00"/>
                </a:solidFill>
                <a:latin typeface="+mn-lt"/>
                <a:ea typeface="+mn-ea"/>
              </a:rPr>
              <a:t>qiào</a:t>
            </a:r>
            <a:r>
              <a:rPr lang="en-US" altLang="zh-CN" sz="4000" b="1" kern="0" dirty="0">
                <a:solidFill>
                  <a:srgbClr val="FFFF00"/>
                </a:solidFill>
                <a:latin typeface="+mn-lt"/>
                <a:ea typeface="+mn-ea"/>
              </a:rPr>
              <a:t>        </a:t>
            </a:r>
            <a:r>
              <a:rPr lang="en-US" altLang="zh-CN" sz="4000" b="1" kern="0" dirty="0" smtClean="0">
                <a:solidFill>
                  <a:srgbClr val="FFFF00"/>
                </a:solidFill>
                <a:latin typeface="+mn-lt"/>
                <a:ea typeface="+mn-ea"/>
              </a:rPr>
              <a:t>   </a:t>
            </a:r>
            <a:r>
              <a:rPr lang="en-US" altLang="zh-CN" sz="4000" b="1" kern="0" dirty="0" err="1">
                <a:solidFill>
                  <a:srgbClr val="FFFF00"/>
                </a:solidFill>
                <a:latin typeface="+mn-lt"/>
                <a:ea typeface="+mn-ea"/>
              </a:rPr>
              <a:t>fú</a:t>
            </a:r>
            <a:r>
              <a:rPr lang="en-US" altLang="zh-CN" sz="4000" b="1" kern="0" dirty="0">
                <a:solidFill>
                  <a:srgbClr val="FFFF00"/>
                </a:solidFill>
                <a:latin typeface="+mn-lt"/>
                <a:ea typeface="+mn-ea"/>
              </a:rPr>
              <a:t>     </a:t>
            </a:r>
            <a:r>
              <a:rPr lang="en-US" altLang="zh-CN" sz="4000" b="1" kern="0" dirty="0" err="1">
                <a:solidFill>
                  <a:srgbClr val="FFFF00"/>
                </a:solidFill>
                <a:latin typeface="+mn-lt"/>
                <a:ea typeface="+mn-ea"/>
              </a:rPr>
              <a:t>zēng</a:t>
            </a:r>
            <a:r>
              <a:rPr lang="en-US" altLang="zh-CN" sz="4000" b="1" kern="0" dirty="0">
                <a:solidFill>
                  <a:srgbClr val="FFFF00"/>
                </a:solidFill>
                <a:latin typeface="+mn-lt"/>
                <a:ea typeface="+mn-ea"/>
              </a:rPr>
              <a:t>         </a:t>
            </a:r>
            <a:r>
              <a:rPr lang="en-US" altLang="zh-CN" sz="4000" b="1" kern="0" dirty="0" smtClean="0">
                <a:solidFill>
                  <a:srgbClr val="FFFF00"/>
                </a:solidFill>
                <a:latin typeface="+mn-lt"/>
                <a:ea typeface="+mn-ea"/>
              </a:rPr>
              <a:t>    </a:t>
            </a:r>
            <a:r>
              <a:rPr lang="en-US" altLang="zh-CN" sz="4000" b="1" kern="0" dirty="0" err="1" smtClean="0">
                <a:solidFill>
                  <a:srgbClr val="FFFF00"/>
                </a:solidFill>
                <a:latin typeface="+mn-lt"/>
                <a:ea typeface="+mn-ea"/>
              </a:rPr>
              <a:t>lüè</a:t>
            </a:r>
            <a:r>
              <a:rPr lang="en-US" altLang="zh-CN" sz="4000" b="1" kern="0" dirty="0" smtClean="0">
                <a:solidFill>
                  <a:srgbClr val="FFFF00"/>
                </a:solidFill>
                <a:latin typeface="+mn-lt"/>
                <a:ea typeface="+mn-ea"/>
              </a:rPr>
              <a:t>     </a:t>
            </a:r>
            <a:endParaRPr lang="en-US" altLang="zh-CN" sz="4000" b="1" kern="0" dirty="0">
              <a:solidFill>
                <a:srgbClr val="FFFF00"/>
              </a:solidFill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zh-CN" altLang="en-US" sz="4800" kern="0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      俊 </a:t>
            </a:r>
            <a:r>
              <a:rPr lang="zh-CN" altLang="en-US" sz="4800" kern="0" dirty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俏      吹 拂   增 添      掠 过  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altLang="zh-CN" sz="4000" b="1" kern="0" dirty="0" smtClean="0">
                <a:solidFill>
                  <a:srgbClr val="FFFF00"/>
                </a:solidFill>
                <a:latin typeface="+mn-lt"/>
                <a:ea typeface="+mn-ea"/>
              </a:rPr>
              <a:t>         </a:t>
            </a:r>
            <a:r>
              <a:rPr lang="en-US" altLang="zh-CN" sz="4000" kern="0" dirty="0" smtClean="0">
                <a:solidFill>
                  <a:srgbClr val="FFFF00"/>
                </a:solidFill>
                <a:latin typeface="+mn-lt"/>
                <a:ea typeface="+mn-ea"/>
              </a:rPr>
              <a:t>  </a:t>
            </a:r>
            <a:r>
              <a:rPr lang="en-US" altLang="zh-CN" sz="4000" kern="0" dirty="0" err="1" smtClean="0">
                <a:solidFill>
                  <a:srgbClr val="FFFF00"/>
                </a:solidFill>
              </a:rPr>
              <a:t>lǒng</a:t>
            </a:r>
            <a:r>
              <a:rPr lang="en-US" altLang="zh-CN" sz="4000" b="1" kern="0" dirty="0" smtClean="0">
                <a:solidFill>
                  <a:srgbClr val="FFFF00"/>
                </a:solidFill>
                <a:latin typeface="+mn-lt"/>
                <a:ea typeface="+mn-ea"/>
              </a:rPr>
              <a:t>     </a:t>
            </a:r>
            <a:r>
              <a:rPr lang="en-US" altLang="zh-CN" sz="4000" b="1" kern="0" dirty="0" err="1">
                <a:solidFill>
                  <a:srgbClr val="FFFF00"/>
                </a:solidFill>
                <a:latin typeface="+mn-lt"/>
                <a:ea typeface="+mn-ea"/>
              </a:rPr>
              <a:t>zhān</a:t>
            </a:r>
            <a:r>
              <a:rPr lang="en-US" altLang="zh-CN" sz="4000" b="1" kern="0" dirty="0">
                <a:solidFill>
                  <a:srgbClr val="FFFF00"/>
                </a:solidFill>
                <a:latin typeface="+mn-lt"/>
                <a:ea typeface="+mn-ea"/>
              </a:rPr>
              <a:t> </a:t>
            </a:r>
            <a:r>
              <a:rPr lang="en-US" altLang="zh-CN" sz="4000" b="1" kern="0" dirty="0" smtClean="0">
                <a:solidFill>
                  <a:srgbClr val="FFFF00"/>
                </a:solidFill>
                <a:latin typeface="+mn-lt"/>
                <a:ea typeface="+mn-ea"/>
              </a:rPr>
              <a:t>     </a:t>
            </a:r>
            <a:r>
              <a:rPr lang="en-US" altLang="zh-CN" sz="4000" b="1" kern="0" dirty="0" smtClean="0">
                <a:solidFill>
                  <a:srgbClr val="FFFF00"/>
                </a:solidFill>
                <a:latin typeface="+mn-lt"/>
                <a:ea typeface="+mn-ea"/>
              </a:rPr>
              <a:t>        </a:t>
            </a:r>
            <a:r>
              <a:rPr lang="en-US" altLang="zh-CN" sz="4000" b="1" kern="0" dirty="0" smtClean="0">
                <a:solidFill>
                  <a:srgbClr val="FFFF00"/>
                </a:solidFill>
                <a:latin typeface="+mn-lt"/>
                <a:ea typeface="+mn-ea"/>
              </a:rPr>
              <a:t>yang        </a:t>
            </a:r>
            <a:r>
              <a:rPr lang="en-US" altLang="zh-CN" sz="4000" b="1" kern="0" dirty="0" err="1" smtClean="0">
                <a:solidFill>
                  <a:srgbClr val="FFFF00"/>
                </a:solidFill>
                <a:latin typeface="+mn-lt"/>
                <a:ea typeface="+mn-ea"/>
              </a:rPr>
              <a:t>juan</a:t>
            </a:r>
            <a:endParaRPr lang="en-US" altLang="zh-CN" sz="4000" b="1" kern="0" dirty="0" smtClean="0">
              <a:solidFill>
                <a:srgbClr val="FFFF00"/>
              </a:solidFill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zh-CN" altLang="en-US" sz="4800" b="1" kern="0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      聚拢      </a:t>
            </a:r>
            <a:r>
              <a:rPr lang="zh-CN" altLang="en-US" sz="4800" b="1" kern="0" dirty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沾</a:t>
            </a:r>
            <a:r>
              <a:rPr lang="zh-CN" altLang="en-US" sz="4800" b="1" kern="0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一下</a:t>
            </a:r>
            <a:r>
              <a:rPr lang="en-US" altLang="zh-CN" sz="4000" b="1" kern="0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4800" b="1" kern="0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 荡漾    </a:t>
            </a:r>
            <a:r>
              <a:rPr lang="zh-CN" altLang="en-US" sz="4800" b="1" kern="0" dirty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飞</a:t>
            </a:r>
            <a:r>
              <a:rPr lang="zh-CN" altLang="en-US" sz="4800" b="1" kern="0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倦      </a:t>
            </a:r>
            <a:endParaRPr lang="en-US" altLang="zh-CN" sz="4800" b="1" kern="0" dirty="0" smtClean="0">
              <a:solidFill>
                <a:srgbClr val="FFFF00"/>
              </a:solidFill>
              <a:latin typeface="华文隶书" pitchFamily="2" charset="-122"/>
              <a:ea typeface="华文隶书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altLang="zh-CN" sz="4800" b="1" kern="0" dirty="0" smtClean="0">
                <a:solidFill>
                  <a:srgbClr val="FFFF00"/>
                </a:solidFill>
              </a:rPr>
              <a:t>       </a:t>
            </a:r>
            <a:r>
              <a:rPr lang="en-US" altLang="zh-CN" sz="4800" b="1" kern="0" dirty="0" err="1" smtClean="0">
                <a:solidFill>
                  <a:srgbClr val="FFFF00"/>
                </a:solidFill>
              </a:rPr>
              <a:t>fú</a:t>
            </a:r>
            <a:r>
              <a:rPr lang="en-US" altLang="zh-CN" sz="4800" b="1" kern="0" dirty="0" smtClean="0">
                <a:solidFill>
                  <a:srgbClr val="FFFF00"/>
                </a:solidFill>
              </a:rPr>
              <a:t>          </a:t>
            </a:r>
            <a:r>
              <a:rPr lang="en-US" altLang="zh-CN" sz="4800" b="1" kern="0" dirty="0" err="1" smtClean="0">
                <a:solidFill>
                  <a:srgbClr val="FFFF00"/>
                </a:solidFill>
              </a:rPr>
              <a:t>zòu</a:t>
            </a:r>
            <a:r>
              <a:rPr lang="en-US" altLang="zh-CN" sz="4800" b="1" kern="0" dirty="0" smtClean="0">
                <a:solidFill>
                  <a:srgbClr val="FFFF00"/>
                </a:solidFill>
              </a:rPr>
              <a:t>             </a:t>
            </a:r>
            <a:r>
              <a:rPr lang="en-US" altLang="zh-CN" sz="4800" b="1" kern="0" dirty="0" err="1" smtClean="0">
                <a:solidFill>
                  <a:srgbClr val="FFFF00"/>
                </a:solidFill>
              </a:rPr>
              <a:t>pǔ</a:t>
            </a:r>
            <a:r>
              <a:rPr lang="en-US" altLang="zh-CN" sz="4800" b="1" kern="0" dirty="0" smtClean="0">
                <a:solidFill>
                  <a:srgbClr val="FFFF00"/>
                </a:solidFill>
              </a:rPr>
              <a:t>       </a:t>
            </a:r>
            <a:r>
              <a:rPr lang="en-US" altLang="zh-CN" sz="4800" b="1" kern="0" dirty="0" err="1" smtClean="0">
                <a:solidFill>
                  <a:srgbClr val="FFFF00"/>
                </a:solidFill>
              </a:rPr>
              <a:t>ji</a:t>
            </a:r>
            <a:endParaRPr lang="en-US" altLang="zh-CN" sz="4800" b="1" kern="0" dirty="0" smtClean="0">
              <a:solidFill>
                <a:srgbClr val="FFFF00"/>
              </a:solidFill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altLang="zh-CN" sz="4800" b="1" kern="0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   </a:t>
            </a:r>
            <a:r>
              <a:rPr lang="zh-CN" altLang="en-US" sz="4800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音</a:t>
            </a:r>
            <a:r>
              <a:rPr lang="zh-CN" altLang="en-US" sz="4800" b="1" kern="0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符</a:t>
            </a:r>
            <a:r>
              <a:rPr lang="zh-CN" altLang="en-US" sz="6000" b="1" kern="0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4800" b="1" kern="0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演奏     五线谱</a:t>
            </a:r>
            <a:r>
              <a:rPr lang="en-US" altLang="zh-CN" sz="4000" b="1" kern="0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       </a:t>
            </a:r>
            <a:r>
              <a:rPr lang="zh-CN" altLang="en-US" sz="4000" b="1" kern="0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唧唧叫</a:t>
            </a:r>
            <a:endParaRPr lang="en-US" altLang="zh-CN" sz="4000" kern="0" dirty="0">
              <a:solidFill>
                <a:srgbClr val="FFFF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214282" y="0"/>
            <a:ext cx="2590800" cy="135729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14282" y="214290"/>
            <a:ext cx="2819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CC6600"/>
                </a:solidFill>
                <a:ea typeface="华文行楷" pitchFamily="2" charset="-122"/>
              </a:rPr>
              <a:t>学习字词</a:t>
            </a:r>
            <a:endParaRPr lang="zh-CN" altLang="en-US" sz="4800" b="1" dirty="0">
              <a:solidFill>
                <a:srgbClr val="CC6600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0" y="357166"/>
            <a:ext cx="9144000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俊俏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：相貌好看。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蒙蒙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：形容雨点很细小。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赶集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：原指到集市上买卖货物。这里指春天一到，花草都长了起来。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柔柳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：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“柔”的字面意思是指柔顺，“柳”的字面意思是指柳树或柳条。课文中“微风吹拂着千万条才舒展开黄绿眉眼的柔柳”的“柔柳”是指春天到来后的柔枝嫩叶。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生趣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：原义指生活的趣味。课文中“伶俐可爱的小燕子从南方赶来了，加入这百花争艳的盛会，为春光增添了许多生趣”，这里的“生趣”指的是春天到来后生气勃勃的趣味。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吹拂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：微风轻轻地吹。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曲谱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：原指乐曲的谱子，课文中是用五线谱来比喻燕子、电线和电杆组成的画面。舒展：原指不卷缩，不受约束。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光彩夺目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：颜色和光泽鲜艳耀眼。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百花争艳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：各种花草争奇斗艳。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0" y="0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聚拢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：聚集在一起。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演奏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：用乐器表演。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掠过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：轻轻擦过或拂过。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偶尔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：有时候。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波纹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：小波浪形成的水纹。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生机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：生存的机能；生命力。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荡漾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：水波微动的样子。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燕子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642918"/>
            <a:ext cx="471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朗读感悟</a:t>
            </a:r>
            <a:endParaRPr lang="zh-CN" altLang="en-US" sz="6000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《燕子》课文朗读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 flipV="1">
            <a:off x="8715404" y="4821880"/>
            <a:ext cx="428596" cy="759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9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36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燕子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642918"/>
            <a:ext cx="471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课文赏析</a:t>
            </a:r>
            <a:endParaRPr lang="zh-CN" altLang="en-US" sz="6000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15925" y="1038225"/>
            <a:ext cx="831215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dirty="0"/>
              <a:t>　</a:t>
            </a:r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　</a:t>
            </a:r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在微风中，在阳光中，燕子</a:t>
            </a:r>
            <a:r>
              <a:rPr lang="zh-CN" altLang="en-US" sz="44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斜</a:t>
            </a:r>
          </a:p>
          <a:p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着身子在天空中掠过，唧唧地叫着，有的由这边的稻田上，一转眼飞到了那边的柳树下边；有的横掠过湖面，尾巴偶尔沾了一下水面，就看到波纹一圈一圈地荡漾开去。</a:t>
            </a: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15925" y="1038225"/>
            <a:ext cx="831215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　</a:t>
            </a:r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　</a:t>
            </a:r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在微风中，在阳光中，燕子</a:t>
            </a:r>
            <a:r>
              <a:rPr lang="zh-CN" altLang="en-US" sz="44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斜</a:t>
            </a:r>
          </a:p>
          <a:p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着身子在天空中</a:t>
            </a:r>
            <a:r>
              <a:rPr lang="zh-CN" altLang="en-US" sz="4400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掠</a:t>
            </a:r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过，唧唧地叫着，有的由这边的稻田上，一转眼飞到了那边的柳树下边；有的横掠过湖面，尾巴偶尔沾了一下水面，就看到波纹一圈一圈地荡漾开去。</a:t>
            </a: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26"/>
          <p:cNvSpPr txBox="1">
            <a:spLocks noChangeArrowheads="1"/>
          </p:cNvSpPr>
          <p:nvPr/>
        </p:nvSpPr>
        <p:spPr bwMode="auto">
          <a:xfrm>
            <a:off x="415925" y="1038225"/>
            <a:ext cx="831215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　</a:t>
            </a:r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　</a:t>
            </a:r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在微风中，在阳光中，燕子</a:t>
            </a:r>
            <a:r>
              <a:rPr lang="zh-CN" altLang="en-US" sz="44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斜</a:t>
            </a:r>
          </a:p>
          <a:p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着身子在天空中</a:t>
            </a:r>
            <a:r>
              <a:rPr lang="zh-CN" altLang="en-US" sz="4400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掠</a:t>
            </a:r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过，唧唧地叫着，有的由这边的稻田上，一转眼</a:t>
            </a:r>
            <a:r>
              <a:rPr lang="zh-CN" altLang="en-US" sz="4400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飞</a:t>
            </a:r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到了那边的柳树下边；有的横掠过湖面，尾巴偶尔沾了一下水面，就看到波纹一圈一圈地荡漾开去。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My Documents\学谦\图片\0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15925" y="1038225"/>
            <a:ext cx="831215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　</a:t>
            </a:r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　</a:t>
            </a:r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在微风中，在阳光中，燕子</a:t>
            </a:r>
            <a:r>
              <a:rPr lang="zh-CN" altLang="en-US" sz="44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斜</a:t>
            </a:r>
          </a:p>
          <a:p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着身子在天空中</a:t>
            </a:r>
            <a:r>
              <a:rPr lang="zh-CN" altLang="en-US" sz="4400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掠</a:t>
            </a:r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过，唧唧地叫着，有的由这边的稻田上，一转眼</a:t>
            </a:r>
            <a:r>
              <a:rPr lang="zh-CN" altLang="en-US" sz="4400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飞</a:t>
            </a:r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到了那边的柳树下边；有的横掠过湖面，尾巴偶尔</a:t>
            </a:r>
            <a:r>
              <a:rPr lang="zh-CN" altLang="en-US" sz="4400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沾</a:t>
            </a:r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了一下水面，就看到波纹一圈一圈地荡漾开去。</a:t>
            </a: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428604"/>
            <a:ext cx="80010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“斜”</a:t>
            </a:r>
            <a:r>
              <a:rPr lang="zh-CN" altLang="en-US" sz="2800" dirty="0" smtClean="0">
                <a:latin typeface="华文隶书" pitchFamily="2" charset="-122"/>
                <a:ea typeface="华文隶书" pitchFamily="2" charset="-122"/>
              </a:rPr>
              <a:t>字把燕子飞行的特点写出来了，给人又快有轻的感觉。杜甫曾经写过这样的诗句：“细雨鱼儿出，微风燕子斜。”“斜”字不但写出恶劣燕子飞行轻快，而且写出燕子飞行的优美姿态。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714348" y="3643314"/>
            <a:ext cx="79296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“掠过”</a:t>
            </a:r>
            <a:r>
              <a:rPr lang="zh-CN" altLang="en-US" sz="2800" dirty="0" smtClean="0">
                <a:latin typeface="华文隶书" pitchFamily="2" charset="-122"/>
                <a:ea typeface="华文隶书" pitchFamily="2" charset="-122"/>
              </a:rPr>
              <a:t>写出了燕子飞行时的速度之快。</a:t>
            </a:r>
            <a:endParaRPr lang="en-US" altLang="zh-CN" sz="2800" dirty="0" smtClean="0">
              <a:latin typeface="华文隶书" pitchFamily="2" charset="-122"/>
              <a:ea typeface="华文隶书" pitchFamily="2" charset="-122"/>
            </a:endParaRPr>
          </a:p>
          <a:p>
            <a:endParaRPr lang="en-US" altLang="zh-CN" sz="2800" dirty="0" smtClean="0">
              <a:latin typeface="华文隶书" pitchFamily="2" charset="-122"/>
              <a:ea typeface="华文隶书" pitchFamily="2" charset="-122"/>
            </a:endParaRPr>
          </a:p>
          <a:p>
            <a:endParaRPr lang="en-US" altLang="zh-CN" sz="2800" dirty="0" smtClean="0">
              <a:latin typeface="华文隶书" pitchFamily="2" charset="-122"/>
              <a:ea typeface="华文隶书" pitchFamily="2" charset="-122"/>
            </a:endParaRPr>
          </a:p>
          <a:p>
            <a:endParaRPr lang="en-US" altLang="zh-CN" sz="2800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“沾”</a:t>
            </a:r>
            <a:r>
              <a:rPr lang="zh-CN" altLang="en-US" sz="2800" dirty="0" smtClean="0">
                <a:latin typeface="华文隶书" pitchFamily="2" charset="-122"/>
                <a:ea typeface="华文隶书" pitchFamily="2" charset="-122"/>
              </a:rPr>
              <a:t> 字十分准确地写出了燕子“飞行之轻。</a:t>
            </a:r>
            <a:endParaRPr lang="zh-CN" altLang="en-US" sz="28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课文插图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61975" y="1371600"/>
            <a:ext cx="808426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　　几对燕子飞倦了，</a:t>
            </a:r>
            <a:r>
              <a:rPr lang="zh-CN" altLang="en-US" sz="4400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落</a:t>
            </a:r>
            <a:r>
              <a:rPr lang="zh-CN" altLang="en-US" sz="4400" dirty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在电</a:t>
            </a:r>
          </a:p>
          <a:p>
            <a:r>
              <a:rPr lang="zh-CN" altLang="en-US" sz="4400" dirty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线上。蓝蓝的天空，电杆之间</a:t>
            </a:r>
          </a:p>
          <a:p>
            <a:r>
              <a:rPr lang="zh-CN" altLang="en-US" sz="4400" dirty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连着几</a:t>
            </a:r>
            <a:r>
              <a:rPr lang="zh-CN" altLang="en-US" sz="4400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痕</a:t>
            </a:r>
            <a:r>
              <a:rPr lang="zh-CN" altLang="en-US" sz="4400" dirty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细线，多么像五线谱</a:t>
            </a:r>
          </a:p>
          <a:p>
            <a:r>
              <a:rPr lang="zh-CN" altLang="en-US" sz="4400" dirty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啊。停着的燕子成了音符，谱</a:t>
            </a:r>
          </a:p>
          <a:p>
            <a:r>
              <a:rPr lang="zh-CN" altLang="en-US" sz="4400" dirty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出一支正待演奏的春天的赞歌</a:t>
            </a:r>
            <a:r>
              <a:rPr lang="zh-CN" altLang="en-US" sz="4400" dirty="0">
                <a:solidFill>
                  <a:schemeClr val="accent2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61975" y="1371600"/>
            <a:ext cx="8039100" cy="34512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　　几对燕子飞倦了，</a:t>
            </a:r>
            <a:r>
              <a:rPr lang="zh-CN" altLang="en-US" sz="4400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落</a:t>
            </a:r>
            <a:r>
              <a:rPr lang="zh-CN" altLang="en-US" sz="4400" dirty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在电</a:t>
            </a:r>
          </a:p>
          <a:p>
            <a:r>
              <a:rPr lang="zh-CN" altLang="en-US" sz="4400" dirty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线上。</a:t>
            </a:r>
            <a:r>
              <a:rPr lang="zh-CN" altLang="en-US" sz="4400" u="sng" dirty="0">
                <a:latin typeface="华文隶书" pitchFamily="2" charset="-122"/>
                <a:ea typeface="华文隶书" pitchFamily="2" charset="-122"/>
              </a:rPr>
              <a:t>蓝蓝的天空，电杆之间</a:t>
            </a:r>
          </a:p>
          <a:p>
            <a:r>
              <a:rPr lang="zh-CN" altLang="en-US" sz="4400" u="sng" dirty="0">
                <a:latin typeface="华文隶书" pitchFamily="2" charset="-122"/>
                <a:ea typeface="华文隶书" pitchFamily="2" charset="-122"/>
              </a:rPr>
              <a:t>连着几</a:t>
            </a:r>
            <a:r>
              <a:rPr lang="zh-CN" altLang="en-US" sz="4400" u="sng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痕</a:t>
            </a:r>
            <a:r>
              <a:rPr lang="zh-CN" altLang="en-US" sz="4400" u="sng" dirty="0">
                <a:latin typeface="华文隶书" pitchFamily="2" charset="-122"/>
                <a:ea typeface="华文隶书" pitchFamily="2" charset="-122"/>
              </a:rPr>
              <a:t>细线，多么像五线谱</a:t>
            </a:r>
          </a:p>
          <a:p>
            <a:r>
              <a:rPr lang="zh-CN" altLang="en-US" sz="4400" u="sng" dirty="0">
                <a:latin typeface="华文隶书" pitchFamily="2" charset="-122"/>
                <a:ea typeface="华文隶书" pitchFamily="2" charset="-122"/>
              </a:rPr>
              <a:t>啊。</a:t>
            </a:r>
            <a:r>
              <a:rPr lang="zh-CN" altLang="en-US" sz="4400" dirty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停着的燕子成了音符，谱</a:t>
            </a:r>
          </a:p>
          <a:p>
            <a:r>
              <a:rPr lang="zh-CN" altLang="en-US" sz="4400" dirty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出一支正待演奏的春天的赞歌</a:t>
            </a:r>
            <a:r>
              <a:rPr lang="zh-CN" altLang="en-US" sz="4400" dirty="0">
                <a:solidFill>
                  <a:schemeClr val="accent2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71472" y="1428736"/>
            <a:ext cx="8039100" cy="34512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　　几对燕子飞倦了，</a:t>
            </a:r>
            <a:r>
              <a:rPr lang="zh-CN" altLang="en-US" sz="4400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落</a:t>
            </a:r>
            <a:r>
              <a:rPr lang="zh-CN" altLang="en-US" sz="4400" dirty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在电</a:t>
            </a:r>
          </a:p>
          <a:p>
            <a:r>
              <a:rPr lang="zh-CN" altLang="en-US" sz="4400" dirty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线上。</a:t>
            </a:r>
            <a:r>
              <a:rPr lang="zh-CN" altLang="en-US" sz="4400" u="sng" dirty="0">
                <a:latin typeface="华文隶书" pitchFamily="2" charset="-122"/>
                <a:ea typeface="华文隶书" pitchFamily="2" charset="-122"/>
              </a:rPr>
              <a:t>蓝蓝的天空，电杆之间</a:t>
            </a:r>
          </a:p>
          <a:p>
            <a:r>
              <a:rPr lang="zh-CN" altLang="en-US" sz="4400" u="sng" dirty="0">
                <a:latin typeface="华文隶书" pitchFamily="2" charset="-122"/>
                <a:ea typeface="华文隶书" pitchFamily="2" charset="-122"/>
              </a:rPr>
              <a:t>连着几</a:t>
            </a:r>
            <a:r>
              <a:rPr lang="zh-CN" altLang="en-US" sz="4400" u="sng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痕</a:t>
            </a:r>
            <a:r>
              <a:rPr lang="zh-CN" altLang="en-US" sz="4400" u="sng" dirty="0">
                <a:latin typeface="华文隶书" pitchFamily="2" charset="-122"/>
                <a:ea typeface="华文隶书" pitchFamily="2" charset="-122"/>
              </a:rPr>
              <a:t>细线，多么像五线谱</a:t>
            </a:r>
          </a:p>
          <a:p>
            <a:r>
              <a:rPr lang="zh-CN" altLang="en-US" sz="4400" u="sng" dirty="0">
                <a:latin typeface="华文隶书" pitchFamily="2" charset="-122"/>
                <a:ea typeface="华文隶书" pitchFamily="2" charset="-122"/>
              </a:rPr>
              <a:t>啊。</a:t>
            </a:r>
            <a:r>
              <a:rPr lang="zh-CN" altLang="en-US" sz="4400" dirty="0">
                <a:solidFill>
                  <a:schemeClr val="accent1"/>
                </a:solidFill>
                <a:latin typeface="华文隶书" pitchFamily="2" charset="-122"/>
                <a:ea typeface="华文隶书" pitchFamily="2" charset="-122"/>
              </a:rPr>
              <a:t>停着的燕子成了音符，谱</a:t>
            </a:r>
          </a:p>
          <a:p>
            <a:r>
              <a:rPr lang="zh-CN" altLang="en-US" sz="4400" dirty="0">
                <a:solidFill>
                  <a:schemeClr val="accent1"/>
                </a:solidFill>
                <a:latin typeface="华文隶书" pitchFamily="2" charset="-122"/>
                <a:ea typeface="华文隶书" pitchFamily="2" charset="-122"/>
              </a:rPr>
              <a:t>出一支正待演奏的春天的赞歌。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istrator\桌面\yzywq303i56olo56i56_com_1160527358_8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928670"/>
            <a:ext cx="885828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“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落”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：从高处到底处；由动到静，把燕子伶俐轻巧的动作写出来了。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                </a:t>
            </a: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" y="3214686"/>
            <a:ext cx="85725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“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几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痕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”：写出了电线很高很远，看上去淡淡的，隐隐约约的）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燕子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642918"/>
            <a:ext cx="471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课堂讨论</a:t>
            </a:r>
            <a:endParaRPr lang="zh-CN" altLang="en-US" sz="6000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4414" y="1785926"/>
            <a:ext cx="75009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solidFill>
                  <a:schemeClr val="accent4">
                    <a:lumMod val="75000"/>
                  </a:schemeClr>
                </a:solidFill>
              </a:rPr>
              <a:t>一身（</a:t>
            </a:r>
            <a:r>
              <a:rPr lang="zh-CN" altLang="en-US" sz="5400" dirty="0" smtClean="0">
                <a:solidFill>
                  <a:srgbClr val="FF0000"/>
                </a:solidFill>
              </a:rPr>
              <a:t>乌黑光滑</a:t>
            </a:r>
            <a:r>
              <a:rPr lang="zh-CN" altLang="en-US" sz="5400" dirty="0" smtClean="0">
                <a:solidFill>
                  <a:schemeClr val="accent4">
                    <a:lumMod val="75000"/>
                  </a:schemeClr>
                </a:solidFill>
              </a:rPr>
              <a:t>）</a:t>
            </a:r>
            <a:endParaRPr lang="zh-CN" altLang="en-US" sz="5400" dirty="0" smtClean="0"/>
          </a:p>
          <a:p>
            <a:r>
              <a:rPr lang="en-US" sz="5400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zh-CN" altLang="en-US" sz="5400" dirty="0" smtClean="0">
                <a:solidFill>
                  <a:schemeClr val="accent4">
                    <a:lumMod val="75000"/>
                  </a:schemeClr>
                </a:solidFill>
              </a:rPr>
              <a:t>的羽毛，一对（</a:t>
            </a:r>
            <a:r>
              <a:rPr lang="zh-CN" altLang="en-US" sz="5400" dirty="0" smtClean="0">
                <a:solidFill>
                  <a:srgbClr val="FF0000"/>
                </a:solidFill>
              </a:rPr>
              <a:t>俊俏轻快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zh-CN" altLang="en-US" sz="5400" dirty="0" smtClean="0">
                <a:solidFill>
                  <a:schemeClr val="accent4">
                    <a:lumMod val="75000"/>
                  </a:schemeClr>
                </a:solidFill>
              </a:rPr>
              <a:t>）的翅膀，加上（</a:t>
            </a:r>
            <a:r>
              <a:rPr lang="zh-CN" altLang="en-US" sz="5400" dirty="0" smtClean="0">
                <a:solidFill>
                  <a:srgbClr val="FF0000"/>
                </a:solidFill>
              </a:rPr>
              <a:t>剪刀似的</a:t>
            </a:r>
            <a:r>
              <a:rPr lang="zh-CN" altLang="en-US" sz="5400" dirty="0" smtClean="0">
                <a:solidFill>
                  <a:schemeClr val="accent4">
                    <a:lumMod val="75000"/>
                  </a:schemeClr>
                </a:solidFill>
              </a:rPr>
              <a:t>）的尾巴，凑成了（</a:t>
            </a:r>
            <a:r>
              <a:rPr lang="en-US" sz="5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zh-CN" altLang="en-US" sz="5400" dirty="0" smtClean="0">
                <a:solidFill>
                  <a:srgbClr val="FF0000"/>
                </a:solidFill>
              </a:rPr>
              <a:t>活泼机灵</a:t>
            </a:r>
            <a:r>
              <a:rPr lang="en-US" sz="5400" dirty="0" smtClean="0">
                <a:solidFill>
                  <a:srgbClr val="FF0000"/>
                </a:solidFill>
              </a:rPr>
              <a:t>   </a:t>
            </a:r>
            <a:r>
              <a:rPr lang="zh-CN" altLang="en-US" sz="5400" dirty="0" smtClean="0">
                <a:solidFill>
                  <a:schemeClr val="accent4">
                    <a:lumMod val="75000"/>
                  </a:schemeClr>
                </a:solidFill>
              </a:rPr>
              <a:t>）的小燕子。</a:t>
            </a:r>
            <a:endParaRPr lang="zh-CN" altLang="en-US" sz="5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357166"/>
            <a:ext cx="22145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/>
              <a:t>填空：</a:t>
            </a:r>
            <a:endParaRPr lang="zh-CN" altLang="en-US" sz="7200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My Documents\学谦\图片\P200209171518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81000" y="533400"/>
            <a:ext cx="8534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6600FF"/>
                </a:solidFill>
                <a:latin typeface="华文隶书" pitchFamily="2" charset="-122"/>
                <a:ea typeface="华文隶书" pitchFamily="2" charset="-122"/>
              </a:rPr>
              <a:t>比较一下，说说哪句写得好，好在哪里？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81000" y="1752600"/>
            <a:ext cx="8229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3600" b="1" dirty="0">
                <a:latin typeface="华文隶书" pitchFamily="2" charset="-122"/>
                <a:ea typeface="华文隶书" pitchFamily="2" charset="-122"/>
              </a:rPr>
              <a:t>才下过几阵雨，风吹拂着柳丝，草、叶、花聚拢来，形成了春天。</a:t>
            </a:r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 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81000" y="3152775"/>
            <a:ext cx="8229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3600" b="1" dirty="0">
                <a:latin typeface="华文隶书" pitchFamily="2" charset="-122"/>
                <a:ea typeface="华文隶书" pitchFamily="2" charset="-122"/>
              </a:rPr>
              <a:t>才下过几阵</a:t>
            </a:r>
            <a:r>
              <a:rPr lang="zh-CN" altLang="en-US" sz="36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蒙蒙的细</a:t>
            </a:r>
            <a:r>
              <a:rPr lang="zh-CN" altLang="en-US" sz="3600" b="1" dirty="0">
                <a:latin typeface="华文隶书" pitchFamily="2" charset="-122"/>
                <a:ea typeface="华文隶书" pitchFamily="2" charset="-122"/>
              </a:rPr>
              <a:t>雨。</a:t>
            </a:r>
            <a:r>
              <a:rPr lang="zh-CN" altLang="en-US" sz="36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微</a:t>
            </a:r>
            <a:r>
              <a:rPr lang="zh-CN" altLang="en-US" sz="3600" b="1" dirty="0">
                <a:latin typeface="华文隶书" pitchFamily="2" charset="-122"/>
                <a:ea typeface="华文隶书" pitchFamily="2" charset="-122"/>
              </a:rPr>
              <a:t>风吹拂着</a:t>
            </a:r>
            <a:r>
              <a:rPr lang="zh-CN" altLang="en-US" sz="36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千万条才展开带黄色的嫩叶的</a:t>
            </a:r>
            <a:r>
              <a:rPr lang="zh-CN" altLang="en-US" sz="3600" b="1" dirty="0">
                <a:latin typeface="华文隶书" pitchFamily="2" charset="-122"/>
                <a:ea typeface="华文隶书" pitchFamily="2" charset="-122"/>
              </a:rPr>
              <a:t>柳丝。</a:t>
            </a:r>
            <a:r>
              <a:rPr lang="zh-CN" altLang="en-US" sz="36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青的</a:t>
            </a:r>
            <a:r>
              <a:rPr lang="zh-CN" altLang="en-US" sz="3600" b="1" dirty="0">
                <a:latin typeface="华文隶书" pitchFamily="2" charset="-122"/>
                <a:ea typeface="华文隶书" pitchFamily="2" charset="-122"/>
              </a:rPr>
              <a:t>草，</a:t>
            </a:r>
            <a:r>
              <a:rPr lang="zh-CN" altLang="en-US" sz="36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绿的</a:t>
            </a:r>
            <a:r>
              <a:rPr lang="zh-CN" altLang="en-US" sz="3600" b="1" dirty="0">
                <a:latin typeface="华文隶书" pitchFamily="2" charset="-122"/>
                <a:ea typeface="华文隶书" pitchFamily="2" charset="-122"/>
              </a:rPr>
              <a:t>叶，</a:t>
            </a:r>
            <a:r>
              <a:rPr lang="zh-CN" altLang="en-US" sz="36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各色鲜艳的</a:t>
            </a:r>
            <a:r>
              <a:rPr lang="zh-CN" altLang="en-US" sz="3600" b="1" dirty="0">
                <a:latin typeface="华文隶书" pitchFamily="2" charset="-122"/>
                <a:ea typeface="华文隶书" pitchFamily="2" charset="-122"/>
              </a:rPr>
              <a:t>花，</a:t>
            </a:r>
            <a:r>
              <a:rPr lang="zh-CN" altLang="en-US" sz="36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都像赶集似的</a:t>
            </a:r>
            <a:r>
              <a:rPr lang="zh-CN" altLang="en-US" sz="3600" b="1" dirty="0">
                <a:latin typeface="华文隶书" pitchFamily="2" charset="-122"/>
                <a:ea typeface="华文隶书" pitchFamily="2" charset="-122"/>
              </a:rPr>
              <a:t>聚拢来，形成了</a:t>
            </a:r>
            <a:r>
              <a:rPr lang="zh-CN" altLang="en-US" sz="36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光彩夺目的</a:t>
            </a:r>
            <a:r>
              <a:rPr lang="zh-CN" altLang="en-US" sz="3600" b="1" dirty="0">
                <a:latin typeface="华文隶书" pitchFamily="2" charset="-122"/>
                <a:ea typeface="华文隶书" pitchFamily="2" charset="-122"/>
              </a:rPr>
              <a:t>春天。</a:t>
            </a:r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642918"/>
            <a:ext cx="3214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思考回答：</a:t>
            </a:r>
            <a:endParaRPr lang="zh-CN" altLang="en-US" sz="54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785926"/>
            <a:ext cx="892971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隶书" pitchFamily="2" charset="-122"/>
                <a:ea typeface="华文隶书" pitchFamily="2" charset="-122"/>
              </a:rPr>
              <a:t> 1.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课文从那几方面描写了燕子的外形美？表现了燕子怎样的特点？ </a:t>
            </a:r>
            <a:endParaRPr lang="en-US" altLang="zh-CN" sz="3600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sz="3600" dirty="0" smtClean="0">
                <a:latin typeface="华文隶书" pitchFamily="2" charset="-122"/>
                <a:ea typeface="华文隶书" pitchFamily="2" charset="-122"/>
              </a:rPr>
              <a:t> 2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3600" dirty="0" smtClean="0">
                <a:latin typeface="华文隶书" pitchFamily="2" charset="-122"/>
                <a:ea typeface="华文隶书" pitchFamily="2" charset="-122"/>
              </a:rPr>
              <a:t>.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“凑”字是什么意思 </a:t>
            </a:r>
            <a:endParaRPr lang="en-US" altLang="zh-CN" sz="3600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sz="3600" dirty="0" smtClean="0">
                <a:latin typeface="华文隶书" pitchFamily="2" charset="-122"/>
                <a:ea typeface="华文隶书" pitchFamily="2" charset="-122"/>
              </a:rPr>
              <a:t> 3 .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为什么说</a:t>
            </a:r>
            <a:r>
              <a:rPr lang="en-US" sz="3600" dirty="0" smtClean="0">
                <a:latin typeface="华文隶书" pitchFamily="2" charset="-122"/>
                <a:ea typeface="华文隶书" pitchFamily="2" charset="-122"/>
              </a:rPr>
              <a:t>”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青的草，绿的叶，各色鲜艳的花，都像</a:t>
            </a:r>
            <a:r>
              <a:rPr lang="zh-CN" altLang="en-US" sz="3600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赶集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似的聚拢来</a:t>
            </a:r>
            <a:r>
              <a:rPr lang="en-US" sz="3600" dirty="0" smtClean="0">
                <a:latin typeface="华文隶书" pitchFamily="2" charset="-122"/>
                <a:ea typeface="华文隶书" pitchFamily="2" charset="-122"/>
              </a:rPr>
              <a:t>”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，为春光增添了许多生机？“赶集”的意思？</a:t>
            </a:r>
            <a:r>
              <a:rPr lang="en-US" sz="3600" dirty="0" smtClean="0">
                <a:latin typeface="华文隶书" pitchFamily="2" charset="-122"/>
                <a:ea typeface="华文隶书" pitchFamily="2" charset="-122"/>
              </a:rPr>
              <a:t/>
            </a:r>
            <a:br>
              <a:rPr lang="en-US" sz="3600" dirty="0" smtClean="0">
                <a:latin typeface="华文隶书" pitchFamily="2" charset="-122"/>
                <a:ea typeface="华文隶书" pitchFamily="2" charset="-122"/>
              </a:rPr>
            </a:br>
            <a:r>
              <a:rPr lang="en-US" sz="3600" dirty="0" smtClean="0">
                <a:latin typeface="华文隶书" pitchFamily="2" charset="-122"/>
                <a:ea typeface="华文隶书" pitchFamily="2" charset="-122"/>
              </a:rPr>
              <a:t> 4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3600" dirty="0" smtClean="0">
                <a:latin typeface="华文隶书" pitchFamily="2" charset="-122"/>
                <a:ea typeface="华文隶书" pitchFamily="2" charset="-122"/>
              </a:rPr>
              <a:t>.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“电杆之间连着几痕细线，多么像五线谱啊。”“电线”为什么像”五线谱”？“燕子”为什么像“音符”？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altLang="zh-CN" sz="3600" dirty="0" smtClean="0"/>
          </a:p>
          <a:p>
            <a:r>
              <a:rPr lang="en-US" altLang="zh-CN" sz="3600" dirty="0" smtClean="0"/>
              <a:t> 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istrator\桌面\79ffcf64f75bd5908fb10d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76"/>
            <a:ext cx="9144000" cy="76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istrator\桌面\7bb3376bcf19cbad421694f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istrator\桌面\517211906130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72692" cy="6765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My Documents\学谦\图片\SSGP58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4325" y="-804863"/>
            <a:ext cx="9772650" cy="84677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642918"/>
            <a:ext cx="471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版书设计</a:t>
            </a:r>
            <a:endParaRPr lang="zh-CN" altLang="en-US" sz="6000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2216331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4325" y="-804863"/>
            <a:ext cx="9772650" cy="84677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642918"/>
            <a:ext cx="471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教师总结</a:t>
            </a:r>
            <a:endParaRPr lang="zh-CN" altLang="en-US" sz="6000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0" y="285728"/>
            <a:ext cx="871540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    </a:t>
            </a:r>
            <a:r>
              <a:rPr kumimoji="0" 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隶书" pitchFamily="2" charset="-122"/>
                <a:ea typeface="华文隶书" pitchFamily="2" charset="-122"/>
                <a:cs typeface="宋体" pitchFamily="2" charset="-122"/>
              </a:rPr>
              <a:t>这篇课文从燕子的外形写到燕子在春天里飞来，从燕子飞行的美，动态美；写到燕子停歇的美，静态美。春天因为有了燕子才更美丽，也更有生趣，使人们感受到春天的勃勃生机，充满活力。课文的字里行间都表达了作者热爱大自然的思想感情。</a:t>
            </a:r>
            <a:endParaRPr kumimoji="0" 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My Documents\学谦\图片\V2-0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800000" flipV="1">
            <a:off x="428596" y="2285992"/>
            <a:ext cx="8072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2.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你打算用什么样的方式来表达对燕子、对春天的喜爱之情呢？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928670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隶书" pitchFamily="2" charset="-122"/>
                <a:ea typeface="华文隶书" pitchFamily="2" charset="-122"/>
              </a:rPr>
              <a:t>1.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学了这篇课文，你有什么感受？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4325" y="-804863"/>
            <a:ext cx="9772650" cy="84677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642918"/>
            <a:ext cx="471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扩展阅读</a:t>
            </a:r>
            <a:endParaRPr lang="zh-CN" altLang="en-US" sz="6000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71480"/>
            <a:ext cx="514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与燕子有关的歇后语：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500174"/>
            <a:ext cx="81439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华文隶书" pitchFamily="2" charset="-122"/>
                <a:ea typeface="华文隶书" pitchFamily="2" charset="-122"/>
              </a:rPr>
              <a:t>1.</a:t>
            </a:r>
            <a:r>
              <a:rPr lang="zh-CN" altLang="en-US" sz="2800" dirty="0" smtClean="0">
                <a:latin typeface="华文隶书" pitchFamily="2" charset="-122"/>
                <a:ea typeface="华文隶书" pitchFamily="2" charset="-122"/>
              </a:rPr>
              <a:t>刚出窝的燕子                       叽叽喳喳</a:t>
            </a:r>
            <a:endParaRPr lang="en-US" altLang="zh-CN" sz="2800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sz="2800" dirty="0" smtClean="0">
                <a:latin typeface="华文隶书" pitchFamily="2" charset="-122"/>
                <a:ea typeface="华文隶书" pitchFamily="2" charset="-122"/>
              </a:rPr>
              <a:t>2.</a:t>
            </a:r>
            <a:r>
              <a:rPr lang="zh-CN" altLang="en-US" sz="2800" dirty="0" smtClean="0">
                <a:latin typeface="华文隶书" pitchFamily="2" charset="-122"/>
                <a:ea typeface="华文隶书" pitchFamily="2" charset="-122"/>
              </a:rPr>
              <a:t>燕子下江南                           不辞劳苦</a:t>
            </a:r>
            <a:endParaRPr lang="en-US" altLang="zh-CN" sz="2800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sz="2800" dirty="0" smtClean="0">
                <a:latin typeface="华文隶书" pitchFamily="2" charset="-122"/>
                <a:ea typeface="华文隶书" pitchFamily="2" charset="-122"/>
              </a:rPr>
              <a:t>3.</a:t>
            </a:r>
            <a:r>
              <a:rPr lang="zh-CN" altLang="en-US" sz="2800" dirty="0" smtClean="0">
                <a:latin typeface="华文隶书" pitchFamily="2" charset="-122"/>
                <a:ea typeface="华文隶书" pitchFamily="2" charset="-122"/>
              </a:rPr>
              <a:t>黄昏时的燕子                       不想高飞</a:t>
            </a:r>
            <a:endParaRPr lang="zh-CN" altLang="en-US" sz="28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143240" y="1500174"/>
            <a:ext cx="1407036" cy="48463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3571876"/>
            <a:ext cx="4286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描写燕子的诗句：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143380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ea typeface="华文隶书" pitchFamily="2" charset="-122"/>
              </a:rPr>
              <a:t>1.</a:t>
            </a:r>
            <a:r>
              <a:rPr lang="zh-CN" altLang="en-US" sz="2800" dirty="0" smtClean="0">
                <a:ea typeface="华文隶书" pitchFamily="2" charset="-122"/>
              </a:rPr>
              <a:t>泥融飞燕子，沙暖睡鸳鸯。                        唐</a:t>
            </a:r>
            <a:r>
              <a:rPr lang="en-US" altLang="zh-CN" sz="2800" dirty="0" smtClean="0">
                <a:ea typeface="华文隶书" pitchFamily="2" charset="-122"/>
              </a:rPr>
              <a:t>.</a:t>
            </a:r>
            <a:r>
              <a:rPr lang="zh-CN" altLang="en-US" sz="2800" dirty="0" smtClean="0">
                <a:ea typeface="华文隶书" pitchFamily="2" charset="-122"/>
              </a:rPr>
              <a:t>  杜甫</a:t>
            </a:r>
            <a:r>
              <a:rPr lang="en-US" altLang="zh-CN" sz="2800" dirty="0" smtClean="0">
                <a:ea typeface="华文隶书" pitchFamily="2" charset="-122"/>
              </a:rPr>
              <a:t>《</a:t>
            </a:r>
            <a:r>
              <a:rPr lang="zh-CN" altLang="en-US" sz="2800" dirty="0" smtClean="0">
                <a:ea typeface="华文隶书" pitchFamily="2" charset="-122"/>
              </a:rPr>
              <a:t>绝句</a:t>
            </a:r>
            <a:r>
              <a:rPr lang="en-US" altLang="zh-CN" sz="2800" dirty="0" smtClean="0">
                <a:ea typeface="华文隶书" pitchFamily="2" charset="-122"/>
              </a:rPr>
              <a:t>》</a:t>
            </a:r>
          </a:p>
          <a:p>
            <a:r>
              <a:rPr lang="en-US" altLang="zh-CN" sz="2800" dirty="0" smtClean="0">
                <a:ea typeface="华文隶书" pitchFamily="2" charset="-122"/>
              </a:rPr>
              <a:t>2.</a:t>
            </a:r>
            <a:r>
              <a:rPr lang="zh-CN" altLang="en-US" sz="2800" dirty="0" smtClean="0">
                <a:ea typeface="华文隶书" pitchFamily="2" charset="-122"/>
              </a:rPr>
              <a:t>燕子家家入，杨花处处飞。                         唐</a:t>
            </a:r>
            <a:r>
              <a:rPr lang="en-US" altLang="zh-CN" sz="2800" dirty="0" smtClean="0">
                <a:ea typeface="华文隶书" pitchFamily="2" charset="-122"/>
              </a:rPr>
              <a:t>.</a:t>
            </a:r>
            <a:r>
              <a:rPr lang="zh-CN" altLang="en-US" sz="2800" dirty="0" smtClean="0">
                <a:ea typeface="华文隶书" pitchFamily="2" charset="-122"/>
              </a:rPr>
              <a:t>   孟浩然</a:t>
            </a:r>
            <a:r>
              <a:rPr lang="en-US" altLang="zh-CN" sz="2800" dirty="0" smtClean="0">
                <a:ea typeface="华文隶书" pitchFamily="2" charset="-122"/>
              </a:rPr>
              <a:t>《</a:t>
            </a:r>
            <a:r>
              <a:rPr lang="zh-CN" altLang="en-US" sz="2800" dirty="0" smtClean="0">
                <a:ea typeface="华文隶书" pitchFamily="2" charset="-122"/>
              </a:rPr>
              <a:t>赋得盈盈楼上女</a:t>
            </a:r>
            <a:r>
              <a:rPr lang="en-US" altLang="zh-CN" sz="2800" dirty="0" smtClean="0">
                <a:ea typeface="华文隶书" pitchFamily="2" charset="-122"/>
              </a:rPr>
              <a:t>》</a:t>
            </a:r>
          </a:p>
          <a:p>
            <a:r>
              <a:rPr lang="en-US" altLang="zh-CN" sz="2800" dirty="0" smtClean="0">
                <a:ea typeface="华文隶书" pitchFamily="2" charset="-122"/>
              </a:rPr>
              <a:t>3.</a:t>
            </a:r>
            <a:r>
              <a:rPr lang="zh-CN" altLang="en-US" sz="2800" dirty="0" smtClean="0">
                <a:ea typeface="华文隶书" pitchFamily="2" charset="-122"/>
              </a:rPr>
              <a:t>几处早莺争暖树，谁家春燕啄春泥。        唐 </a:t>
            </a:r>
            <a:r>
              <a:rPr lang="en-US" altLang="zh-CN" sz="2800" dirty="0" smtClean="0">
                <a:ea typeface="华文隶书" pitchFamily="2" charset="-122"/>
              </a:rPr>
              <a:t>.</a:t>
            </a:r>
            <a:r>
              <a:rPr lang="zh-CN" altLang="en-US" sz="2800" dirty="0" smtClean="0">
                <a:ea typeface="华文隶书" pitchFamily="2" charset="-122"/>
              </a:rPr>
              <a:t>   白居易</a:t>
            </a:r>
            <a:r>
              <a:rPr lang="en-US" altLang="zh-CN" sz="2800" dirty="0" smtClean="0">
                <a:ea typeface="华文隶书" pitchFamily="2" charset="-122"/>
              </a:rPr>
              <a:t>《</a:t>
            </a:r>
            <a:r>
              <a:rPr lang="zh-CN" altLang="en-US" sz="2800" dirty="0" smtClean="0">
                <a:ea typeface="华文隶书" pitchFamily="2" charset="-122"/>
              </a:rPr>
              <a:t>钱塘湖春行</a:t>
            </a:r>
            <a:r>
              <a:rPr lang="en-US" altLang="zh-CN" sz="2800" dirty="0" smtClean="0">
                <a:ea typeface="华文隶书" pitchFamily="2" charset="-122"/>
              </a:rPr>
              <a:t>》</a:t>
            </a:r>
            <a:endParaRPr lang="zh-CN" altLang="en-US" sz="2800" dirty="0">
              <a:ea typeface="华文隶书" pitchFamily="2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143240" y="1928802"/>
            <a:ext cx="1407036" cy="48463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3143240" y="2357430"/>
            <a:ext cx="1407036" cy="48463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4325" y="-804863"/>
            <a:ext cx="9772650" cy="84677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642918"/>
            <a:ext cx="471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作者布置</a:t>
            </a:r>
            <a:endParaRPr lang="zh-CN" altLang="en-US" sz="6000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214290"/>
            <a:ext cx="73789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隶书" pitchFamily="2" charset="-122"/>
                <a:ea typeface="华文隶书" pitchFamily="2" charset="-122"/>
                <a:cs typeface="Arial" pitchFamily="34" charset="0"/>
              </a:rPr>
              <a:t>1.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隶书" pitchFamily="2" charset="-122"/>
                <a:ea typeface="华文隶书" pitchFamily="2" charset="-122"/>
                <a:cs typeface="Arial" pitchFamily="34" charset="0"/>
              </a:rPr>
              <a:t>有感情地朗读课文，背诵课文。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857364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隶书" pitchFamily="2" charset="-122"/>
                <a:ea typeface="华文隶书" pitchFamily="2" charset="-122"/>
              </a:rPr>
              <a:t>2.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完成课后练习。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燕子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43042" y="1428736"/>
            <a:ext cx="6000792" cy="450059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728" y="571480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0" y="357166"/>
            <a:ext cx="8643966" cy="207170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71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衷心感谢各位领导、专家、同仁光临指导！</a:t>
            </a:r>
          </a:p>
        </p:txBody>
      </p:sp>
      <p:sp>
        <p:nvSpPr>
          <p:cNvPr id="5" name="WordArt 5" descr="窄竖线"/>
          <p:cNvSpPr>
            <a:spLocks noChangeArrowheads="1" noChangeShapeType="1" noTextEdit="1"/>
          </p:cNvSpPr>
          <p:nvPr/>
        </p:nvSpPr>
        <p:spPr bwMode="auto">
          <a:xfrm>
            <a:off x="6400800" y="4737100"/>
            <a:ext cx="2400300" cy="21209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谢 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My Documents\学谦\图片\V2-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26" descr="C:\My Documents\学谦\图片\V2-0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My Documents\学谦\图片\NATUR0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My Documents\学谦\图片\P200209171518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1607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8" descr="C:\My Documents\学谦\图片\V2-08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0"/>
            <a:ext cx="2819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C:\My Documents\学谦\图片\SSGP583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4200" y="1828800"/>
            <a:ext cx="2819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C:\My Documents\学谦\图片\V2-0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3600" y="0"/>
            <a:ext cx="3200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My Documents\学谦\图片\01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429000"/>
            <a:ext cx="3124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C:\My Documents\学谦\图片\V2-01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24200" y="3429000"/>
            <a:ext cx="28575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My Documents\学谦\图片\NATUR01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43600" y="3429000"/>
            <a:ext cx="3200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683</TotalTime>
  <Words>1248</Words>
  <PresentationFormat>全屏显示(4:3)</PresentationFormat>
  <Paragraphs>109</Paragraphs>
  <Slides>55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微软用户</cp:lastModifiedBy>
  <cp:revision>70</cp:revision>
  <dcterms:modified xsi:type="dcterms:W3CDTF">2011-05-02T12:17:08Z</dcterms:modified>
</cp:coreProperties>
</file>