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</p:sldMasterIdLst>
  <p:sldIdLst>
    <p:sldId id="306" r:id="rId3"/>
    <p:sldId id="307" r:id="rId4"/>
    <p:sldId id="338" r:id="rId5"/>
    <p:sldId id="335" r:id="rId6"/>
    <p:sldId id="258" r:id="rId7"/>
    <p:sldId id="298" r:id="rId8"/>
    <p:sldId id="280" r:id="rId9"/>
    <p:sldId id="268" r:id="rId10"/>
    <p:sldId id="286" r:id="rId11"/>
    <p:sldId id="336" r:id="rId12"/>
    <p:sldId id="260" r:id="rId13"/>
    <p:sldId id="269" r:id="rId14"/>
    <p:sldId id="299" r:id="rId15"/>
    <p:sldId id="283" r:id="rId16"/>
    <p:sldId id="277" r:id="rId17"/>
    <p:sldId id="261" r:id="rId18"/>
    <p:sldId id="262" r:id="rId19"/>
    <p:sldId id="300" r:id="rId20"/>
    <p:sldId id="281" r:id="rId21"/>
    <p:sldId id="270" r:id="rId22"/>
    <p:sldId id="296" r:id="rId23"/>
    <p:sldId id="305" r:id="rId24"/>
    <p:sldId id="264" r:id="rId25"/>
    <p:sldId id="301" r:id="rId26"/>
    <p:sldId id="282" r:id="rId27"/>
    <p:sldId id="284" r:id="rId28"/>
    <p:sldId id="285" r:id="rId29"/>
    <p:sldId id="337" r:id="rId30"/>
    <p:sldId id="257" r:id="rId31"/>
    <p:sldId id="278" r:id="rId32"/>
    <p:sldId id="290" r:id="rId33"/>
    <p:sldId id="302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96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96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96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96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96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96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96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96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96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916" autoAdjust="0"/>
    <p:restoredTop sz="94660"/>
  </p:normalViewPr>
  <p:slideViewPr>
    <p:cSldViewPr>
      <p:cViewPr>
        <p:scale>
          <a:sx n="105" d="100"/>
          <a:sy n="105" d="100"/>
        </p:scale>
        <p:origin x="-185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981200"/>
            <a:ext cx="6858000" cy="1470025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3632200"/>
            <a:ext cx="6172200" cy="838200"/>
          </a:xfrm>
        </p:spPr>
        <p:txBody>
          <a:bodyPr/>
          <a:lstStyle>
            <a:lvl1pPr marL="0" indent="0" algn="ctr">
              <a:buFontTx/>
              <a:buNone/>
              <a:defRPr b="1">
                <a:ea typeface="黑体" pitchFamily="2" charset="-122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28600" y="6245225"/>
            <a:ext cx="2133600" cy="476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048000" y="6245225"/>
            <a:ext cx="2895600" cy="476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2133600" cy="476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D2B5D32-9762-4ABC-89E5-C52D01F7C53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7422FD-9F20-4ACA-95CC-FECF003413F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50951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62750" y="76200"/>
            <a:ext cx="2152650" cy="6172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76200"/>
            <a:ext cx="6305550" cy="6172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C8A28C-02F3-43A6-AEE9-F7574E09F69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861351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75000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21869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5652085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03222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32783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22422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722440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870973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0CBE6-3721-4215-A461-D9E3B5F5064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414905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4630482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79058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0967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BBCEC8-AF84-4207-970E-5D4D62E3A83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51617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219200"/>
            <a:ext cx="42291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6300" y="1219200"/>
            <a:ext cx="42291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6EC601-1099-4445-BC0B-71324A7A6F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2397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72602F-86C9-4630-AB4C-298DE725F7F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733383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AAD84-62E0-405A-AAB2-9800C63FF1D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761480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E2F2F1-87DB-4C00-A102-164EDD54199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7717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CA6665-2ADB-4C61-87E1-158266378C7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5559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586A48-75CE-41B4-B66B-533CADF7984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28501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"/>
            <a:ext cx="7620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219200"/>
            <a:ext cx="8610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3563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36900" y="633095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3182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0D0E403-72A7-4434-867D-98698EFFFB1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3813175" y="2144713"/>
            <a:ext cx="36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>
                <a:latin typeface="Impact" pitchFamily="34" charset="0"/>
              </a:rPr>
              <a:t>P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4029075" y="2144713"/>
            <a:ext cx="36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>
                <a:latin typeface="Impact" pitchFamily="34" charset="0"/>
              </a:rPr>
              <a:t>o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4256088" y="2144713"/>
            <a:ext cx="36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>
                <a:latin typeface="Impact" pitchFamily="34" charset="0"/>
              </a:rPr>
              <a:t>w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4543425" y="2144713"/>
            <a:ext cx="36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>
                <a:latin typeface="Impact" pitchFamily="34" charset="0"/>
              </a:rPr>
              <a:t>e</a:t>
            </a: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4757738" y="2144713"/>
            <a:ext cx="36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>
                <a:latin typeface="Impact" pitchFamily="34" charset="0"/>
              </a:rPr>
              <a:t>r</a:t>
            </a: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5037138" y="2144713"/>
            <a:ext cx="36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>
                <a:latin typeface="Impact" pitchFamily="34" charset="0"/>
              </a:rPr>
              <a:t>B</a:t>
            </a: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5264150" y="2144713"/>
            <a:ext cx="36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>
                <a:latin typeface="Impact" pitchFamily="34" charset="0"/>
              </a:rPr>
              <a:t>a</a:t>
            </a: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5478463" y="2144713"/>
            <a:ext cx="36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3600">
                <a:latin typeface="Impact" pitchFamily="34" charset="0"/>
              </a:rPr>
              <a:t>r</a:t>
            </a: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3808413" y="2627313"/>
            <a:ext cx="20050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200">
                <a:latin typeface="Arial" charset="0"/>
                <a:ea typeface="微软雅黑" pitchFamily="34" charset="-122"/>
              </a:rPr>
              <a:t>中国专业</a:t>
            </a:r>
            <a:r>
              <a:rPr lang="en-US" altLang="zh-CN" sz="1200">
                <a:latin typeface="Arial" charset="0"/>
                <a:ea typeface="微软雅黑" pitchFamily="34" charset="-122"/>
              </a:rPr>
              <a:t>PPT</a:t>
            </a:r>
            <a:r>
              <a:rPr lang="zh-CN" altLang="en-US" sz="1200">
                <a:latin typeface="Arial" charset="0"/>
                <a:ea typeface="微软雅黑" pitchFamily="34" charset="-122"/>
              </a:rPr>
              <a:t>设计交流论坛</a:t>
            </a:r>
          </a:p>
        </p:txBody>
      </p:sp>
      <p:pic>
        <p:nvPicPr>
          <p:cNvPr id="19472" name="Picture 16" descr="logo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116263" y="2133600"/>
            <a:ext cx="7826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3" presetClass="entr" presetSubtype="36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16667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3 -4.07407E-6 L -4.72222E-6 -4.07407E-6 " pathEditMode="relative" rAng="0" ptsTypes="AA">
                                      <p:cBhvr>
                                        <p:cTn id="144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  <p:bldP spid="19464" grpId="0"/>
      <p:bldP spid="19465" grpId="0"/>
      <p:bldP spid="19466" grpId="0"/>
      <p:bldP spid="19467" grpId="0"/>
      <p:bldP spid="19468" grpId="0"/>
      <p:bldP spid="19469" grpId="0"/>
      <p:bldP spid="19470" grpId="0"/>
      <p:bldP spid="19471" grpId="0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5" Type="http://schemas.openxmlformats.org/officeDocument/2006/relationships/image" Target="../media/image11.pn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0.png"/><Relationship Id="rId3" Type="http://schemas.openxmlformats.org/officeDocument/2006/relationships/audio" Target="file:///C:\My%20Documents\&#34769;&#21483;.WAV" TargetMode="External"/><Relationship Id="rId7" Type="http://schemas.openxmlformats.org/officeDocument/2006/relationships/image" Target="../media/image25.png"/><Relationship Id="rId12" Type="http://schemas.openxmlformats.org/officeDocument/2006/relationships/image" Target="../media/image29.png"/><Relationship Id="rId2" Type="http://schemas.openxmlformats.org/officeDocument/2006/relationships/audio" Target="file:///D:\&#35838;&#20214;\&#22235;&#23395;\&#34769;&#21483;.wav" TargetMode="External"/><Relationship Id="rId1" Type="http://schemas.openxmlformats.org/officeDocument/2006/relationships/audio" Target="file:///C:\WINDOWS\TEMP\PNGTEMP\&#34769;&#21483;.WAV" TargetMode="External"/><Relationship Id="rId6" Type="http://schemas.openxmlformats.org/officeDocument/2006/relationships/image" Target="../media/image24.png"/><Relationship Id="rId11" Type="http://schemas.openxmlformats.org/officeDocument/2006/relationships/image" Target="../media/image16.gif"/><Relationship Id="rId5" Type="http://schemas.openxmlformats.org/officeDocument/2006/relationships/image" Target="../media/image19.jpeg"/><Relationship Id="rId10" Type="http://schemas.openxmlformats.org/officeDocument/2006/relationships/image" Target="../media/image28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7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52.gif"/><Relationship Id="rId4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slide" Target="slide1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slide" Target="slide5.xml"/><Relationship Id="rId9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image" Target="../media/image5.jpeg"/><Relationship Id="rId10" Type="http://schemas.openxmlformats.org/officeDocument/2006/relationships/slide" Target="slide15.xml"/><Relationship Id="rId4" Type="http://schemas.openxmlformats.org/officeDocument/2006/relationships/slide" Target="slide11.xml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9968;&#24180;&#32423;\02&#22235;&#23395;\&#40479;&#21483;.WAV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M:\&#33487;&#38451;\&#22235;&#23395;\02&#22235;&#23395;\&#22235;&#23395;\&#26149;&#22825;&#22312;&#21738;&#37324;.mp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143000" y="1066800"/>
            <a:ext cx="6858000" cy="3200400"/>
          </a:xfrm>
        </p:spPr>
        <p:txBody>
          <a:bodyPr/>
          <a:lstStyle/>
          <a:p>
            <a:r>
              <a:rPr lang="en-US" altLang="zh-CN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altLang="zh-CN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zh-CN" altLang="en-US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  </a:t>
            </a:r>
            <a:r>
              <a:rPr lang="zh-CN" altLang="en-US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季</a:t>
            </a:r>
            <a:endParaRPr lang="zh-CN" alt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春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7523" name="Picture 3" descr="022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835150" y="765175"/>
            <a:ext cx="1512888" cy="131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4140200" y="836613"/>
            <a:ext cx="47529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 sz="3200" b="1">
              <a:solidFill>
                <a:srgbClr val="FF3300"/>
              </a:solidFill>
            </a:endParaRPr>
          </a:p>
        </p:txBody>
      </p:sp>
      <p:pic>
        <p:nvPicPr>
          <p:cNvPr id="107525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7F1"/>
              </a:clrFrom>
              <a:clrTo>
                <a:srgbClr val="FEF7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95963" y="0"/>
            <a:ext cx="3024187" cy="354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6" name="Picture 6" descr="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3071810"/>
            <a:ext cx="3357554" cy="135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7527" name="Text Box 7"/>
          <p:cNvSpPr txBox="1">
            <a:spLocks noChangeArrowheads="1"/>
          </p:cNvSpPr>
          <p:nvPr/>
        </p:nvSpPr>
        <p:spPr bwMode="auto">
          <a:xfrm>
            <a:off x="7162800" y="52578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chemeClr val="hlink"/>
                </a:solidFill>
                <a:hlinkClick r:id="rId6" action="ppaction://hlinksldjump"/>
              </a:rPr>
              <a:t>幻灯片 </a:t>
            </a:r>
            <a:r>
              <a:rPr lang="en-US" altLang="zh-CN" sz="2000">
                <a:solidFill>
                  <a:schemeClr val="hlink"/>
                </a:solidFill>
                <a:hlinkClick r:id="rId6" action="ppaction://hlinksldjump"/>
              </a:rPr>
              <a:t>5</a:t>
            </a:r>
            <a:endParaRPr lang="en-US" altLang="zh-CN" sz="200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夏天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5" name="Picture 3" descr="13.gif (9443 bytes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35600" y="0"/>
            <a:ext cx="1800225" cy="1560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4716463" y="1773238"/>
            <a:ext cx="1511300" cy="16970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/>
                <a:ea typeface="宋体"/>
              </a:rPr>
              <a:t>夏</a:t>
            </a:r>
          </a:p>
        </p:txBody>
      </p:sp>
      <p:pic>
        <p:nvPicPr>
          <p:cNvPr id="8197" name="Picture 5" descr="图片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24075" y="4508500"/>
            <a:ext cx="2303463" cy="1820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0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2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5299" name="Group 3"/>
          <p:cNvGrpSpPr>
            <a:grpSpLocks/>
          </p:cNvGrpSpPr>
          <p:nvPr/>
        </p:nvGrpSpPr>
        <p:grpSpPr bwMode="auto">
          <a:xfrm>
            <a:off x="3949700" y="692150"/>
            <a:ext cx="2736850" cy="1223963"/>
            <a:chOff x="2488" y="436"/>
            <a:chExt cx="1724" cy="771"/>
          </a:xfrm>
        </p:grpSpPr>
        <p:sp>
          <p:nvSpPr>
            <p:cNvPr id="55300" name="AutoShape 4"/>
            <p:cNvSpPr>
              <a:spLocks noChangeArrowheads="1"/>
            </p:cNvSpPr>
            <p:nvPr/>
          </p:nvSpPr>
          <p:spPr bwMode="auto">
            <a:xfrm>
              <a:off x="2488" y="436"/>
              <a:ext cx="1632" cy="771"/>
            </a:xfrm>
            <a:prstGeom prst="cloudCallout">
              <a:avLst>
                <a:gd name="adj1" fmla="val -82412"/>
                <a:gd name="adj2" fmla="val 74644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 algn="ctr" eaLnBrk="0" hangingPunct="0"/>
              <a:endParaRPr lang="zh-CN" altLang="zh-CN" sz="3600" b="1">
                <a:solidFill>
                  <a:srgbClr val="06561F"/>
                </a:solidFill>
                <a:ea typeface="楷体_GB2312" pitchFamily="49" charset="-122"/>
              </a:endParaRPr>
            </a:p>
          </p:txBody>
        </p:sp>
        <p:sp>
          <p:nvSpPr>
            <p:cNvPr id="55301" name="Text Box 5"/>
            <p:cNvSpPr txBox="1">
              <a:spLocks noChangeArrowheads="1"/>
            </p:cNvSpPr>
            <p:nvPr/>
          </p:nvSpPr>
          <p:spPr bwMode="auto">
            <a:xfrm>
              <a:off x="2653" y="572"/>
              <a:ext cx="1559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06561F"/>
                  </a:solidFill>
                  <a:ea typeface="楷体_GB2312" pitchFamily="49" charset="-122"/>
                </a:rPr>
                <a:t>我是夏天。</a:t>
              </a:r>
            </a:p>
          </p:txBody>
        </p:sp>
      </p:grp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8101013" y="66675"/>
            <a:ext cx="996950" cy="4826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四季</a:t>
            </a:r>
          </a:p>
        </p:txBody>
      </p:sp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2627313" y="2781300"/>
            <a:ext cx="10985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3300"/>
                </a:solidFill>
              </a:rPr>
              <a:t>荷叶</a:t>
            </a:r>
          </a:p>
        </p:txBody>
      </p:sp>
      <p:pic>
        <p:nvPicPr>
          <p:cNvPr id="55304" name="青蛙66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青蛙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03" fill="hold"/>
                                        <p:tgtEl>
                                          <p:spTgt spid="553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03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703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304"/>
                </p:tgtEl>
              </p:cMediaNode>
            </p:audio>
          </p:childTnLst>
        </p:cTn>
      </p:par>
    </p:tnLst>
    <p:bldLst>
      <p:bldP spid="5530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619250" y="2492375"/>
            <a:ext cx="180975" cy="10255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lnSpc>
                <a:spcPct val="170000"/>
              </a:lnSpc>
            </a:pPr>
            <a:endParaRPr lang="zh-CN" altLang="zh-CN" sz="3600" b="1">
              <a:solidFill>
                <a:srgbClr val="06561F"/>
              </a:solidFill>
              <a:ea typeface="楷体_GB2312" pitchFamily="49" charset="-122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8101013" y="66675"/>
            <a:ext cx="996950" cy="4826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四季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371600" y="2133600"/>
            <a:ext cx="64008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夏天有圆圆的荷叶，你还知道夏天有什么吗？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夏天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5">
            <a:lum bright="36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52600" y="1447800"/>
            <a:ext cx="247650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2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286000" y="762000"/>
            <a:ext cx="247650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5" name="蟑叫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4800" y="6096000"/>
            <a:ext cx="4572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蟑叫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1000" y="6019800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7" name="蟑叫.WAV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1000" y="6019800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太阳1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 contrast="36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86400" y="0"/>
            <a:ext cx="1524000" cy="151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9" name="Picture 9" descr="ZW_020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52600" y="4419600"/>
            <a:ext cx="788988" cy="70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10" name="Picture 10" descr="女孩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76800" y="3200400"/>
            <a:ext cx="1571625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11" name="Picture 11" descr="A3_019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58000" y="914400"/>
            <a:ext cx="1828800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13" name="Picture 13" descr="067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4114800"/>
            <a:ext cx="26670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14" name="Picture 14" descr="072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77000" y="4191000"/>
            <a:ext cx="2667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ehua002_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图片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8313" y="3213100"/>
            <a:ext cx="2736850" cy="237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292350" y="4337050"/>
            <a:ext cx="5314950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572133" y="0"/>
            <a:ext cx="3571868" cy="357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Line 2"/>
          <p:cNvSpPr>
            <a:spLocks noChangeShapeType="1"/>
          </p:cNvSpPr>
          <p:nvPr/>
        </p:nvSpPr>
        <p:spPr bwMode="auto">
          <a:xfrm flipV="1">
            <a:off x="7524750" y="3141663"/>
            <a:ext cx="142875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243" name="Picture 3" descr="落叶大道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叶"/>
          <p:cNvPicPr>
            <a:picLocks noChangeAspect="1" noChangeArrowheads="1" noCrop="1"/>
          </p:cNvPicPr>
          <p:nvPr/>
        </p:nvPicPr>
        <p:blipFill>
          <a:blip r:embed="rId3">
            <a:lum bright="-18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5344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45" name="WordArt 5"/>
          <p:cNvSpPr>
            <a:spLocks noChangeArrowheads="1" noChangeShapeType="1" noTextEdit="1"/>
          </p:cNvSpPr>
          <p:nvPr/>
        </p:nvSpPr>
        <p:spPr bwMode="auto">
          <a:xfrm>
            <a:off x="4859338" y="2060575"/>
            <a:ext cx="1728787" cy="18462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b="1" kern="1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/>
                <a:ea typeface="宋体"/>
              </a:rPr>
              <a:t>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4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772" y="0"/>
            <a:ext cx="91402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6323" name="Group 3"/>
          <p:cNvGrpSpPr>
            <a:grpSpLocks/>
          </p:cNvGrpSpPr>
          <p:nvPr/>
        </p:nvGrpSpPr>
        <p:grpSpPr bwMode="auto">
          <a:xfrm>
            <a:off x="3851275" y="620713"/>
            <a:ext cx="2736850" cy="1223962"/>
            <a:chOff x="2426" y="391"/>
            <a:chExt cx="1724" cy="771"/>
          </a:xfrm>
        </p:grpSpPr>
        <p:sp>
          <p:nvSpPr>
            <p:cNvPr id="56324" name="AutoShape 4"/>
            <p:cNvSpPr>
              <a:spLocks noChangeArrowheads="1"/>
            </p:cNvSpPr>
            <p:nvPr/>
          </p:nvSpPr>
          <p:spPr bwMode="auto">
            <a:xfrm>
              <a:off x="2426" y="391"/>
              <a:ext cx="1632" cy="771"/>
            </a:xfrm>
            <a:prstGeom prst="cloudCallout">
              <a:avLst>
                <a:gd name="adj1" fmla="val -77269"/>
                <a:gd name="adj2" fmla="val 83074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 algn="ctr" eaLnBrk="0" hangingPunct="0"/>
              <a:endParaRPr lang="zh-CN" altLang="zh-CN" sz="3600" b="1">
                <a:solidFill>
                  <a:srgbClr val="06561F"/>
                </a:solidFill>
                <a:ea typeface="楷体_GB2312" pitchFamily="49" charset="-122"/>
              </a:endParaRPr>
            </a:p>
          </p:txBody>
        </p:sp>
        <p:sp>
          <p:nvSpPr>
            <p:cNvPr id="56325" name="Text Box 5"/>
            <p:cNvSpPr txBox="1">
              <a:spLocks noChangeArrowheads="1"/>
            </p:cNvSpPr>
            <p:nvPr/>
          </p:nvSpPr>
          <p:spPr bwMode="auto">
            <a:xfrm>
              <a:off x="2591" y="527"/>
              <a:ext cx="1559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06561F"/>
                  </a:solidFill>
                  <a:ea typeface="楷体_GB2312" pitchFamily="49" charset="-122"/>
                </a:rPr>
                <a:t>我是秋天。</a:t>
              </a:r>
            </a:p>
          </p:txBody>
        </p:sp>
      </p:grp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8101013" y="66675"/>
            <a:ext cx="996950" cy="4826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四季</a:t>
            </a: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3276600" y="2420938"/>
            <a:ext cx="10985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3300"/>
                </a:solidFill>
              </a:rPr>
              <a:t>谷穗</a:t>
            </a:r>
          </a:p>
        </p:txBody>
      </p:sp>
    </p:spTree>
  </p:cSld>
  <p:clrMapOvr>
    <a:masterClrMapping/>
  </p:clrMapOvr>
  <p:transition spd="slow">
    <p:blinds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685800" y="1600200"/>
            <a:ext cx="7496175" cy="25812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lnSpc>
                <a:spcPct val="170000"/>
              </a:lnSpc>
            </a:pPr>
            <a:r>
              <a:rPr lang="zh-CN" altLang="en-US" sz="4800" b="1">
                <a:solidFill>
                  <a:srgbClr val="06561F"/>
                </a:solidFill>
                <a:ea typeface="楷体_GB2312" pitchFamily="49" charset="-122"/>
              </a:rPr>
              <a:t>秋天有弯弯的谷穗，你还知</a:t>
            </a:r>
          </a:p>
          <a:p>
            <a:pPr eaLnBrk="0" hangingPunct="0">
              <a:lnSpc>
                <a:spcPct val="170000"/>
              </a:lnSpc>
            </a:pPr>
            <a:r>
              <a:rPr lang="zh-CN" altLang="en-US" sz="4800" b="1">
                <a:solidFill>
                  <a:srgbClr val="06561F"/>
                </a:solidFill>
                <a:ea typeface="楷体_GB2312" pitchFamily="49" charset="-122"/>
              </a:rPr>
              <a:t>道秋天有什么吗？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8101013" y="66675"/>
            <a:ext cx="996950" cy="4826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四季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533400" y="2362200"/>
            <a:ext cx="7321235" cy="289925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FF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anchor="ctr">
            <a:spAutoFit/>
          </a:bodyPr>
          <a:lstStyle/>
          <a:p>
            <a:pPr indent="304800" eaLnBrk="0" hangingPunct="0"/>
            <a:r>
              <a:rPr lang="en-US" altLang="zh-CN" sz="3200" b="1" dirty="0" err="1" smtClean="0">
                <a:solidFill>
                  <a:srgbClr val="06561F"/>
                </a:solidFill>
                <a:ea typeface="楷体_GB2312" pitchFamily="49" charset="-122"/>
              </a:rPr>
              <a:t>jiān</a:t>
            </a:r>
            <a:r>
              <a:rPr lang="en-US" altLang="zh-CN" sz="3200" b="1" dirty="0" smtClean="0">
                <a:solidFill>
                  <a:srgbClr val="06561F"/>
                </a:solidFill>
                <a:ea typeface="楷体_GB2312" pitchFamily="49" charset="-122"/>
              </a:rPr>
              <a:t>   </a:t>
            </a:r>
            <a:r>
              <a:rPr lang="en-US" altLang="zh-CN" sz="3200" b="1" dirty="0" err="1">
                <a:solidFill>
                  <a:srgbClr val="06561F"/>
                </a:solidFill>
                <a:ea typeface="楷体_GB2312" pitchFamily="49" charset="-122"/>
              </a:rPr>
              <a:t>shu</a:t>
            </a:r>
            <a:r>
              <a:rPr lang="en-US" altLang="zh-CN" sz="3200" b="1" dirty="0" err="1">
                <a:solidFill>
                  <a:srgbClr val="06561F"/>
                </a:solidFill>
              </a:rPr>
              <a:t>ō</a:t>
            </a:r>
            <a:r>
              <a:rPr lang="en-US" altLang="zh-CN" sz="3200" b="1" dirty="0">
                <a:solidFill>
                  <a:srgbClr val="06561F"/>
                </a:solidFill>
              </a:rPr>
              <a:t>  </a:t>
            </a:r>
            <a:r>
              <a:rPr lang="en-US" altLang="zh-CN" sz="3200" b="1" dirty="0">
                <a:solidFill>
                  <a:srgbClr val="06561F"/>
                </a:solidFill>
                <a:ea typeface="楷体_GB2312" pitchFamily="49" charset="-122"/>
              </a:rPr>
              <a:t> </a:t>
            </a:r>
            <a:r>
              <a:rPr lang="en-US" altLang="zh-CN" sz="3200" b="1" dirty="0" err="1" smtClean="0">
                <a:solidFill>
                  <a:srgbClr val="06561F"/>
                </a:solidFill>
                <a:ea typeface="楷体_GB2312" pitchFamily="49" charset="-122"/>
              </a:rPr>
              <a:t>chūn</a:t>
            </a:r>
            <a:r>
              <a:rPr lang="en-US" altLang="zh-CN" sz="3200" b="1" dirty="0" smtClean="0">
                <a:solidFill>
                  <a:srgbClr val="06561F"/>
                </a:solidFill>
                <a:ea typeface="楷体_GB2312" pitchFamily="49" charset="-122"/>
              </a:rPr>
              <a:t>   </a:t>
            </a:r>
            <a:r>
              <a:rPr lang="en-US" altLang="zh-CN" sz="3200" b="1" dirty="0" err="1" smtClean="0">
                <a:solidFill>
                  <a:srgbClr val="06561F"/>
                </a:solidFill>
                <a:ea typeface="楷体_GB2312" pitchFamily="49" charset="-122"/>
              </a:rPr>
              <a:t>qīng</a:t>
            </a:r>
            <a:r>
              <a:rPr lang="en-US" altLang="zh-CN" sz="3200" b="1" dirty="0" smtClean="0">
                <a:solidFill>
                  <a:srgbClr val="06561F"/>
                </a:solidFill>
                <a:ea typeface="楷体_GB2312" pitchFamily="49" charset="-122"/>
              </a:rPr>
              <a:t>    </a:t>
            </a:r>
            <a:r>
              <a:rPr lang="en-US" altLang="zh-CN" sz="3200" b="1" dirty="0" err="1" smtClean="0">
                <a:solidFill>
                  <a:srgbClr val="06561F"/>
                </a:solidFill>
                <a:ea typeface="楷体_GB2312" pitchFamily="49" charset="-122"/>
              </a:rPr>
              <a:t>wā</a:t>
            </a:r>
            <a:r>
              <a:rPr lang="en-US" altLang="zh-CN" sz="3200" b="1" dirty="0" smtClean="0">
                <a:solidFill>
                  <a:srgbClr val="06561F"/>
                </a:solidFill>
                <a:ea typeface="楷体_GB2312" pitchFamily="49" charset="-122"/>
              </a:rPr>
              <a:t>     </a:t>
            </a:r>
            <a:r>
              <a:rPr lang="en-US" altLang="zh-CN" sz="3200" b="1" dirty="0" err="1" smtClean="0">
                <a:solidFill>
                  <a:srgbClr val="06561F"/>
                </a:solidFill>
                <a:ea typeface="楷体_GB2312" pitchFamily="49" charset="-122"/>
              </a:rPr>
              <a:t>xi</a:t>
            </a:r>
            <a:r>
              <a:rPr lang="en-US" altLang="zh-CN" sz="3200" b="1" dirty="0" err="1" smtClean="0">
                <a:solidFill>
                  <a:srgbClr val="06561F"/>
                </a:solidFill>
                <a:latin typeface="宋体"/>
              </a:rPr>
              <a:t>à</a:t>
            </a:r>
            <a:endParaRPr lang="en-US" altLang="zh-CN" sz="3200" b="1" dirty="0">
              <a:solidFill>
                <a:srgbClr val="06561F"/>
              </a:solidFill>
            </a:endParaRPr>
          </a:p>
          <a:p>
            <a:pPr indent="304800" eaLnBrk="0" hangingPunct="0"/>
            <a:r>
              <a:rPr lang="zh-CN" altLang="en-US" sz="4800" b="1" dirty="0" smtClean="0">
                <a:solidFill>
                  <a:srgbClr val="FF3300"/>
                </a:solidFill>
                <a:ea typeface="楷体_GB2312" pitchFamily="49" charset="-122"/>
              </a:rPr>
              <a:t>尖</a:t>
            </a:r>
            <a:r>
              <a:rPr lang="zh-CN" altLang="en-US" sz="4800" b="1" dirty="0" smtClean="0">
                <a:solidFill>
                  <a:srgbClr val="FF3300"/>
                </a:solidFill>
                <a:ea typeface="楷体_GB2312" pitchFamily="49" charset="-122"/>
              </a:rPr>
              <a:t>   </a:t>
            </a:r>
            <a:r>
              <a:rPr lang="zh-CN" altLang="en-US" sz="4800" b="1" dirty="0">
                <a:solidFill>
                  <a:srgbClr val="FF3300"/>
                </a:solidFill>
                <a:ea typeface="楷体_GB2312" pitchFamily="49" charset="-122"/>
              </a:rPr>
              <a:t>说   </a:t>
            </a:r>
            <a:r>
              <a:rPr lang="zh-CN" altLang="en-US" sz="4800" b="1" dirty="0" smtClean="0">
                <a:solidFill>
                  <a:srgbClr val="FF3300"/>
                </a:solidFill>
                <a:ea typeface="楷体_GB2312" pitchFamily="49" charset="-122"/>
              </a:rPr>
              <a:t> </a:t>
            </a:r>
            <a:r>
              <a:rPr lang="zh-CN" altLang="en-US" sz="4800" b="1" dirty="0" smtClean="0">
                <a:solidFill>
                  <a:srgbClr val="FF3300"/>
                </a:solidFill>
                <a:ea typeface="楷体_GB2312" pitchFamily="49" charset="-122"/>
              </a:rPr>
              <a:t>春</a:t>
            </a:r>
            <a:r>
              <a:rPr lang="zh-CN" altLang="en-US" sz="4800" b="1" dirty="0" smtClean="0">
                <a:solidFill>
                  <a:srgbClr val="FF3300"/>
                </a:solidFill>
                <a:ea typeface="楷体_GB2312" pitchFamily="49" charset="-122"/>
              </a:rPr>
              <a:t>    青    蛙   </a:t>
            </a:r>
            <a:r>
              <a:rPr lang="zh-CN" altLang="en-US" sz="4800" b="1" dirty="0">
                <a:solidFill>
                  <a:srgbClr val="FF3300"/>
                </a:solidFill>
                <a:ea typeface="楷体_GB2312" pitchFamily="49" charset="-122"/>
              </a:rPr>
              <a:t>夏</a:t>
            </a:r>
          </a:p>
          <a:p>
            <a:pPr indent="304800" eaLnBrk="0" hangingPunct="0">
              <a:lnSpc>
                <a:spcPct val="170000"/>
              </a:lnSpc>
            </a:pPr>
            <a:r>
              <a:rPr lang="en-US" altLang="zh-CN" sz="3200" b="1" dirty="0" err="1" smtClean="0">
                <a:solidFill>
                  <a:srgbClr val="06561F"/>
                </a:solidFill>
                <a:ea typeface="楷体_GB2312" pitchFamily="49" charset="-122"/>
              </a:rPr>
              <a:t>wān</a:t>
            </a:r>
            <a:r>
              <a:rPr lang="en-US" altLang="zh-CN" sz="3200" b="1" dirty="0" smtClean="0">
                <a:solidFill>
                  <a:srgbClr val="06561F"/>
                </a:solidFill>
                <a:ea typeface="楷体_GB2312" pitchFamily="49" charset="-122"/>
              </a:rPr>
              <a:t>  </a:t>
            </a:r>
            <a:r>
              <a:rPr lang="en-US" altLang="zh-CN" sz="3200" b="1" dirty="0" smtClean="0">
                <a:solidFill>
                  <a:srgbClr val="06561F"/>
                </a:solidFill>
                <a:ea typeface="楷体_GB2312" pitchFamily="49" charset="-122"/>
              </a:rPr>
              <a:t>    de     </a:t>
            </a:r>
            <a:r>
              <a:rPr lang="en-US" altLang="zh-CN" sz="3200" b="1" dirty="0" smtClean="0">
                <a:solidFill>
                  <a:srgbClr val="06561F"/>
                </a:solidFill>
                <a:ea typeface="楷体_GB2312" pitchFamily="49" charset="-122"/>
              </a:rPr>
              <a:t>   </a:t>
            </a:r>
            <a:r>
              <a:rPr lang="en-US" altLang="zh-CN" sz="3200" b="1" dirty="0" err="1">
                <a:solidFill>
                  <a:srgbClr val="06561F"/>
                </a:solidFill>
                <a:ea typeface="楷体_GB2312" pitchFamily="49" charset="-122"/>
              </a:rPr>
              <a:t>jiù</a:t>
            </a:r>
            <a:r>
              <a:rPr lang="en-US" altLang="zh-CN" sz="3200" b="1" dirty="0">
                <a:solidFill>
                  <a:srgbClr val="06561F"/>
                </a:solidFill>
                <a:ea typeface="楷体_GB2312" pitchFamily="49" charset="-122"/>
              </a:rPr>
              <a:t> </a:t>
            </a:r>
            <a:r>
              <a:rPr lang="en-US" altLang="zh-CN" sz="3200" b="1" dirty="0" smtClean="0">
                <a:solidFill>
                  <a:srgbClr val="06561F"/>
                </a:solidFill>
                <a:ea typeface="楷体_GB2312" pitchFamily="49" charset="-122"/>
              </a:rPr>
              <a:t>   </a:t>
            </a:r>
            <a:r>
              <a:rPr lang="en-US" altLang="zh-CN" sz="3200" b="1" dirty="0" err="1">
                <a:solidFill>
                  <a:srgbClr val="06561F"/>
                </a:solidFill>
                <a:ea typeface="楷体_GB2312" pitchFamily="49" charset="-122"/>
              </a:rPr>
              <a:t>d</a:t>
            </a:r>
            <a:r>
              <a:rPr lang="en-US" altLang="zh-CN" sz="3200" b="1" dirty="0" err="1">
                <a:solidFill>
                  <a:srgbClr val="06561F"/>
                </a:solidFill>
              </a:rPr>
              <a:t>ō</a:t>
            </a:r>
            <a:r>
              <a:rPr lang="en-US" altLang="zh-CN" sz="3200" b="1" dirty="0" err="1">
                <a:solidFill>
                  <a:srgbClr val="06561F"/>
                </a:solidFill>
                <a:ea typeface="楷体_GB2312" pitchFamily="49" charset="-122"/>
              </a:rPr>
              <a:t>ng</a:t>
            </a:r>
            <a:endParaRPr lang="en-US" altLang="zh-CN" sz="3200" b="1" dirty="0">
              <a:solidFill>
                <a:srgbClr val="06561F"/>
              </a:solidFill>
              <a:ea typeface="楷体_GB2312" pitchFamily="49" charset="-122"/>
            </a:endParaRPr>
          </a:p>
          <a:p>
            <a:pPr indent="304800" eaLnBrk="0" hangingPunct="0"/>
            <a:r>
              <a:rPr lang="zh-CN" altLang="en-US" sz="4800" b="1" dirty="0" smtClean="0">
                <a:solidFill>
                  <a:srgbClr val="FF3300"/>
                </a:solidFill>
                <a:ea typeface="楷体_GB2312" pitchFamily="49" charset="-122"/>
              </a:rPr>
              <a:t>弯</a:t>
            </a:r>
            <a:r>
              <a:rPr lang="zh-CN" altLang="en-US" sz="4800" b="1" dirty="0" smtClean="0">
                <a:solidFill>
                  <a:srgbClr val="FF3300"/>
                </a:solidFill>
                <a:ea typeface="楷体_GB2312" pitchFamily="49" charset="-122"/>
              </a:rPr>
              <a:t>    </a:t>
            </a:r>
            <a:r>
              <a:rPr lang="zh-CN" altLang="en-US" sz="4800" b="1" dirty="0" smtClean="0">
                <a:solidFill>
                  <a:srgbClr val="FF3300"/>
                </a:solidFill>
                <a:ea typeface="楷体_GB2312" pitchFamily="49" charset="-122"/>
              </a:rPr>
              <a:t>地</a:t>
            </a:r>
            <a:r>
              <a:rPr lang="zh-CN" altLang="en-US" sz="4800" b="1" dirty="0" smtClean="0">
                <a:solidFill>
                  <a:srgbClr val="FF3300"/>
                </a:solidFill>
                <a:ea typeface="楷体_GB2312" pitchFamily="49" charset="-122"/>
              </a:rPr>
              <a:t>     </a:t>
            </a:r>
            <a:r>
              <a:rPr lang="zh-CN" altLang="en-US" sz="4800" b="1" dirty="0">
                <a:solidFill>
                  <a:srgbClr val="FF3300"/>
                </a:solidFill>
                <a:ea typeface="楷体_GB2312" pitchFamily="49" charset="-122"/>
              </a:rPr>
              <a:t>就   冬</a:t>
            </a: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2590800" y="863600"/>
            <a:ext cx="4095750" cy="762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FF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400" b="1" dirty="0">
                <a:solidFill>
                  <a:srgbClr val="06561F"/>
                </a:solidFill>
              </a:rPr>
              <a:t>生字朋友来啦！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8101013" y="66675"/>
            <a:ext cx="996950" cy="4826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四季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yeyun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2228" name="Picture 4" descr="07120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67214" cy="251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229" name="Picture 5" descr="苹果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2512808"/>
            <a:ext cx="2857500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230" name="Picture 6" descr="葡萄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857750" y="0"/>
            <a:ext cx="4286250" cy="293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231" name="Picture 7" descr="200911150905273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10201" y="2978727"/>
            <a:ext cx="3733800" cy="387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2232" name="Picture 8" descr="200712317195094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4551158"/>
            <a:ext cx="3603386" cy="2306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落叶大道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43" name="Picture 3" descr="叶"/>
          <p:cNvPicPr>
            <a:picLocks noChangeAspect="1" noChangeArrowheads="1" noCrop="1"/>
          </p:cNvPicPr>
          <p:nvPr/>
        </p:nvPicPr>
        <p:blipFill>
          <a:blip r:embed="rId3">
            <a:lum bright="-18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81000" y="457200"/>
            <a:ext cx="8534400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44" name="Picture 4" descr="叶"/>
          <p:cNvPicPr>
            <a:picLocks noChangeAspect="1" noChangeArrowheads="1" noCrop="1"/>
          </p:cNvPicPr>
          <p:nvPr/>
        </p:nvPicPr>
        <p:blipFill>
          <a:blip r:embed="rId3">
            <a:lum bright="-18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96900" y="673100"/>
            <a:ext cx="8534400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45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749DC9"/>
              </a:clrFrom>
              <a:clrTo>
                <a:srgbClr val="749DC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11863" y="3500438"/>
            <a:ext cx="2771775" cy="306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700338" cy="31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1295400" y="4724400"/>
            <a:ext cx="2057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hlinkClick r:id="rId6" action="ppaction://hlinksldjump"/>
              </a:rPr>
              <a:t>幻灯片 </a:t>
            </a:r>
            <a:r>
              <a:rPr lang="en-US" altLang="zh-CN" sz="2000">
                <a:hlinkClick r:id="rId6" action="ppaction://hlinksldjump"/>
              </a:rPr>
              <a:t>5</a:t>
            </a:r>
            <a:endParaRPr lang="en-US" altLang="zh-CN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XS_0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295400" y="685800"/>
            <a:ext cx="22860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105400" y="304800"/>
            <a:ext cx="16192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21300" y="520700"/>
            <a:ext cx="16192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537200" y="736600"/>
            <a:ext cx="16192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52600" y="1828800"/>
            <a:ext cx="12954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12954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9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34200" y="762000"/>
            <a:ext cx="19050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20000" y="-381000"/>
            <a:ext cx="12954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9" name="Picture 11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657600" y="0"/>
            <a:ext cx="12954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12954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1" name="Picture 13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0700" y="1587500"/>
            <a:ext cx="12954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27313" y="1052513"/>
            <a:ext cx="22860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3" name="Picture 15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68500" y="2044700"/>
            <a:ext cx="12954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4" name="Picture 16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48200" y="1295400"/>
            <a:ext cx="17526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5" name="Picture 17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24750" y="1524000"/>
            <a:ext cx="16192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Picture 18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84400" y="2260600"/>
            <a:ext cx="12954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307" name="WordArt 19"/>
          <p:cNvSpPr>
            <a:spLocks noChangeArrowheads="1" noChangeShapeType="1" noTextEdit="1"/>
          </p:cNvSpPr>
          <p:nvPr/>
        </p:nvSpPr>
        <p:spPr bwMode="auto">
          <a:xfrm>
            <a:off x="3635375" y="3213100"/>
            <a:ext cx="2232025" cy="20875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b="1" kern="1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/>
                <a:ea typeface="宋体"/>
              </a:rPr>
              <a:t>冬</a:t>
            </a:r>
          </a:p>
        </p:txBody>
      </p:sp>
      <p:pic>
        <p:nvPicPr>
          <p:cNvPr id="12308" name="Picture 20" descr="044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010400" y="4267200"/>
            <a:ext cx="21336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3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8101013" y="66675"/>
            <a:ext cx="996950" cy="4826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四季</a:t>
            </a:r>
          </a:p>
        </p:txBody>
      </p:sp>
      <p:grpSp>
        <p:nvGrpSpPr>
          <p:cNvPr id="57348" name="Group 4"/>
          <p:cNvGrpSpPr>
            <a:grpSpLocks/>
          </p:cNvGrpSpPr>
          <p:nvPr/>
        </p:nvGrpSpPr>
        <p:grpSpPr bwMode="auto">
          <a:xfrm>
            <a:off x="3851275" y="620713"/>
            <a:ext cx="3195638" cy="1223962"/>
            <a:chOff x="2426" y="391"/>
            <a:chExt cx="2013" cy="771"/>
          </a:xfrm>
        </p:grpSpPr>
        <p:sp>
          <p:nvSpPr>
            <p:cNvPr id="57349" name="AutoShape 5"/>
            <p:cNvSpPr>
              <a:spLocks noChangeArrowheads="1"/>
            </p:cNvSpPr>
            <p:nvPr/>
          </p:nvSpPr>
          <p:spPr bwMode="auto">
            <a:xfrm>
              <a:off x="2426" y="391"/>
              <a:ext cx="1906" cy="771"/>
            </a:xfrm>
            <a:prstGeom prst="cloudCallout">
              <a:avLst>
                <a:gd name="adj1" fmla="val -33056"/>
                <a:gd name="adj2" fmla="val 118870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 algn="ctr" eaLnBrk="0" hangingPunct="0"/>
              <a:endParaRPr lang="zh-CN" altLang="zh-CN" sz="3600" b="1">
                <a:solidFill>
                  <a:srgbClr val="06561F"/>
                </a:solidFill>
                <a:ea typeface="楷体_GB2312" pitchFamily="49" charset="-122"/>
              </a:endParaRPr>
            </a:p>
          </p:txBody>
        </p:sp>
        <p:sp>
          <p:nvSpPr>
            <p:cNvPr id="57350" name="Text Box 6"/>
            <p:cNvSpPr txBox="1">
              <a:spLocks noChangeArrowheads="1"/>
            </p:cNvSpPr>
            <p:nvPr/>
          </p:nvSpPr>
          <p:spPr bwMode="auto">
            <a:xfrm>
              <a:off x="2591" y="527"/>
              <a:ext cx="184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06561F"/>
                  </a:solidFill>
                  <a:ea typeface="楷体_GB2312" pitchFamily="49" charset="-122"/>
                </a:rPr>
                <a:t>我就是冬天。</a:t>
              </a:r>
            </a:p>
          </p:txBody>
        </p:sp>
      </p:grp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3708400" y="4221163"/>
            <a:ext cx="10985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3300"/>
                </a:solidFill>
              </a:rPr>
              <a:t>雪人</a:t>
            </a:r>
          </a:p>
        </p:txBody>
      </p:sp>
    </p:spTree>
  </p:cSld>
  <p:clrMapOvr>
    <a:masterClrMapping/>
  </p:clrMapOvr>
  <p:transition spd="slow"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762000" y="1600200"/>
            <a:ext cx="7445375" cy="23685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lnSpc>
                <a:spcPct val="170000"/>
              </a:lnSpc>
            </a:pPr>
            <a:r>
              <a:rPr lang="zh-CN" altLang="en-US" sz="4400" b="1">
                <a:solidFill>
                  <a:srgbClr val="06561F"/>
                </a:solidFill>
                <a:ea typeface="楷体_GB2312" pitchFamily="49" charset="-122"/>
              </a:rPr>
              <a:t>冬天有顽皮的雪人，你还知道</a:t>
            </a:r>
          </a:p>
          <a:p>
            <a:pPr eaLnBrk="0" hangingPunct="0">
              <a:lnSpc>
                <a:spcPct val="170000"/>
              </a:lnSpc>
            </a:pPr>
            <a:r>
              <a:rPr lang="zh-CN" altLang="en-US" sz="4400" b="1">
                <a:solidFill>
                  <a:srgbClr val="06561F"/>
                </a:solidFill>
                <a:ea typeface="楷体_GB2312" pitchFamily="49" charset="-122"/>
              </a:rPr>
              <a:t>冬天有什么吗？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8101013" y="66675"/>
            <a:ext cx="996950" cy="4826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四季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图片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018" y="0"/>
            <a:ext cx="91409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8101013" y="66675"/>
            <a:ext cx="996950" cy="4826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四季</a:t>
            </a: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9940" name="Picture 4" descr="腊梅花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 descr="XS_0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8547" name="Picture 3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12954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8548" name="Picture 4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27313" y="981075"/>
            <a:ext cx="22860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8549" name="Picture 5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0700" y="1587500"/>
            <a:ext cx="12954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8550" name="Picture 6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84400" y="2260600"/>
            <a:ext cx="12954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8551" name="Picture 7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21300" y="520700"/>
            <a:ext cx="16192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8552" name="Picture 8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34200" y="762000"/>
            <a:ext cx="19050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8553" name="Picture 9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20000" y="-381000"/>
            <a:ext cx="12954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8554" name="Picture 10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6600" y="1803400"/>
            <a:ext cx="12954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8555" name="Picture 11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648200" y="1295400"/>
            <a:ext cx="17526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8556" name="Picture 12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657600" y="0"/>
            <a:ext cx="12954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8557" name="Picture 13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524750" y="1524000"/>
            <a:ext cx="16192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8558" name="Picture 14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295400" y="685800"/>
            <a:ext cx="22860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8559" name="Picture 15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537200" y="736600"/>
            <a:ext cx="16192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8560" name="Picture 16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53100" y="952500"/>
            <a:ext cx="16192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8561" name="Picture 17" descr="雪花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43213" y="1196975"/>
            <a:ext cx="22860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8562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3850" y="3141663"/>
            <a:ext cx="3527425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63" name="Picture 19" descr="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64163" y="2708275"/>
            <a:ext cx="2016125" cy="260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8564" name="Text Box 20"/>
          <p:cNvSpPr txBox="1">
            <a:spLocks noChangeArrowheads="1"/>
          </p:cNvSpPr>
          <p:nvPr/>
        </p:nvSpPr>
        <p:spPr bwMode="auto">
          <a:xfrm>
            <a:off x="6324600" y="5486400"/>
            <a:ext cx="17684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hlinkClick r:id="rId6" action="ppaction://hlinksldjump"/>
              </a:rPr>
              <a:t>幻灯片 </a:t>
            </a:r>
            <a:r>
              <a:rPr lang="en-US" altLang="zh-CN" sz="2000">
                <a:hlinkClick r:id="rId6" action="ppaction://hlinksldjump"/>
              </a:rPr>
              <a:t>5</a:t>
            </a:r>
            <a:endParaRPr lang="en-US" altLang="zh-CN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8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8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春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22860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2286000" y="381000"/>
            <a:ext cx="3200400" cy="180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</a:rPr>
              <a:t>草芽尖尖，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</a:rPr>
              <a:t>他对小鸟说：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</a:rPr>
              <a:t>“我是春天。”</a:t>
            </a:r>
          </a:p>
        </p:txBody>
      </p:sp>
      <p:pic>
        <p:nvPicPr>
          <p:cNvPr id="5124" name="Picture 4" descr="夏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72000" y="304800"/>
            <a:ext cx="22098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781800" y="457200"/>
            <a:ext cx="2819400" cy="180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</a:rPr>
              <a:t>荷叶圆圆，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</a:rPr>
              <a:t>他对青蛙说：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</a:rPr>
              <a:t>“我是夏天。”</a:t>
            </a:r>
          </a:p>
        </p:txBody>
      </p:sp>
      <p:pic>
        <p:nvPicPr>
          <p:cNvPr id="5126" name="Picture 6" descr="秋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3657600"/>
            <a:ext cx="22098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2057400" y="3962400"/>
            <a:ext cx="2362200" cy="180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</a:rPr>
              <a:t>谷穗弯弯，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</a:rPr>
              <a:t>他鞠着躬说：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</a:rPr>
              <a:t>“我是秋天。”</a:t>
            </a:r>
          </a:p>
        </p:txBody>
      </p:sp>
      <p:pic>
        <p:nvPicPr>
          <p:cNvPr id="5128" name="Picture 8" descr="冬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191000" y="3810000"/>
            <a:ext cx="22860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6400800" y="4038600"/>
            <a:ext cx="2971800" cy="180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</a:rPr>
              <a:t>雪人大肚子一挺，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</a:rPr>
              <a:t>他顽皮地说：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</a:rPr>
              <a:t>“我就是冬天。”</a:t>
            </a:r>
          </a:p>
        </p:txBody>
      </p:sp>
      <p:sp>
        <p:nvSpPr>
          <p:cNvPr id="5130" name="AutoShape 10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477000"/>
            <a:ext cx="609600" cy="381000"/>
          </a:xfrm>
          <a:prstGeom prst="actionButtonRetur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ChangeArrowheads="1"/>
          </p:cNvSpPr>
          <p:nvPr/>
        </p:nvSpPr>
        <p:spPr bwMode="auto">
          <a:xfrm>
            <a:off x="457200" y="2133600"/>
            <a:ext cx="6700873" cy="307776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FF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anchor="ctr">
            <a:spAutoFit/>
          </a:bodyPr>
          <a:lstStyle/>
          <a:p>
            <a:pPr indent="304800" eaLnBrk="0" hangingPunct="0"/>
            <a:endParaRPr lang="en-US" altLang="zh-CN" sz="3200" b="1" dirty="0">
              <a:solidFill>
                <a:srgbClr val="06561F"/>
              </a:solidFill>
            </a:endParaRPr>
          </a:p>
          <a:p>
            <a:pPr indent="304800" eaLnBrk="0" hangingPunct="0"/>
            <a:r>
              <a:rPr lang="zh-CN" altLang="en-US" sz="6000" b="1" dirty="0" smtClean="0">
                <a:solidFill>
                  <a:srgbClr val="FF3300"/>
                </a:solidFill>
                <a:ea typeface="楷体_GB2312" pitchFamily="49" charset="-122"/>
              </a:rPr>
              <a:t>尖  说   春   青  蛙</a:t>
            </a:r>
          </a:p>
          <a:p>
            <a:pPr indent="304800" eaLnBrk="0" hangingPunct="0">
              <a:lnSpc>
                <a:spcPct val="170000"/>
              </a:lnSpc>
            </a:pPr>
            <a:r>
              <a:rPr lang="zh-CN" altLang="en-US" sz="6000" b="1" dirty="0" smtClean="0">
                <a:solidFill>
                  <a:srgbClr val="FF3300"/>
                </a:solidFill>
                <a:ea typeface="楷体_GB2312" pitchFamily="49" charset="-122"/>
              </a:rPr>
              <a:t>夏   弯   地  就   冬</a:t>
            </a:r>
            <a:endParaRPr lang="zh-CN" altLang="en-US" sz="6000" b="1" dirty="0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109571" name="Text Box 3"/>
          <p:cNvSpPr txBox="1">
            <a:spLocks noChangeArrowheads="1"/>
          </p:cNvSpPr>
          <p:nvPr/>
        </p:nvSpPr>
        <p:spPr bwMode="auto">
          <a:xfrm>
            <a:off x="2057400" y="762000"/>
            <a:ext cx="5213350" cy="762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FF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400" b="1">
                <a:solidFill>
                  <a:srgbClr val="06561F"/>
                </a:solidFill>
              </a:rPr>
              <a:t>记住我的名字了吗？</a:t>
            </a:r>
          </a:p>
        </p:txBody>
      </p:sp>
      <p:sp>
        <p:nvSpPr>
          <p:cNvPr id="109572" name="Text Box 4"/>
          <p:cNvSpPr txBox="1">
            <a:spLocks noChangeArrowheads="1"/>
          </p:cNvSpPr>
          <p:nvPr/>
        </p:nvSpPr>
        <p:spPr bwMode="auto">
          <a:xfrm>
            <a:off x="8101013" y="66675"/>
            <a:ext cx="996950" cy="4826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四季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9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/>
      <p:bldP spid="10957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b="1">
                <a:solidFill>
                  <a:schemeClr val="accent2"/>
                </a:solidFill>
              </a:rPr>
              <a:t>什么         怎么样</a:t>
            </a:r>
          </a:p>
          <a:p>
            <a:r>
              <a:rPr kumimoji="1" lang="en-US" altLang="zh-CN" b="1">
                <a:solidFill>
                  <a:srgbClr val="FF3300"/>
                </a:solidFill>
              </a:rPr>
              <a:t>(           )   (          )</a:t>
            </a:r>
            <a:r>
              <a:rPr kumimoji="1" lang="zh-CN" altLang="en-US" b="1">
                <a:solidFill>
                  <a:srgbClr val="FF3300"/>
                </a:solidFill>
              </a:rPr>
              <a:t>，</a:t>
            </a:r>
          </a:p>
          <a:p>
            <a:endParaRPr kumimoji="1" lang="zh-CN" altLang="en-US" b="1">
              <a:solidFill>
                <a:srgbClr val="FF3300"/>
              </a:solidFill>
            </a:endParaRPr>
          </a:p>
          <a:p>
            <a:r>
              <a:rPr kumimoji="1" lang="zh-CN" altLang="en-US" b="1">
                <a:solidFill>
                  <a:srgbClr val="FF3300"/>
                </a:solidFill>
              </a:rPr>
              <a:t>他对（                ）说：</a:t>
            </a:r>
          </a:p>
          <a:p>
            <a:endParaRPr kumimoji="1" lang="zh-CN" altLang="en-US" b="1">
              <a:solidFill>
                <a:srgbClr val="FF3300"/>
              </a:solidFill>
            </a:endParaRPr>
          </a:p>
          <a:p>
            <a:r>
              <a:rPr kumimoji="1" lang="zh-CN" altLang="en-US" b="1">
                <a:solidFill>
                  <a:srgbClr val="FF3300"/>
                </a:solidFill>
              </a:rPr>
              <a:t>“ 我是（             </a:t>
            </a:r>
            <a:r>
              <a:rPr kumimoji="1" lang="en-US" altLang="zh-CN" b="1">
                <a:solidFill>
                  <a:srgbClr val="FF3300"/>
                </a:solidFill>
              </a:rPr>
              <a:t>)</a:t>
            </a:r>
            <a:r>
              <a:rPr kumimoji="1" lang="zh-CN" altLang="en-US" b="1">
                <a:solidFill>
                  <a:srgbClr val="FF3300"/>
                </a:solidFill>
              </a:rPr>
              <a:t>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taohua1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3581400" y="2438400"/>
            <a:ext cx="5562600" cy="44196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5061" name="Picture 5" descr="donghua-0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29400" y="990600"/>
            <a:ext cx="1752600" cy="1592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-533400" y="228600"/>
            <a:ext cx="5257800" cy="327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20000" tIns="720000" rIns="720000" bIns="720000">
            <a:spAutoFit/>
          </a:bodyPr>
          <a:lstStyle/>
          <a:p>
            <a:r>
              <a:rPr lang="zh-CN" altLang="en-US" sz="4000" b="1" dirty="0"/>
              <a:t>桃花（ 红红 ）　</a:t>
            </a:r>
          </a:p>
          <a:p>
            <a:r>
              <a:rPr lang="zh-CN" altLang="en-US" sz="4000" b="1" dirty="0"/>
              <a:t>他对（小鸟）说：</a:t>
            </a:r>
          </a:p>
          <a:p>
            <a:r>
              <a:rPr lang="zh-CN" altLang="en-US" sz="4000" b="1" dirty="0"/>
              <a:t>“我是（ 春天）。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1524000" y="2362200"/>
            <a:ext cx="6276975" cy="19208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rgbClr val="06561F"/>
                </a:solidFill>
                <a:ea typeface="楷体_GB2312" pitchFamily="49" charset="-122"/>
              </a:rPr>
              <a:t>你最喜欢哪个季节？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4000" b="1" dirty="0">
                <a:solidFill>
                  <a:srgbClr val="06561F"/>
                </a:solidFill>
                <a:ea typeface="楷体_GB2312" pitchFamily="49" charset="-122"/>
              </a:rPr>
              <a:t>把你最喜欢的季节画一画。</a:t>
            </a: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3563938" y="642938"/>
            <a:ext cx="293687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/>
            <a:r>
              <a:rPr lang="zh-CN" altLang="en-US" sz="5400" b="1" dirty="0">
                <a:solidFill>
                  <a:srgbClr val="FF3300"/>
                </a:solidFill>
              </a:rPr>
              <a:t>知识拓展</a:t>
            </a: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8101013" y="66675"/>
            <a:ext cx="996950" cy="4826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四季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469904" y="4114800"/>
            <a:ext cx="86409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106498" name="Picture 2" descr="春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22860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6499" name="Text Box 3"/>
          <p:cNvSpPr txBox="1">
            <a:spLocks noChangeArrowheads="1"/>
          </p:cNvSpPr>
          <p:nvPr/>
        </p:nvSpPr>
        <p:spPr bwMode="auto">
          <a:xfrm>
            <a:off x="2286000" y="381000"/>
            <a:ext cx="3200400" cy="180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itchFamily="18" charset="0"/>
              </a:rPr>
              <a:t>草芽尖尖，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itchFamily="18" charset="0"/>
              </a:rPr>
              <a:t>他对小鸟说：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itchFamily="18" charset="0"/>
              </a:rPr>
              <a:t>“我是春天。”</a:t>
            </a:r>
          </a:p>
        </p:txBody>
      </p:sp>
      <p:pic>
        <p:nvPicPr>
          <p:cNvPr id="106500" name="Picture 4" descr="夏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72000" y="304800"/>
            <a:ext cx="22098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6501" name="Text Box 5"/>
          <p:cNvSpPr txBox="1">
            <a:spLocks noChangeArrowheads="1"/>
          </p:cNvSpPr>
          <p:nvPr/>
        </p:nvSpPr>
        <p:spPr bwMode="auto">
          <a:xfrm>
            <a:off x="6781800" y="457200"/>
            <a:ext cx="2819400" cy="180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itchFamily="18" charset="0"/>
              </a:rPr>
              <a:t>荷叶圆圆，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itchFamily="18" charset="0"/>
              </a:rPr>
              <a:t>他对青蛙说：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itchFamily="18" charset="0"/>
              </a:rPr>
              <a:t>“我是夏天。”</a:t>
            </a:r>
          </a:p>
        </p:txBody>
      </p:sp>
      <p:pic>
        <p:nvPicPr>
          <p:cNvPr id="106502" name="Picture 6" descr="秋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3657600"/>
            <a:ext cx="22098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6503" name="Text Box 7"/>
          <p:cNvSpPr txBox="1">
            <a:spLocks noChangeArrowheads="1"/>
          </p:cNvSpPr>
          <p:nvPr/>
        </p:nvSpPr>
        <p:spPr bwMode="auto">
          <a:xfrm>
            <a:off x="2057400" y="3962400"/>
            <a:ext cx="2286000" cy="180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</a:rPr>
              <a:t>谷穗弯弯，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</a:rPr>
              <a:t>他鞠着躬说：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dirty="0">
                <a:latin typeface="Times New Roman" pitchFamily="18" charset="0"/>
              </a:rPr>
              <a:t>“我是秋天。”</a:t>
            </a:r>
          </a:p>
        </p:txBody>
      </p:sp>
      <p:pic>
        <p:nvPicPr>
          <p:cNvPr id="106504" name="Picture 8" descr="冬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191000" y="3810000"/>
            <a:ext cx="22860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6505" name="Text Box 9"/>
          <p:cNvSpPr txBox="1">
            <a:spLocks noChangeArrowheads="1"/>
          </p:cNvSpPr>
          <p:nvPr/>
        </p:nvSpPr>
        <p:spPr bwMode="auto">
          <a:xfrm>
            <a:off x="6400800" y="4038600"/>
            <a:ext cx="2971800" cy="180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itchFamily="18" charset="0"/>
              </a:rPr>
              <a:t>雪人大肚子一挺，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itchFamily="18" charset="0"/>
              </a:rPr>
              <a:t>他顽皮地说：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itchFamily="18" charset="0"/>
              </a:rPr>
              <a:t>“我就是冬天。”</a:t>
            </a:r>
          </a:p>
        </p:txBody>
      </p:sp>
      <p:sp>
        <p:nvSpPr>
          <p:cNvPr id="106506" name="AutoShape 10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477000"/>
            <a:ext cx="609600" cy="381000"/>
          </a:xfrm>
          <a:prstGeom prst="actionButtonRetur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春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12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84888" y="1268413"/>
            <a:ext cx="1839912" cy="167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48" name="WordArt 4"/>
          <p:cNvSpPr>
            <a:spLocks noChangeArrowheads="1" noChangeShapeType="1" noTextEdit="1"/>
          </p:cNvSpPr>
          <p:nvPr/>
        </p:nvSpPr>
        <p:spPr bwMode="auto">
          <a:xfrm>
            <a:off x="3749659" y="609600"/>
            <a:ext cx="1944687" cy="18351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b="1" kern="10" dirty="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/>
                <a:ea typeface="宋体"/>
              </a:rPr>
              <a:t>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1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4275" name="Group 3"/>
          <p:cNvGrpSpPr>
            <a:grpSpLocks/>
          </p:cNvGrpSpPr>
          <p:nvPr/>
        </p:nvGrpSpPr>
        <p:grpSpPr bwMode="auto">
          <a:xfrm>
            <a:off x="1042988" y="2492375"/>
            <a:ext cx="2736850" cy="1223963"/>
            <a:chOff x="657" y="1570"/>
            <a:chExt cx="1724" cy="771"/>
          </a:xfrm>
        </p:grpSpPr>
        <p:sp>
          <p:nvSpPr>
            <p:cNvPr id="54276" name="AutoShape 4"/>
            <p:cNvSpPr>
              <a:spLocks noChangeArrowheads="1"/>
            </p:cNvSpPr>
            <p:nvPr/>
          </p:nvSpPr>
          <p:spPr bwMode="auto">
            <a:xfrm>
              <a:off x="657" y="1570"/>
              <a:ext cx="1632" cy="771"/>
            </a:xfrm>
            <a:prstGeom prst="cloudCallout">
              <a:avLst>
                <a:gd name="adj1" fmla="val 6005"/>
                <a:gd name="adj2" fmla="val 111347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 type="none" w="lg" len="lg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000" tIns="46800" rIns="90000" bIns="46800"/>
            <a:lstStyle/>
            <a:p>
              <a:pPr algn="ctr" eaLnBrk="0" hangingPunct="0"/>
              <a:endParaRPr lang="zh-CN" altLang="zh-CN" sz="3600" b="1">
                <a:solidFill>
                  <a:srgbClr val="06561F"/>
                </a:solidFill>
                <a:ea typeface="楷体_GB2312" pitchFamily="49" charset="-122"/>
              </a:endParaRPr>
            </a:p>
          </p:txBody>
        </p:sp>
        <p:sp>
          <p:nvSpPr>
            <p:cNvPr id="54277" name="Text Box 5"/>
            <p:cNvSpPr txBox="1">
              <a:spLocks noChangeArrowheads="1"/>
            </p:cNvSpPr>
            <p:nvPr/>
          </p:nvSpPr>
          <p:spPr bwMode="auto">
            <a:xfrm>
              <a:off x="822" y="1706"/>
              <a:ext cx="1559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 type="none" w="lg" len="lg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06561F"/>
                  </a:solidFill>
                  <a:ea typeface="楷体_GB2312" pitchFamily="49" charset="-122"/>
                </a:rPr>
                <a:t>我是春天。</a:t>
              </a:r>
            </a:p>
          </p:txBody>
        </p:sp>
      </p:grp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2843213" y="5013325"/>
            <a:ext cx="1098550" cy="641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FF3300"/>
                </a:solidFill>
              </a:rPr>
              <a:t>草芽</a:t>
            </a: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8101013" y="66675"/>
            <a:ext cx="996950" cy="4826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四季</a:t>
            </a:r>
          </a:p>
        </p:txBody>
      </p:sp>
      <p:pic>
        <p:nvPicPr>
          <p:cNvPr id="54280" name="鸟叫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hecker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799" fill="hold"/>
                                        <p:tgtEl>
                                          <p:spTgt spid="542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280"/>
                </p:tgtEl>
              </p:cMediaNode>
            </p:audio>
          </p:childTnLst>
        </p:cTn>
      </p:par>
    </p:tnLst>
    <p:bldLst>
      <p:bldP spid="542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990600" y="1447800"/>
            <a:ext cx="7038975" cy="25812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eaLnBrk="0" hangingPunct="0">
              <a:lnSpc>
                <a:spcPct val="170000"/>
              </a:lnSpc>
            </a:pPr>
            <a:r>
              <a:rPr lang="zh-CN" altLang="en-US" sz="4800" b="1" dirty="0">
                <a:solidFill>
                  <a:srgbClr val="06561F"/>
                </a:solidFill>
                <a:ea typeface="楷体_GB2312" pitchFamily="49" charset="-122"/>
              </a:rPr>
              <a:t>春天有尖尖的草芽，你还知道春天有什么吗？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8101013" y="66675"/>
            <a:ext cx="996950" cy="4826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zh-CN" altLang="en-US" sz="3200" b="1">
                <a:solidFill>
                  <a:schemeClr val="bg1"/>
                </a:solidFill>
                <a:ea typeface="楷体_GB2312" pitchFamily="49" charset="-122"/>
              </a:rPr>
              <a:t>四季</a:t>
            </a:r>
          </a:p>
        </p:txBody>
      </p:sp>
      <p:pic>
        <p:nvPicPr>
          <p:cNvPr id="28676" name="春天在哪里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486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86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31414" fill="hold"/>
                                        <p:tgtEl>
                                          <p:spTgt spid="286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76"/>
                </p:tgtEl>
              </p:cMediaNode>
            </p:audio>
          </p:childTnLst>
        </p:cTn>
      </p:par>
    </p:tnLst>
    <p:bldLst>
      <p:bldP spid="286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taohua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donghua-0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91200" y="0"/>
            <a:ext cx="1752600" cy="1592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梨  花</a:t>
            </a:r>
          </a:p>
        </p:txBody>
      </p:sp>
      <p:pic>
        <p:nvPicPr>
          <p:cNvPr id="40964" name="Picture 4" descr="梨花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4152900" cy="539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65" name="Picture 5" descr="梨花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191000" y="1447800"/>
            <a:ext cx="47625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海阔天空">
  <a:themeElements>
    <a:clrScheme name="海阔天空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海阔天空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海阔天空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海阔天空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海阔天空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海阔天空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海阔天空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海阔天空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海阔天空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海阔天空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海阔天空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海阔天空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海阔天空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海阔天空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海阔天空</Template>
  <TotalTime>645</TotalTime>
  <Words>391</Words>
  <Application>Microsoft Office PowerPoint</Application>
  <PresentationFormat>全屏显示(4:3)</PresentationFormat>
  <Paragraphs>89</Paragraphs>
  <Slides>32</Slides>
  <Notes>0</Notes>
  <HiddenSlides>0</HiddenSlides>
  <MMClips>6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海阔天空</vt:lpstr>
      <vt:lpstr>自定义设计方案</vt:lpstr>
      <vt:lpstr>4. 四  季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梨  花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NU234User</cp:lastModifiedBy>
  <cp:revision>36</cp:revision>
  <cp:lastPrinted>1601-01-01T00:00:00Z</cp:lastPrinted>
  <dcterms:created xsi:type="dcterms:W3CDTF">1601-01-01T00:00:00Z</dcterms:created>
  <dcterms:modified xsi:type="dcterms:W3CDTF">2016-11-08T12:29:47Z</dcterms:modified>
  <cp:category>第一PPT模板网-WWW.1PPT.COM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