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7" r:id="rId3"/>
    <p:sldId id="283" r:id="rId4"/>
    <p:sldId id="258" r:id="rId5"/>
    <p:sldId id="291" r:id="rId6"/>
    <p:sldId id="292" r:id="rId7"/>
    <p:sldId id="294" r:id="rId8"/>
    <p:sldId id="277" r:id="rId10"/>
    <p:sldId id="276" r:id="rId11"/>
    <p:sldId id="295" r:id="rId12"/>
    <p:sldId id="296" r:id="rId13"/>
    <p:sldId id="303" r:id="rId14"/>
    <p:sldId id="300" r:id="rId15"/>
    <p:sldId id="262" r:id="rId16"/>
    <p:sldId id="297" r:id="rId17"/>
    <p:sldId id="298" r:id="rId18"/>
    <p:sldId id="299" r:id="rId19"/>
    <p:sldId id="284" r:id="rId20"/>
    <p:sldId id="285" r:id="rId21"/>
    <p:sldId id="286" r:id="rId22"/>
    <p:sldId id="287" r:id="rId23"/>
    <p:sldId id="288" r:id="rId24"/>
    <p:sldId id="289" r:id="rId25"/>
    <p:sldId id="302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C2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67" y="-4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331039-C6E3-41F2-A85D-FE97DB9545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DFAD59-17B8-4A3E-9116-0199C7B208D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DFAD59-17B8-4A3E-9116-0199C7B208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956ED-F962-4CF1-BA94-F7244AB26A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5CF5-41BC-404A-8554-B5001CB2C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956ED-F962-4CF1-BA94-F7244AB26A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5CF5-41BC-404A-8554-B5001CB2C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956ED-F962-4CF1-BA94-F7244AB26A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5CF5-41BC-404A-8554-B5001CB2C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956ED-F962-4CF1-BA94-F7244AB26A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5CF5-41BC-404A-8554-B5001CB2C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956ED-F962-4CF1-BA94-F7244AB26A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5CF5-41BC-404A-8554-B5001CB2C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956ED-F962-4CF1-BA94-F7244AB26A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5CF5-41BC-404A-8554-B5001CB2C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956ED-F962-4CF1-BA94-F7244AB26A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5CF5-41BC-404A-8554-B5001CB2C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956ED-F962-4CF1-BA94-F7244AB26A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5CF5-41BC-404A-8554-B5001CB2C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956ED-F962-4CF1-BA94-F7244AB26A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5CF5-41BC-404A-8554-B5001CB2C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956ED-F962-4CF1-BA94-F7244AB26A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5CF5-41BC-404A-8554-B5001CB2C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956ED-F962-4CF1-BA94-F7244AB26A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5CF5-41BC-404A-8554-B5001CB2C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956ED-F962-4CF1-BA94-F7244AB26A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F25CF5-41BC-404A-8554-B5001CB2C3A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jpeg"/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hyperlink" Target="0001.&#20248;&#37239;&#32593;-003&#24555;&#20048;&#30340;&#19968;&#21482;&#23567;&#38738;&#34521;.flv" TargetMode="External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png"/><Relationship Id="rId1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4.GIF"/><Relationship Id="rId1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GI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GI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GI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jpeg"/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4.pn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8.jpe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jpeg"/><Relationship Id="rId2" Type="http://schemas.openxmlformats.org/officeDocument/2006/relationships/image" Target="../media/image6.png"/><Relationship Id="rId1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6" descr="H:\树0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306106" y="1772816"/>
            <a:ext cx="2837894" cy="1656184"/>
          </a:xfrm>
          <a:prstGeom prst="rect">
            <a:avLst/>
          </a:prstGeom>
          <a:noFill/>
        </p:spPr>
      </p:pic>
      <p:pic>
        <p:nvPicPr>
          <p:cNvPr id="18" name="Picture 8" descr="H:\树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9714" y="836712"/>
            <a:ext cx="1718550" cy="1656184"/>
          </a:xfrm>
          <a:prstGeom prst="rect">
            <a:avLst/>
          </a:prstGeom>
          <a:noFill/>
        </p:spPr>
      </p:pic>
      <p:sp>
        <p:nvSpPr>
          <p:cNvPr id="16" name="矩形 15"/>
          <p:cNvSpPr/>
          <p:nvPr/>
        </p:nvSpPr>
        <p:spPr>
          <a:xfrm>
            <a:off x="0" y="4032448"/>
            <a:ext cx="9144000" cy="2636912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+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0" y="4365104"/>
            <a:ext cx="9144000" cy="249289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+</a:t>
            </a:r>
            <a:endParaRPr lang="zh-CN" altLang="en-US" dirty="0"/>
          </a:p>
        </p:txBody>
      </p:sp>
      <p:pic>
        <p:nvPicPr>
          <p:cNvPr id="14" name="Picture 9" descr="H:\树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5364088" cy="3444769"/>
          </a:xfrm>
          <a:prstGeom prst="rect">
            <a:avLst/>
          </a:prstGeom>
          <a:noFill/>
        </p:spPr>
      </p:pic>
      <p:pic>
        <p:nvPicPr>
          <p:cNvPr id="2" name="图片 1" descr="标题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2000" y="1206224"/>
            <a:ext cx="7200000" cy="423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85984" y="3214686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95C25E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2</a:t>
            </a:r>
            <a:endParaRPr lang="zh-CN" altLang="en-US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95C25E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71802" y="3143248"/>
            <a:ext cx="421484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9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树之歌</a:t>
            </a:r>
            <a:endParaRPr lang="zh-CN" altLang="en-US" sz="9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732240" y="628239"/>
            <a:ext cx="1800000" cy="900000"/>
          </a:xfrm>
          <a:prstGeom prst="roundRect">
            <a:avLst>
              <a:gd name="adj" fmla="val 13736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805684" y="548680"/>
            <a:ext cx="172355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识字</a:t>
            </a:r>
            <a:endParaRPr lang="zh-CN" altLang="en-US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2" descr="C:\Users\Administrator\Desktop\插图\2副本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2000" y="5899416"/>
            <a:ext cx="2880000" cy="481912"/>
          </a:xfrm>
          <a:prstGeom prst="rect">
            <a:avLst/>
          </a:prstGeom>
          <a:noFill/>
        </p:spPr>
      </p:pic>
      <p:pic>
        <p:nvPicPr>
          <p:cNvPr id="17" name="Picture 2" descr="C:\Users\Administrator\Desktop\小01副本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88224" y="3861048"/>
            <a:ext cx="1800000" cy="2365643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文本框 21"/>
          <p:cNvSpPr txBox="1">
            <a:spLocks noChangeArrowheads="1"/>
          </p:cNvSpPr>
          <p:nvPr/>
        </p:nvSpPr>
        <p:spPr bwMode="auto">
          <a:xfrm>
            <a:off x="3868738" y="1455738"/>
            <a:ext cx="2781300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认识对偶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" name="直线连接符 7"/>
          <p:cNvCxnSpPr/>
          <p:nvPr/>
        </p:nvCxnSpPr>
        <p:spPr>
          <a:xfrm>
            <a:off x="1044575" y="2193925"/>
            <a:ext cx="7459663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0419" name="矩形 13"/>
          <p:cNvSpPr>
            <a:spLocks noChangeArrowheads="1"/>
          </p:cNvSpPr>
          <p:nvPr/>
        </p:nvSpPr>
        <p:spPr bwMode="auto">
          <a:xfrm>
            <a:off x="1377950" y="1455738"/>
            <a:ext cx="2708275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阅读方法解密：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23"/>
          <p:cNvSpPr txBox="1">
            <a:spLocks noChangeArrowheads="1"/>
          </p:cNvSpPr>
          <p:nvPr/>
        </p:nvSpPr>
        <p:spPr bwMode="auto">
          <a:xfrm>
            <a:off x="990600" y="2373313"/>
            <a:ext cx="7418388" cy="3883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987425" indent="-987425" eaLnBrk="0" hangingPunct="0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+mj-ea"/>
                <a:ea typeface="+mj-ea"/>
              </a:rPr>
              <a:t>概念：</a:t>
            </a:r>
            <a:r>
              <a:rPr lang="zh-CN" altLang="en-US" sz="2400" b="1" dirty="0">
                <a:latin typeface="+mj-ea"/>
                <a:ea typeface="+mj-ea"/>
              </a:rPr>
              <a:t>对偶是用字数相等、结构形式相同、意义对称的一对短语或句子来表达两个相对或相近意思的修辞方式。</a:t>
            </a:r>
            <a:endParaRPr lang="zh-CN" altLang="en-US" sz="2400" b="1" dirty="0">
              <a:latin typeface="+mj-ea"/>
              <a:ea typeface="+mj-ea"/>
            </a:endParaRPr>
          </a:p>
          <a:p>
            <a:pPr marL="987425" indent="-987425" eaLnBrk="0" hangingPunct="0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+mj-ea"/>
                <a:ea typeface="+mj-ea"/>
              </a:rPr>
              <a:t>作用：</a:t>
            </a:r>
            <a:r>
              <a:rPr lang="zh-CN" altLang="en-US" sz="2400" b="1" dirty="0">
                <a:latin typeface="+mj-ea"/>
                <a:ea typeface="+mj-ea"/>
              </a:rPr>
              <a:t>能够高度概括所要表达的内容，增强节奏感，便于吟诵，易于记忆。</a:t>
            </a:r>
            <a:endParaRPr lang="zh-CN" altLang="en-US" sz="2400" b="1" dirty="0">
              <a:latin typeface="+mj-ea"/>
              <a:ea typeface="+mj-ea"/>
            </a:endParaRPr>
          </a:p>
          <a:p>
            <a:pPr marL="900430" indent="-900430" eaLnBrk="0" hangingPunct="0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+mj-ea"/>
                <a:ea typeface="+mj-ea"/>
              </a:rPr>
              <a:t>判断：</a:t>
            </a:r>
            <a:r>
              <a:rPr lang="zh-CN" altLang="en-US" sz="2400" b="1" dirty="0">
                <a:latin typeface="+mj-ea"/>
                <a:ea typeface="+mj-ea"/>
              </a:rPr>
              <a:t>借助一对结构形式相同的短语或句子来判断。</a:t>
            </a:r>
            <a:endParaRPr lang="zh-CN" altLang="en-US" sz="2400" b="1" dirty="0">
              <a:latin typeface="+mj-ea"/>
              <a:ea typeface="+mj-ea"/>
            </a:endParaRPr>
          </a:p>
          <a:p>
            <a:pPr marL="900430" indent="-900430" eaLnBrk="0" hangingPunct="0">
              <a:lnSpc>
                <a:spcPct val="150000"/>
              </a:lnSpc>
              <a:defRPr/>
            </a:pPr>
            <a:endParaRPr lang="zh-CN" altLang="en-US" sz="2400" b="1" dirty="0">
              <a:solidFill>
                <a:srgbClr val="0070C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H:\树0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" y="3573016"/>
            <a:ext cx="4554632" cy="2924944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798471" y="700219"/>
            <a:ext cx="4108817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54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杨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树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高，榕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树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壮，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4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梧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桐树叶像手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掌。</a:t>
            </a:r>
            <a:b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枫树秋天叶儿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红，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4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松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柏四季披绿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装。</a:t>
            </a:r>
            <a:b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木棉喜暖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在南方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4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桦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树耐寒守北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疆。</a:t>
            </a:r>
            <a:b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银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杏水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杉活化石，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4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金桂开花满院香。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30" name="Picture 6" descr="H:\树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348880"/>
            <a:ext cx="3019425" cy="1762125"/>
          </a:xfrm>
          <a:prstGeom prst="rect">
            <a:avLst/>
          </a:prstGeom>
          <a:noFill/>
        </p:spPr>
      </p:pic>
      <p:pic>
        <p:nvPicPr>
          <p:cNvPr id="1031" name="Picture 7" descr="H:\树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404664"/>
            <a:ext cx="1524000" cy="1628775"/>
          </a:xfrm>
          <a:prstGeom prst="rect">
            <a:avLst/>
          </a:prstGeom>
          <a:noFill/>
        </p:spPr>
      </p:pic>
      <p:pic>
        <p:nvPicPr>
          <p:cNvPr id="1032" name="Picture 8" descr="H:\树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32656"/>
            <a:ext cx="2362200" cy="2276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"/>
          <p:cNvSpPr txBox="1">
            <a:spLocks noChangeArrowheads="1"/>
          </p:cNvSpPr>
          <p:nvPr/>
        </p:nvSpPr>
        <p:spPr bwMode="auto">
          <a:xfrm>
            <a:off x="2130425" y="1881188"/>
            <a:ext cx="60134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再读课文，说一说课文写了什么？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55713" y="3216275"/>
            <a:ext cx="7135812" cy="15700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indent="897255" defTabSz="457200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j-ea"/>
                <a:ea typeface="+mj-ea"/>
              </a:rPr>
              <a:t>本文是一首儿歌，让我们了解一些树木的特点。</a:t>
            </a:r>
            <a:endParaRPr lang="zh-CN" altLang="en-US" sz="32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16388" name="Picture 4" descr="C:\Users\Administrator\Desktop\图\图2\图3\写字\老师图\timg  8 - 副本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04888" y="1601788"/>
            <a:ext cx="96678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5" descr="U_2499~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WordArt 6">
            <a:hlinkClick r:id="rId3" action="ppaction://hlinkfile"/>
          </p:cNvPr>
          <p:cNvSpPr>
            <a:spLocks noChangeArrowheads="1" noChangeShapeType="1" noTextEdit="1"/>
          </p:cNvSpPr>
          <p:nvPr/>
        </p:nvSpPr>
        <p:spPr bwMode="auto">
          <a:xfrm>
            <a:off x="2339975" y="549275"/>
            <a:ext cx="5184775" cy="1439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noFill/>
                  <a:rou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休息一下吧</a:t>
            </a:r>
            <a:endParaRPr lang="zh-CN" altLang="en-US" sz="3600" kern="10" dirty="0">
              <a:ln w="9525">
                <a:noFill/>
                <a:rou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:\树05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652120" y="2420888"/>
            <a:ext cx="3161115" cy="3456384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936730" y="764704"/>
            <a:ext cx="695575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读一</a:t>
            </a:r>
            <a:r>
              <a:rPr lang="zh-CN" altLang="en-US" sz="4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读，想想它们的意思。</a:t>
            </a:r>
            <a:endParaRPr lang="zh-CN" altLang="en-US" sz="4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2852936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十年树木，百年树人。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4005064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树高百尺，叶落归根。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5085184"/>
            <a:ext cx="5724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树无根不长，人无志不立。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11960" y="3705999"/>
            <a:ext cx="5822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err="1" smtClean="0">
                <a:solidFill>
                  <a:srgbClr val="FF0000"/>
                </a:solidFill>
              </a:rPr>
              <a:t>ɡēn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pic>
        <p:nvPicPr>
          <p:cNvPr id="10" name="Picture 2" descr="C:\Users\Administrator\Desktop\小01副本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827584" y="260648"/>
            <a:ext cx="1224136" cy="1608816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cxnSp>
        <p:nvCxnSpPr>
          <p:cNvPr id="12" name="直接连接符 11"/>
          <p:cNvCxnSpPr/>
          <p:nvPr/>
        </p:nvCxnSpPr>
        <p:spPr>
          <a:xfrm>
            <a:off x="539552" y="1916832"/>
            <a:ext cx="8064896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49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116013" y="260350"/>
            <a:ext cx="8135937" cy="110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6600">
                <a:solidFill>
                  <a:srgbClr val="FF0000"/>
                </a:solidFill>
              </a:rPr>
              <a:t>十年树木，百年树人。</a:t>
            </a:r>
            <a:endParaRPr lang="zh-CN" altLang="en-US" sz="660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07950" y="1484313"/>
            <a:ext cx="8820150" cy="5016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/>
              <a:t>       树：培植，培养。比喻培养人才是长久之计。也表示培养人才很不容易。比喻要使小树成为木料需要很长的时间。而培养一个人才则需要更多的时间，是个长久之计，并且十分不容易。因此，这句话寓意着国家、民族、家庭只有做好人的培育，才能得以接续、繁衍、传承。</a:t>
            </a:r>
            <a:endParaRPr lang="zh-CN" altLang="en-US" sz="4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68313" y="1196975"/>
            <a:ext cx="8135937" cy="110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6600">
                <a:solidFill>
                  <a:srgbClr val="FF0000"/>
                </a:solidFill>
              </a:rPr>
              <a:t>树高百尺，叶落归根。</a:t>
            </a:r>
            <a:endParaRPr lang="zh-CN" altLang="en-US" sz="66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95288" y="2708275"/>
            <a:ext cx="8280400" cy="3416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5400"/>
              <a:t>       树长得再高，落叶还是要回到树根。比喻离开故土时间再长，最终还是要回归故土。</a:t>
            </a:r>
            <a:endParaRPr lang="zh-CN" altLang="en-US" sz="5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07950" y="1341438"/>
            <a:ext cx="9144000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</a:rPr>
              <a:t>树无根不长，人无志不立。</a:t>
            </a:r>
            <a:endParaRPr lang="zh-CN" altLang="en-US" sz="60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900113" y="2781300"/>
            <a:ext cx="7127875" cy="3416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5400"/>
              <a:t>       这是俗话。上句是起兴，下句说人生之理。</a:t>
            </a:r>
            <a:br>
              <a:rPr lang="zh-CN" altLang="en-US" sz="5400"/>
            </a:br>
            <a:r>
              <a:rPr lang="zh-CN" altLang="en-US" sz="5400"/>
              <a:t>就是人要立志，没有志向的人是不会成功的。</a:t>
            </a:r>
            <a:endParaRPr lang="zh-CN" altLang="en-US" sz="5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图片 1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84538" y="311150"/>
            <a:ext cx="2586037" cy="6016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3"/>
          <p:cNvGrpSpPr/>
          <p:nvPr/>
        </p:nvGrpSpPr>
        <p:grpSpPr bwMode="auto">
          <a:xfrm>
            <a:off x="544513" y="958850"/>
            <a:ext cx="2593975" cy="666750"/>
            <a:chOff x="3711597" y="1189830"/>
            <a:chExt cx="2593669" cy="666750"/>
          </a:xfrm>
        </p:grpSpPr>
        <p:sp>
          <p:nvSpPr>
            <p:cNvPr id="5" name="圆角矩形 4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/>
            </a:p>
          </p:txBody>
        </p:sp>
        <p:pic>
          <p:nvPicPr>
            <p:cNvPr id="69636" name="图片 9" descr="book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9637" name="文本框 16"/>
            <p:cNvSpPr txBox="1">
              <a:spLocks noChangeArrowheads="1"/>
            </p:cNvSpPr>
            <p:nvPr/>
          </p:nvSpPr>
          <p:spPr bwMode="auto">
            <a:xfrm>
              <a:off x="4786874" y="1346993"/>
              <a:ext cx="1518392" cy="4619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latin typeface="Adobe 黑体 Std R"/>
                  <a:ea typeface="Adobe 黑体 Std R"/>
                  <a:cs typeface="Adobe 黑体 Std R"/>
                </a:rPr>
                <a:t>推荐阅读</a:t>
              </a:r>
              <a:endParaRPr lang="zh-CN" altLang="en-US" sz="2400" b="1">
                <a:latin typeface="Adobe 黑体 Std R"/>
                <a:ea typeface="Adobe 黑体 Std R"/>
                <a:cs typeface="Adobe 黑体 Std R"/>
              </a:endParaRPr>
            </a:p>
          </p:txBody>
        </p:sp>
      </p:grp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1006475" y="1503363"/>
            <a:ext cx="7720013" cy="5119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35000"/>
              </a:lnSpc>
              <a:buFontTx/>
              <a:buNone/>
              <a:defRPr/>
            </a:pP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 五谷树的传说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5000"/>
              </a:lnSpc>
              <a:buFontTx/>
              <a:buNone/>
              <a:defRPr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在江苏省盐城市建湖县九龙口镇五谷村顾洪茂家西南侧，有一株“五谷树”，胸径三尺围圆，树高两丈余，史料记载已有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350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年树龄历史。树干虽中空，下部木质有部分虽已腐烂，但其枝叶茂盛，根部枝条众多。</a:t>
            </a:r>
            <a:endParaRPr lang="en-US" altLang="zh-CN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24205">
              <a:lnSpc>
                <a:spcPct val="135000"/>
              </a:lnSpc>
              <a:buFontTx/>
              <a:buNone/>
              <a:defRPr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奇树出神话。传说很久以前，这里不但常遭海潮袭击，而且时常干旱，收成无望，百姓穷苦。其时东海龙王又不肯恩施一点雨露甘霖。东海龙王的五女儿，见此焦急不安。她想，有什么办法能让这一带的老百姓年年有个好收成，使百姓安居乐业呢？于是，龙女摇身一变，变成一条美丽的白龙，时常呼风唤雨，干旱时，浇灌庄稼。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642" name="Rectangle 10"/>
          <p:cNvSpPr>
            <a:spLocks noChangeArrowheads="1"/>
          </p:cNvSpPr>
          <p:nvPr/>
        </p:nvSpPr>
        <p:spPr bwMode="auto">
          <a:xfrm>
            <a:off x="395288" y="5876925"/>
            <a:ext cx="687387" cy="107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CN" sz="100">
                <a:solidFill>
                  <a:schemeClr val="bg1"/>
                </a:solidFill>
                <a:latin typeface="Times New Roman" panose="02020603050405020304" pitchFamily="18" charset="0"/>
              </a:rPr>
              <a:t>http://lspjy.com</a:t>
            </a:r>
            <a:r>
              <a:rPr lang="zh-CN" altLang="en-US" sz="100">
                <a:solidFill>
                  <a:schemeClr val="bg1"/>
                </a:solidFill>
                <a:latin typeface="Times New Roman" panose="02020603050405020304" pitchFamily="18" charset="0"/>
              </a:rPr>
              <a:t>绿色圃中小学教育网</a:t>
            </a:r>
            <a:r>
              <a:rPr lang="en-US" altLang="zh-CN" sz="100">
                <a:solidFill>
                  <a:schemeClr val="bg1"/>
                </a:solidFill>
                <a:latin typeface="Times New Roman" panose="02020603050405020304" pitchFamily="18" charset="0"/>
              </a:rPr>
              <a:t>http://www.lspjy.com  </a:t>
            </a:r>
            <a:r>
              <a:rPr lang="zh-CN" altLang="en-US" sz="100">
                <a:solidFill>
                  <a:schemeClr val="bg1"/>
                </a:solidFill>
                <a:latin typeface="Times New Roman" panose="02020603050405020304" pitchFamily="18" charset="0"/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  <a:latin typeface="Times New Roman" panose="02020603050405020304" pitchFamily="18" charset="0"/>
              </a:rPr>
              <a:t>http://cz.lspjy.com</a:t>
            </a:r>
            <a:endParaRPr lang="en-US" altLang="zh-CN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 noChangeArrowheads="1"/>
          </p:cNvSpPr>
          <p:nvPr/>
        </p:nvSpPr>
        <p:spPr bwMode="auto">
          <a:xfrm>
            <a:off x="438150" y="915988"/>
            <a:ext cx="8134350" cy="5259387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谁知这一举动被老龙王发觉后，便对龙女执行家法，一声霹雳，打得龙女应声从空中跌落下地。后来，就在龙女跌下的地方长出一棵小树，一夜之间竟成一丈多高的大树。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24205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待到第二年春天，这棵大树开出一片白花，结出了满树稻谷似的果实，说来也怪，这年，这里百姓种植的水稻，奇迹般地获得了丰收。既有好年景，又有粮进家。莫非这种树的果实，就是某种庄稼丰收的预兆吗？其后，当地的百姓就依照树果提供的“信息”，来种植庄稼。也就是说，人们看看当年树果像哪种谷物，就种哪一种庄稼，果然得到验证。天地显灵，年年如此，年年丰收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24205">
              <a:lnSpc>
                <a:spcPct val="150000"/>
              </a:lnSpc>
              <a:buFontTx/>
              <a:buNone/>
              <a:defRPr/>
            </a:pP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lnSpc>
                <a:spcPct val="150000"/>
              </a:lnSpc>
              <a:buFontTx/>
              <a:buNone/>
              <a:defRPr/>
            </a:pP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lnSpc>
                <a:spcPct val="150000"/>
              </a:lnSpc>
              <a:buFontTx/>
              <a:buNone/>
              <a:defRPr/>
            </a:pP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 bwMode="auto">
          <a:xfrm>
            <a:off x="544513" y="958850"/>
            <a:ext cx="2593975" cy="666750"/>
            <a:chOff x="3711597" y="1189830"/>
            <a:chExt cx="2593669" cy="666750"/>
          </a:xfrm>
        </p:grpSpPr>
        <p:sp>
          <p:nvSpPr>
            <p:cNvPr id="5" name="圆角矩形 4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/>
            </a:p>
          </p:txBody>
        </p:sp>
        <p:pic>
          <p:nvPicPr>
            <p:cNvPr id="71683" name="图片 9" descr="book.gif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684" name="文本框 16"/>
            <p:cNvSpPr txBox="1">
              <a:spLocks noChangeArrowheads="1"/>
            </p:cNvSpPr>
            <p:nvPr/>
          </p:nvSpPr>
          <p:spPr bwMode="auto">
            <a:xfrm>
              <a:off x="4786874" y="1346993"/>
              <a:ext cx="1518392" cy="4619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latin typeface="Adobe 黑体 Std R"/>
                  <a:ea typeface="Adobe 黑体 Std R"/>
                  <a:cs typeface="Adobe 黑体 Std R"/>
                </a:rPr>
                <a:t>推荐阅读</a:t>
              </a:r>
              <a:endParaRPr lang="zh-CN" altLang="en-US" sz="2400" b="1">
                <a:latin typeface="Adobe 黑体 Std R"/>
                <a:ea typeface="Adobe 黑体 Std R"/>
                <a:cs typeface="Adobe 黑体 Std R"/>
              </a:endParaRPr>
            </a:p>
          </p:txBody>
        </p:sp>
      </p:grpSp>
      <p:sp>
        <p:nvSpPr>
          <p:cNvPr id="10" name="矩形 1"/>
          <p:cNvSpPr>
            <a:spLocks noChangeArrowheads="1"/>
          </p:cNvSpPr>
          <p:nvPr/>
        </p:nvSpPr>
        <p:spPr bwMode="auto">
          <a:xfrm>
            <a:off x="784225" y="1692275"/>
            <a:ext cx="7939088" cy="4710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Tx/>
              <a:buNone/>
              <a:defRPr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白杨树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buFontTx/>
              <a:buNone/>
              <a:defRPr/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袁鹰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24205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车窗外是茫茫的大戈壁，没有山，没有水，也没有人烟。天和地的界限并不那么清晰，都是浑黄一体。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24205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从哪儿看得出列车在前进呢？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24205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那就是沿着铁路线的一行白杨树。每隔几秒钟，窗外就飞快地闪过一个高大挺秀的身影。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24205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一位旅客正望着这些戈壁滩上的卫士出神。“爸爸，”大孩子摇着他的腿，“你看那树多高！”爸爸并没有从 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8"/>
          <p:cNvGrpSpPr/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9264" name="Picture 2" descr="C:\Users\Administrator\Desktop\图片1.jpg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65" name="Picture 3" descr="C:\Users\Administrator\Desktop\新建文件夹\16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934200" y="6324600"/>
              <a:ext cx="2209800" cy="533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Group 2"/>
          <p:cNvGrpSpPr/>
          <p:nvPr/>
        </p:nvGrpSpPr>
        <p:grpSpPr bwMode="auto">
          <a:xfrm>
            <a:off x="2916238" y="981075"/>
            <a:ext cx="1066800" cy="1212850"/>
            <a:chOff x="0" y="0"/>
            <a:chExt cx="1680" cy="1909"/>
          </a:xfrm>
        </p:grpSpPr>
        <p:pic>
          <p:nvPicPr>
            <p:cNvPr id="9262" name="Picture 3" descr="果苹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13"/>
              <a:ext cx="1680" cy="17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63" name="Text Box 4"/>
            <p:cNvSpPr txBox="1">
              <a:spLocks noChangeArrowheads="1"/>
            </p:cNvSpPr>
            <p:nvPr/>
          </p:nvSpPr>
          <p:spPr bwMode="auto">
            <a:xfrm>
              <a:off x="340" y="0"/>
              <a:ext cx="829" cy="18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7200" b="1">
                  <a:sym typeface="黑体" panose="02010609060101010101" pitchFamily="49" charset="-122"/>
                </a:rPr>
                <a:t>掌</a:t>
              </a:r>
              <a:endParaRPr lang="zh-CN" altLang="en-US" sz="7200" b="1">
                <a:sym typeface="黑体" panose="02010609060101010101" pitchFamily="49" charset="-122"/>
              </a:endParaRPr>
            </a:p>
          </p:txBody>
        </p:sp>
      </p:grpSp>
      <p:grpSp>
        <p:nvGrpSpPr>
          <p:cNvPr id="4" name="Group 5"/>
          <p:cNvGrpSpPr/>
          <p:nvPr/>
        </p:nvGrpSpPr>
        <p:grpSpPr bwMode="auto">
          <a:xfrm>
            <a:off x="4932363" y="404813"/>
            <a:ext cx="1066800" cy="1212850"/>
            <a:chOff x="0" y="0"/>
            <a:chExt cx="1680" cy="1909"/>
          </a:xfrm>
        </p:grpSpPr>
        <p:pic>
          <p:nvPicPr>
            <p:cNvPr id="9260" name="Picture 6" descr="果苹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13"/>
              <a:ext cx="1680" cy="17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61" name="Text Box 7"/>
            <p:cNvSpPr txBox="1">
              <a:spLocks noChangeArrowheads="1"/>
            </p:cNvSpPr>
            <p:nvPr/>
          </p:nvSpPr>
          <p:spPr bwMode="auto">
            <a:xfrm>
              <a:off x="340" y="0"/>
              <a:ext cx="990" cy="18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7200" b="1">
                  <a:sym typeface="黑体" panose="02010609060101010101" pitchFamily="49" charset="-122"/>
                </a:rPr>
                <a:t>耐</a:t>
              </a:r>
              <a:endParaRPr lang="zh-CN" altLang="en-US" sz="7200" b="1">
                <a:sym typeface="黑体" panose="02010609060101010101" pitchFamily="49" charset="-122"/>
              </a:endParaRPr>
            </a:p>
          </p:txBody>
        </p:sp>
      </p:grpSp>
      <p:grpSp>
        <p:nvGrpSpPr>
          <p:cNvPr id="5" name="Group 8"/>
          <p:cNvGrpSpPr/>
          <p:nvPr/>
        </p:nvGrpSpPr>
        <p:grpSpPr bwMode="auto">
          <a:xfrm>
            <a:off x="7524750" y="2781300"/>
            <a:ext cx="1066800" cy="1212850"/>
            <a:chOff x="0" y="0"/>
            <a:chExt cx="1680" cy="1909"/>
          </a:xfrm>
        </p:grpSpPr>
        <p:pic>
          <p:nvPicPr>
            <p:cNvPr id="9258" name="Picture 9" descr="果苹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13"/>
              <a:ext cx="1680" cy="17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59" name="Text Box 10"/>
            <p:cNvSpPr txBox="1">
              <a:spLocks noChangeArrowheads="1"/>
            </p:cNvSpPr>
            <p:nvPr/>
          </p:nvSpPr>
          <p:spPr bwMode="auto">
            <a:xfrm>
              <a:off x="227" y="0"/>
              <a:ext cx="1140" cy="18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7200" b="1">
                  <a:latin typeface="黑体" panose="02010609060101010101" pitchFamily="49" charset="-122"/>
                  <a:sym typeface="黑体" panose="02010609060101010101" pitchFamily="49" charset="-122"/>
                </a:rPr>
                <a:t>桂</a:t>
              </a:r>
              <a:endParaRPr lang="zh-CN" altLang="en-US" sz="7200" b="1">
                <a:latin typeface="黑体" panose="02010609060101010101" pitchFamily="49" charset="-122"/>
                <a:sym typeface="黑体" panose="02010609060101010101" pitchFamily="49" charset="-122"/>
              </a:endParaRPr>
            </a:p>
          </p:txBody>
        </p:sp>
      </p:grpSp>
      <p:grpSp>
        <p:nvGrpSpPr>
          <p:cNvPr id="6" name="Group 11"/>
          <p:cNvGrpSpPr/>
          <p:nvPr/>
        </p:nvGrpSpPr>
        <p:grpSpPr bwMode="auto">
          <a:xfrm>
            <a:off x="4427538" y="2852738"/>
            <a:ext cx="1066800" cy="1189037"/>
            <a:chOff x="0" y="0"/>
            <a:chExt cx="1680" cy="1872"/>
          </a:xfrm>
        </p:grpSpPr>
        <p:pic>
          <p:nvPicPr>
            <p:cNvPr id="9256" name="Picture 12" descr="果苹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80" cy="17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57" name="Text Box 13"/>
            <p:cNvSpPr txBox="1">
              <a:spLocks noChangeArrowheads="1"/>
            </p:cNvSpPr>
            <p:nvPr/>
          </p:nvSpPr>
          <p:spPr bwMode="auto">
            <a:xfrm>
              <a:off x="340" y="0"/>
              <a:ext cx="907" cy="18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7200" b="1">
                  <a:sym typeface="黑体" panose="02010609060101010101" pitchFamily="49" charset="-122"/>
                </a:rPr>
                <a:t>桦</a:t>
              </a:r>
              <a:endParaRPr lang="zh-CN" altLang="en-US" sz="7200" b="1">
                <a:sym typeface="黑体" panose="02010609060101010101" pitchFamily="49" charset="-122"/>
              </a:endParaRPr>
            </a:p>
          </p:txBody>
        </p:sp>
      </p:grpSp>
      <p:grpSp>
        <p:nvGrpSpPr>
          <p:cNvPr id="7" name="Group 14"/>
          <p:cNvGrpSpPr/>
          <p:nvPr/>
        </p:nvGrpSpPr>
        <p:grpSpPr bwMode="auto">
          <a:xfrm>
            <a:off x="6011863" y="2636838"/>
            <a:ext cx="1066800" cy="1189037"/>
            <a:chOff x="0" y="0"/>
            <a:chExt cx="1680" cy="1872"/>
          </a:xfrm>
        </p:grpSpPr>
        <p:pic>
          <p:nvPicPr>
            <p:cNvPr id="9254" name="Picture 15" descr="果苹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80" cy="17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55" name="Text Box 16"/>
            <p:cNvSpPr txBox="1">
              <a:spLocks noChangeArrowheads="1"/>
            </p:cNvSpPr>
            <p:nvPr/>
          </p:nvSpPr>
          <p:spPr bwMode="auto">
            <a:xfrm>
              <a:off x="340" y="0"/>
              <a:ext cx="993" cy="18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7200" b="1">
                  <a:sym typeface="黑体" panose="02010609060101010101" pitchFamily="49" charset="-122"/>
                </a:rPr>
                <a:t>银</a:t>
              </a:r>
              <a:endParaRPr lang="zh-CN" altLang="en-US" sz="7200" b="1">
                <a:sym typeface="黑体" panose="02010609060101010101" pitchFamily="49" charset="-122"/>
              </a:endParaRPr>
            </a:p>
          </p:txBody>
        </p:sp>
      </p:grpSp>
      <p:grpSp>
        <p:nvGrpSpPr>
          <p:cNvPr id="8" name="Group 17"/>
          <p:cNvGrpSpPr/>
          <p:nvPr/>
        </p:nvGrpSpPr>
        <p:grpSpPr bwMode="auto">
          <a:xfrm>
            <a:off x="4068763" y="1268413"/>
            <a:ext cx="1066800" cy="1212850"/>
            <a:chOff x="0" y="0"/>
            <a:chExt cx="1680" cy="1911"/>
          </a:xfrm>
        </p:grpSpPr>
        <p:pic>
          <p:nvPicPr>
            <p:cNvPr id="9252" name="Picture 18" descr="果苹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14"/>
              <a:ext cx="1680" cy="17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53" name="Text Box 19"/>
            <p:cNvSpPr txBox="1">
              <a:spLocks noChangeArrowheads="1"/>
            </p:cNvSpPr>
            <p:nvPr/>
          </p:nvSpPr>
          <p:spPr bwMode="auto">
            <a:xfrm>
              <a:off x="339" y="0"/>
              <a:ext cx="1083" cy="18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7200" b="1">
                  <a:sym typeface="黑体" panose="02010609060101010101" pitchFamily="49" charset="-122"/>
                </a:rPr>
                <a:t>装</a:t>
              </a:r>
              <a:endParaRPr lang="zh-CN" altLang="en-US" sz="7200" b="1">
                <a:sym typeface="黑体" panose="02010609060101010101" pitchFamily="49" charset="-122"/>
              </a:endParaRPr>
            </a:p>
          </p:txBody>
        </p:sp>
      </p:grpSp>
      <p:grpSp>
        <p:nvGrpSpPr>
          <p:cNvPr id="9" name="Group 20"/>
          <p:cNvGrpSpPr/>
          <p:nvPr/>
        </p:nvGrpSpPr>
        <p:grpSpPr bwMode="auto">
          <a:xfrm>
            <a:off x="1692275" y="2205038"/>
            <a:ext cx="1066800" cy="1212850"/>
            <a:chOff x="0" y="0"/>
            <a:chExt cx="1681" cy="1909"/>
          </a:xfrm>
        </p:grpSpPr>
        <p:pic>
          <p:nvPicPr>
            <p:cNvPr id="9250" name="Picture 21" descr="果苹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" y="113"/>
              <a:ext cx="1680" cy="17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51" name="Text Box 22"/>
            <p:cNvSpPr txBox="1">
              <a:spLocks noChangeArrowheads="1"/>
            </p:cNvSpPr>
            <p:nvPr/>
          </p:nvSpPr>
          <p:spPr bwMode="auto">
            <a:xfrm>
              <a:off x="0" y="0"/>
              <a:ext cx="1642" cy="18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7200" b="1">
                  <a:latin typeface="黑体" panose="02010609060101010101" pitchFamily="49" charset="-122"/>
                  <a:sym typeface="黑体" panose="02010609060101010101" pitchFamily="49" charset="-122"/>
                </a:rPr>
                <a:t>桐</a:t>
              </a:r>
              <a:endParaRPr lang="zh-CN" altLang="en-US" sz="7200" b="1">
                <a:latin typeface="黑体" panose="02010609060101010101" pitchFamily="49" charset="-122"/>
                <a:sym typeface="黑体" panose="02010609060101010101" pitchFamily="49" charset="-122"/>
              </a:endParaRPr>
            </a:p>
          </p:txBody>
        </p:sp>
      </p:grpSp>
      <p:grpSp>
        <p:nvGrpSpPr>
          <p:cNvPr id="10" name="Group 23"/>
          <p:cNvGrpSpPr/>
          <p:nvPr/>
        </p:nvGrpSpPr>
        <p:grpSpPr bwMode="auto">
          <a:xfrm>
            <a:off x="5940425" y="908050"/>
            <a:ext cx="1066800" cy="1212850"/>
            <a:chOff x="0" y="0"/>
            <a:chExt cx="1680" cy="1910"/>
          </a:xfrm>
        </p:grpSpPr>
        <p:pic>
          <p:nvPicPr>
            <p:cNvPr id="9248" name="Picture 24" descr="果苹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14"/>
              <a:ext cx="1680" cy="17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49" name="Text Box 25"/>
            <p:cNvSpPr txBox="1">
              <a:spLocks noChangeArrowheads="1"/>
            </p:cNvSpPr>
            <p:nvPr/>
          </p:nvSpPr>
          <p:spPr bwMode="auto">
            <a:xfrm>
              <a:off x="0" y="0"/>
              <a:ext cx="1633" cy="18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7200" b="1">
                  <a:sym typeface="黑体" panose="02010609060101010101" pitchFamily="49" charset="-122"/>
                </a:rPr>
                <a:t>疆</a:t>
              </a:r>
              <a:endParaRPr lang="zh-CN" altLang="en-US" sz="7200" b="1">
                <a:sym typeface="黑体" panose="02010609060101010101" pitchFamily="49" charset="-122"/>
              </a:endParaRPr>
            </a:p>
          </p:txBody>
        </p:sp>
      </p:grpSp>
      <p:grpSp>
        <p:nvGrpSpPr>
          <p:cNvPr id="11" name="Group 26"/>
          <p:cNvGrpSpPr/>
          <p:nvPr/>
        </p:nvGrpSpPr>
        <p:grpSpPr bwMode="auto">
          <a:xfrm>
            <a:off x="5148263" y="1628775"/>
            <a:ext cx="1066800" cy="1212850"/>
            <a:chOff x="0" y="0"/>
            <a:chExt cx="1680" cy="1910"/>
          </a:xfrm>
        </p:grpSpPr>
        <p:pic>
          <p:nvPicPr>
            <p:cNvPr id="9246" name="Picture 27" descr="果苹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14"/>
              <a:ext cx="1680" cy="17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47" name="Text Box 28"/>
            <p:cNvSpPr txBox="1">
              <a:spLocks noChangeArrowheads="1"/>
            </p:cNvSpPr>
            <p:nvPr/>
          </p:nvSpPr>
          <p:spPr bwMode="auto">
            <a:xfrm>
              <a:off x="339" y="0"/>
              <a:ext cx="1079" cy="18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7200" b="1">
                  <a:sym typeface="黑体" panose="02010609060101010101" pitchFamily="49" charset="-122"/>
                </a:rPr>
                <a:t>守</a:t>
              </a:r>
              <a:endParaRPr lang="zh-CN" altLang="en-US" sz="7200" b="1">
                <a:sym typeface="黑体" panose="02010609060101010101" pitchFamily="49" charset="-122"/>
              </a:endParaRPr>
            </a:p>
          </p:txBody>
        </p:sp>
      </p:grpSp>
      <p:grpSp>
        <p:nvGrpSpPr>
          <p:cNvPr id="12" name="Group 29"/>
          <p:cNvGrpSpPr/>
          <p:nvPr/>
        </p:nvGrpSpPr>
        <p:grpSpPr bwMode="auto">
          <a:xfrm>
            <a:off x="6877050" y="1628775"/>
            <a:ext cx="1069975" cy="1212850"/>
            <a:chOff x="0" y="0"/>
            <a:chExt cx="1686" cy="1910"/>
          </a:xfrm>
        </p:grpSpPr>
        <p:pic>
          <p:nvPicPr>
            <p:cNvPr id="9244" name="Picture 30" descr="果苹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14"/>
              <a:ext cx="1680" cy="17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45" name="Text Box 31"/>
            <p:cNvSpPr txBox="1">
              <a:spLocks noChangeArrowheads="1"/>
            </p:cNvSpPr>
            <p:nvPr/>
          </p:nvSpPr>
          <p:spPr bwMode="auto">
            <a:xfrm>
              <a:off x="0" y="0"/>
              <a:ext cx="1686" cy="18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7200" b="1">
                  <a:sym typeface="黑体" panose="02010609060101010101" pitchFamily="49" charset="-122"/>
                </a:rPr>
                <a:t>化</a:t>
              </a:r>
              <a:endParaRPr lang="zh-CN" altLang="en-US" sz="7200" b="1">
                <a:sym typeface="黑体" panose="02010609060101010101" pitchFamily="49" charset="-122"/>
              </a:endParaRPr>
            </a:p>
          </p:txBody>
        </p:sp>
      </p:grpSp>
      <p:grpSp>
        <p:nvGrpSpPr>
          <p:cNvPr id="13" name="Group 32"/>
          <p:cNvGrpSpPr/>
          <p:nvPr/>
        </p:nvGrpSpPr>
        <p:grpSpPr bwMode="auto">
          <a:xfrm>
            <a:off x="3060700" y="3213100"/>
            <a:ext cx="1066800" cy="1212850"/>
            <a:chOff x="0" y="0"/>
            <a:chExt cx="1680" cy="1910"/>
          </a:xfrm>
        </p:grpSpPr>
        <p:pic>
          <p:nvPicPr>
            <p:cNvPr id="9242" name="Picture 33" descr="果苹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14"/>
              <a:ext cx="1680" cy="17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43" name="Text Box 34"/>
            <p:cNvSpPr txBox="1">
              <a:spLocks noChangeArrowheads="1"/>
            </p:cNvSpPr>
            <p:nvPr/>
          </p:nvSpPr>
          <p:spPr bwMode="auto">
            <a:xfrm>
              <a:off x="340" y="0"/>
              <a:ext cx="948" cy="18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7200" b="1">
                  <a:sym typeface="黑体" panose="02010609060101010101" pitchFamily="49" charset="-122"/>
                </a:rPr>
                <a:t>松</a:t>
              </a:r>
              <a:endParaRPr lang="zh-CN" altLang="en-US" sz="7200" b="1">
                <a:sym typeface="黑体" panose="02010609060101010101" pitchFamily="49" charset="-122"/>
              </a:endParaRPr>
            </a:p>
          </p:txBody>
        </p:sp>
      </p:grpSp>
      <p:grpSp>
        <p:nvGrpSpPr>
          <p:cNvPr id="14" name="Group 35"/>
          <p:cNvGrpSpPr/>
          <p:nvPr/>
        </p:nvGrpSpPr>
        <p:grpSpPr bwMode="auto">
          <a:xfrm>
            <a:off x="2916238" y="2060575"/>
            <a:ext cx="1066800" cy="1212850"/>
            <a:chOff x="0" y="0"/>
            <a:chExt cx="1680" cy="1909"/>
          </a:xfrm>
        </p:grpSpPr>
        <p:pic>
          <p:nvPicPr>
            <p:cNvPr id="9240" name="Picture 36" descr="果苹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13"/>
              <a:ext cx="1680" cy="17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41" name="Text Box 37"/>
            <p:cNvSpPr txBox="1">
              <a:spLocks noChangeArrowheads="1"/>
            </p:cNvSpPr>
            <p:nvPr/>
          </p:nvSpPr>
          <p:spPr bwMode="auto">
            <a:xfrm>
              <a:off x="227" y="0"/>
              <a:ext cx="1066" cy="18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7200" b="1">
                  <a:latin typeface="黑体" panose="02010609060101010101" pitchFamily="49" charset="-122"/>
                  <a:sym typeface="黑体" panose="02010609060101010101" pitchFamily="49" charset="-122"/>
                </a:rPr>
                <a:t>枫</a:t>
              </a:r>
              <a:endParaRPr lang="zh-CN" altLang="en-US" sz="7200" b="1">
                <a:latin typeface="黑体" panose="02010609060101010101" pitchFamily="49" charset="-122"/>
                <a:sym typeface="黑体" panose="02010609060101010101" pitchFamily="49" charset="-122"/>
              </a:endParaRPr>
            </a:p>
          </p:txBody>
        </p:sp>
      </p:grpSp>
      <p:grpSp>
        <p:nvGrpSpPr>
          <p:cNvPr id="15" name="Group 32"/>
          <p:cNvGrpSpPr/>
          <p:nvPr/>
        </p:nvGrpSpPr>
        <p:grpSpPr bwMode="auto">
          <a:xfrm>
            <a:off x="1736725" y="954088"/>
            <a:ext cx="1066800" cy="1212850"/>
            <a:chOff x="0" y="0"/>
            <a:chExt cx="1680" cy="1911"/>
          </a:xfrm>
        </p:grpSpPr>
        <p:pic>
          <p:nvPicPr>
            <p:cNvPr id="9238" name="Picture 33" descr="果苹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14"/>
              <a:ext cx="1680" cy="17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39" name="Text Box 34"/>
            <p:cNvSpPr txBox="1">
              <a:spLocks noChangeArrowheads="1"/>
            </p:cNvSpPr>
            <p:nvPr/>
          </p:nvSpPr>
          <p:spPr bwMode="auto">
            <a:xfrm>
              <a:off x="340" y="0"/>
              <a:ext cx="948" cy="18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7200" b="1">
                  <a:sym typeface="黑体" panose="02010609060101010101" pitchFamily="49" charset="-122"/>
                </a:rPr>
                <a:t>梧</a:t>
              </a:r>
              <a:endParaRPr lang="zh-CN" altLang="en-US" sz="7200" b="1">
                <a:sym typeface="黑体" panose="02010609060101010101" pitchFamily="49" charset="-122"/>
              </a:endParaRPr>
            </a:p>
          </p:txBody>
        </p:sp>
      </p:grpSp>
      <p:grpSp>
        <p:nvGrpSpPr>
          <p:cNvPr id="16" name="Group 32"/>
          <p:cNvGrpSpPr/>
          <p:nvPr/>
        </p:nvGrpSpPr>
        <p:grpSpPr bwMode="auto">
          <a:xfrm>
            <a:off x="6911975" y="503238"/>
            <a:ext cx="1066800" cy="1212850"/>
            <a:chOff x="0" y="0"/>
            <a:chExt cx="1680" cy="1910"/>
          </a:xfrm>
        </p:grpSpPr>
        <p:pic>
          <p:nvPicPr>
            <p:cNvPr id="9236" name="Picture 33" descr="果苹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14"/>
              <a:ext cx="1680" cy="17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37" name="Text Box 34"/>
            <p:cNvSpPr txBox="1">
              <a:spLocks noChangeArrowheads="1"/>
            </p:cNvSpPr>
            <p:nvPr/>
          </p:nvSpPr>
          <p:spPr bwMode="auto">
            <a:xfrm>
              <a:off x="340" y="0"/>
              <a:ext cx="948" cy="18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7200" b="1">
                  <a:sym typeface="黑体" panose="02010609060101010101" pitchFamily="49" charset="-122"/>
                </a:rPr>
                <a:t>杉</a:t>
              </a:r>
              <a:endParaRPr lang="zh-CN" altLang="en-US" sz="7200" b="1">
                <a:sym typeface="黑体" panose="02010609060101010101" pitchFamily="49" charset="-122"/>
              </a:endParaRPr>
            </a:p>
          </p:txBody>
        </p:sp>
      </p:grpSp>
      <p:grpSp>
        <p:nvGrpSpPr>
          <p:cNvPr id="17" name="Group 32"/>
          <p:cNvGrpSpPr/>
          <p:nvPr/>
        </p:nvGrpSpPr>
        <p:grpSpPr bwMode="auto">
          <a:xfrm>
            <a:off x="3762375" y="279400"/>
            <a:ext cx="1066800" cy="1212850"/>
            <a:chOff x="0" y="0"/>
            <a:chExt cx="1680" cy="1910"/>
          </a:xfrm>
        </p:grpSpPr>
        <p:pic>
          <p:nvPicPr>
            <p:cNvPr id="9234" name="Picture 33" descr="果苹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14"/>
              <a:ext cx="1680" cy="17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35" name="Text Box 34"/>
            <p:cNvSpPr txBox="1">
              <a:spLocks noChangeArrowheads="1"/>
            </p:cNvSpPr>
            <p:nvPr/>
          </p:nvSpPr>
          <p:spPr bwMode="auto">
            <a:xfrm>
              <a:off x="340" y="0"/>
              <a:ext cx="948" cy="18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7200" b="1">
                  <a:sym typeface="黑体" panose="02010609060101010101" pitchFamily="49" charset="-122"/>
                </a:rPr>
                <a:t>柏</a:t>
              </a:r>
              <a:endParaRPr lang="zh-CN" altLang="en-US" sz="7200" b="1">
                <a:sym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33  E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33  E" pathEditMode="relative" rAng="0" ptsTypes="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33  E" pathEditMode="relative" rAng="0" ptsTypes="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33  E" pathEditMode="relative" rAng="0" ptsTypes="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33  E" pathEditMode="relative" rAng="0" ptsTypes="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33  E" pathEditMode="relative" rAng="0" ptsTypes="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11111E-6 L -0.02986 0.64259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" y="3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33  E" pathEditMode="relative" rAng="0" ptsTypes="">
                                      <p:cBhvr>
                                        <p:cTn id="3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33  E" pathEditMode="relative" rAng="0" ptsTypes="">
                                      <p:cBhvr>
                                        <p:cTn id="3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33  E" pathEditMode="relative" rAng="0" ptsTypes="">
                                      <p:cBhvr>
                                        <p:cTn id="4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33  E" pathEditMode="relative" rAng="0" ptsTypes="">
                                      <p:cBhvr>
                                        <p:cTn id="4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33  E" pathEditMode="relative" rAng="0" ptsTypes="">
                                      <p:cBhvr>
                                        <p:cTn id="5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33  E" pathEditMode="relative" rAng="0" ptsTypes="">
                                      <p:cBhvr>
                                        <p:cTn id="5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33  E" pathEditMode="relative" rAng="0" ptsTypes="">
                                      <p:cBhvr>
                                        <p:cTn id="5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33  E" pathEditMode="relative" rAng="0" ptsTypes="">
                                      <p:cBhvr>
                                        <p:cTn id="6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 txBox="1">
            <a:spLocks noChangeArrowheads="1"/>
          </p:cNvSpPr>
          <p:nvPr/>
        </p:nvSpPr>
        <p:spPr bwMode="auto">
          <a:xfrm>
            <a:off x="652463" y="1270000"/>
            <a:ext cx="8158162" cy="4948238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indent="624205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沉思中回过头来，倒是旁边的妹妹插嘴了：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24205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“不，那不是树，那是大伞。”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24205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“哪有这么大的伞！”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24205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“你看它多直！”妹妹分辩着。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24205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“它是树，不是伞！”哥哥肯定地说。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24205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小小的争论打断了爸爸的思路，他微笑着，慢慢地抚摸孩子们的头，说：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24205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“这不是伞，是白杨树。”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（选文有删减）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lnSpc>
                <a:spcPct val="150000"/>
              </a:lnSpc>
              <a:buFontTx/>
              <a:buNone/>
              <a:defRPr/>
            </a:pP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lnSpc>
                <a:spcPct val="150000"/>
              </a:lnSpc>
              <a:buFontTx/>
              <a:buNone/>
              <a:defRPr/>
            </a:pP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矩形 1"/>
          <p:cNvSpPr>
            <a:spLocks noChangeArrowheads="1"/>
          </p:cNvSpPr>
          <p:nvPr/>
        </p:nvSpPr>
        <p:spPr bwMode="auto">
          <a:xfrm>
            <a:off x="1136650" y="2365375"/>
            <a:ext cx="7234238" cy="3416300"/>
          </a:xfrm>
          <a:prstGeom prst="rect">
            <a:avLst/>
          </a:prstGeom>
          <a:solidFill>
            <a:schemeClr val="bg1">
              <a:alpha val="65097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627380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咬定青山不放松，立根原在破岩中。千磨万击还坚劲，任尔东西南北风。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27380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                  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郑板桥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竹石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27380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碧玉妆成一树高，万条垂下绿丝绦。不知细叶谁裁出，二月春风似剪刀。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27380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                  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贺知章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咏柳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 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5"/>
          <p:cNvGrpSpPr/>
          <p:nvPr/>
        </p:nvGrpSpPr>
        <p:grpSpPr bwMode="auto">
          <a:xfrm>
            <a:off x="558800" y="1190625"/>
            <a:ext cx="2593975" cy="666750"/>
            <a:chOff x="3711597" y="1189830"/>
            <a:chExt cx="2593669" cy="666750"/>
          </a:xfrm>
        </p:grpSpPr>
        <p:sp>
          <p:nvSpPr>
            <p:cNvPr id="7" name="圆角矩形 6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/>
            </a:p>
          </p:txBody>
        </p:sp>
        <p:pic>
          <p:nvPicPr>
            <p:cNvPr id="73732" name="图片 9" descr="book.gif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3733" name="文本框 16"/>
            <p:cNvSpPr txBox="1">
              <a:spLocks noChangeArrowheads="1"/>
            </p:cNvSpPr>
            <p:nvPr/>
          </p:nvSpPr>
          <p:spPr bwMode="auto">
            <a:xfrm>
              <a:off x="4786874" y="1346993"/>
              <a:ext cx="1518392" cy="4619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latin typeface="Adobe 黑体 Std R"/>
                  <a:ea typeface="Adobe 黑体 Std R"/>
                  <a:cs typeface="Adobe 黑体 Std R"/>
                </a:rPr>
                <a:t>国学诵读</a:t>
              </a:r>
              <a:endParaRPr lang="zh-CN" altLang="en-US" sz="2400" b="1">
                <a:latin typeface="Adobe 黑体 Std R"/>
                <a:ea typeface="Adobe 黑体 Std R"/>
                <a:cs typeface="Adobe 黑体 Std R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/>
        </p:nvGrpSpPr>
        <p:grpSpPr bwMode="auto">
          <a:xfrm>
            <a:off x="558800" y="1190625"/>
            <a:ext cx="3849688" cy="666750"/>
            <a:chOff x="3711597" y="1189830"/>
            <a:chExt cx="3849867" cy="666750"/>
          </a:xfrm>
        </p:grpSpPr>
        <p:sp>
          <p:nvSpPr>
            <p:cNvPr id="8" name="圆角矩形 7"/>
            <p:cNvSpPr/>
            <p:nvPr/>
          </p:nvSpPr>
          <p:spPr>
            <a:xfrm>
              <a:off x="4527610" y="1327943"/>
              <a:ext cx="3033854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74755" name="文本框 16"/>
            <p:cNvSpPr txBox="1">
              <a:spLocks noChangeArrowheads="1"/>
            </p:cNvSpPr>
            <p:nvPr/>
          </p:nvSpPr>
          <p:spPr bwMode="auto">
            <a:xfrm>
              <a:off x="4786874" y="1346993"/>
              <a:ext cx="2774590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latin typeface="Adobe 黑体 Std R"/>
                  <a:ea typeface="Adobe 黑体 Std R"/>
                  <a:cs typeface="Adobe 黑体 Std R"/>
                </a:rPr>
                <a:t>走进中华传统文化</a:t>
              </a:r>
              <a:endParaRPr lang="zh-CN" altLang="en-US" sz="2400" b="1">
                <a:latin typeface="Adobe 黑体 Std R"/>
                <a:ea typeface="Adobe 黑体 Std R"/>
                <a:cs typeface="Adobe 黑体 Std R"/>
              </a:endParaRPr>
            </a:p>
          </p:txBody>
        </p:sp>
        <p:pic>
          <p:nvPicPr>
            <p:cNvPr id="74756" name="图片 9" descr="book.gif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4757" name="内容占位符 2"/>
          <p:cNvSpPr txBox="1">
            <a:spLocks noChangeArrowheads="1"/>
          </p:cNvSpPr>
          <p:nvPr/>
        </p:nvSpPr>
        <p:spPr bwMode="auto">
          <a:xfrm>
            <a:off x="1101725" y="2690813"/>
            <a:ext cx="7667625" cy="1285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281305"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楷体" panose="02010609060101010101" pitchFamily="49" charset="-122"/>
                <a:sym typeface="Calibri" panose="020F0502020204030204" pitchFamily="34" charset="0"/>
              </a:rPr>
              <a:t>百年的大树</a:t>
            </a:r>
            <a:r>
              <a:rPr lang="en-US" altLang="zh-CN" sz="2400" b="1">
                <a:latin typeface="宋体" panose="02010600030101010101" pitchFamily="2" charset="-122"/>
                <a:ea typeface="楷体" panose="02010609060101010101" pitchFamily="49" charset="-122"/>
                <a:sym typeface="Calibri" panose="020F0502020204030204" pitchFamily="34" charset="0"/>
              </a:rPr>
              <a:t>——</a:t>
            </a:r>
            <a:r>
              <a:rPr lang="zh-CN" altLang="en-US" sz="2400" b="1">
                <a:latin typeface="宋体" panose="02010600030101010101" pitchFamily="2" charset="-122"/>
                <a:ea typeface="楷体" panose="02010609060101010101" pitchFamily="49" charset="-122"/>
                <a:sym typeface="Calibri" panose="020F0502020204030204" pitchFamily="34" charset="0"/>
              </a:rPr>
              <a:t>根深蒂固      </a:t>
            </a:r>
            <a:endParaRPr lang="zh-CN" altLang="en-US" sz="2400" b="1">
              <a:latin typeface="宋体" panose="02010600030101010101" pitchFamily="2" charset="-122"/>
              <a:ea typeface="楷体" panose="02010609060101010101" pitchFamily="49" charset="-122"/>
              <a:sym typeface="Calibri" panose="020F0502020204030204" pitchFamily="34" charset="0"/>
            </a:endParaRPr>
          </a:p>
          <a:p>
            <a:pPr marL="342900" indent="281305"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楷体" panose="02010609060101010101" pitchFamily="49" charset="-122"/>
                <a:sym typeface="Calibri" panose="020F0502020204030204" pitchFamily="34" charset="0"/>
              </a:rPr>
              <a:t>芭蕉插在古树上</a:t>
            </a:r>
            <a:r>
              <a:rPr lang="en-US" altLang="zh-CN" sz="2400" b="1">
                <a:latin typeface="宋体" panose="02010600030101010101" pitchFamily="2" charset="-122"/>
                <a:ea typeface="楷体" panose="02010609060101010101" pitchFamily="49" charset="-122"/>
                <a:sym typeface="Calibri" panose="020F0502020204030204" pitchFamily="34" charset="0"/>
              </a:rPr>
              <a:t>——</a:t>
            </a:r>
            <a:r>
              <a:rPr lang="zh-CN" altLang="en-US" sz="2400" b="1">
                <a:latin typeface="宋体" panose="02010600030101010101" pitchFamily="2" charset="-122"/>
                <a:ea typeface="楷体" panose="02010609060101010101" pitchFamily="49" charset="-122"/>
                <a:sym typeface="Calibri" panose="020F0502020204030204" pitchFamily="34" charset="0"/>
              </a:rPr>
              <a:t>粗枝大叶</a:t>
            </a:r>
            <a:endParaRPr lang="zh-CN" altLang="en-US" sz="2400" b="1">
              <a:latin typeface="宋体" panose="02010600030101010101" pitchFamily="2" charset="-122"/>
              <a:ea typeface="楷体" panose="02010609060101010101" pitchFamily="49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TextBox 2"/>
          <p:cNvSpPr txBox="1">
            <a:spLocks noChangeArrowheads="1"/>
          </p:cNvSpPr>
          <p:nvPr/>
        </p:nvSpPr>
        <p:spPr bwMode="auto">
          <a:xfrm>
            <a:off x="1714500" y="1500188"/>
            <a:ext cx="3286125" cy="769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</a:rPr>
              <a:t>小练笔：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sp>
        <p:nvSpPr>
          <p:cNvPr id="30724" name="TextBox 3"/>
          <p:cNvSpPr txBox="1">
            <a:spLocks noChangeArrowheads="1"/>
          </p:cNvSpPr>
          <p:nvPr/>
        </p:nvSpPr>
        <p:spPr bwMode="auto">
          <a:xfrm>
            <a:off x="2143125" y="2428875"/>
            <a:ext cx="5715000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/>
              <a:t>　　　</a:t>
            </a:r>
            <a:r>
              <a:rPr lang="zh-CN" altLang="en-US" sz="3200" b="1" dirty="0" smtClean="0"/>
              <a:t>请你结合所查资料写一写</a:t>
            </a:r>
            <a:r>
              <a:rPr lang="zh-CN" altLang="zh-CN" sz="3200" b="1" dirty="0" smtClean="0"/>
              <a:t>你熟悉的</a:t>
            </a:r>
            <a:r>
              <a:rPr lang="zh-CN" altLang="en-US" sz="3200" b="1" dirty="0" smtClean="0"/>
              <a:t>、</a:t>
            </a:r>
            <a:r>
              <a:rPr lang="zh-CN" altLang="zh-CN" sz="3200" b="1" dirty="0" smtClean="0"/>
              <a:t>比较了解的</a:t>
            </a:r>
            <a:r>
              <a:rPr lang="zh-CN" altLang="en-US" sz="3200" b="1" dirty="0" smtClean="0"/>
              <a:t>树或其它动植物。</a:t>
            </a:r>
            <a:endParaRPr lang="en-US" altLang="zh-CN" sz="3200" b="1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H:\树0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" y="3573016"/>
            <a:ext cx="4554632" cy="2924944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798471" y="700219"/>
            <a:ext cx="4108817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54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杨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树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高，榕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树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壮，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4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梧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桐树叶像手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掌。</a:t>
            </a:r>
            <a:b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枫树秋天叶儿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红，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4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松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柏四季披绿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装。</a:t>
            </a:r>
            <a:b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木棉喜暖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在南方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4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桦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树耐寒守北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疆。</a:t>
            </a:r>
            <a:b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银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杏水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杉活化石，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4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金桂开花满院香。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30" name="Picture 6" descr="H:\树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348880"/>
            <a:ext cx="3019425" cy="1762125"/>
          </a:xfrm>
          <a:prstGeom prst="rect">
            <a:avLst/>
          </a:prstGeom>
          <a:noFill/>
        </p:spPr>
      </p:pic>
      <p:pic>
        <p:nvPicPr>
          <p:cNvPr id="1031" name="Picture 7" descr="H:\树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404664"/>
            <a:ext cx="1524000" cy="1628775"/>
          </a:xfrm>
          <a:prstGeom prst="rect">
            <a:avLst/>
          </a:prstGeom>
          <a:noFill/>
        </p:spPr>
      </p:pic>
      <p:pic>
        <p:nvPicPr>
          <p:cNvPr id="1032" name="Picture 8" descr="H:\树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32656"/>
            <a:ext cx="2362200" cy="2276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7" name="内容占位符 2"/>
          <p:cNvSpPr txBox="1">
            <a:spLocks noChangeArrowheads="1"/>
          </p:cNvSpPr>
          <p:nvPr/>
        </p:nvSpPr>
        <p:spPr bwMode="auto">
          <a:xfrm>
            <a:off x="782955" y="1897380"/>
            <a:ext cx="7792720" cy="108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0" eaLnBrk="1" hangingPunct="1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sym typeface="Calibri" panose="020F0502020204030204" pitchFamily="34" charset="0"/>
              </a:rPr>
              <a:t>课文从哪四个方面来描写树木的？</a:t>
            </a:r>
            <a:endParaRPr lang="zh-CN" altLang="en-US" sz="3600" b="1" dirty="0">
              <a:solidFill>
                <a:prstClr val="black"/>
              </a:solidFill>
              <a:latin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8"/>
          <p:cNvSpPr txBox="1">
            <a:spLocks noChangeArrowheads="1"/>
          </p:cNvSpPr>
          <p:nvPr/>
        </p:nvSpPr>
        <p:spPr bwMode="auto">
          <a:xfrm>
            <a:off x="1209675" y="3998913"/>
            <a:ext cx="7170738" cy="11128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627380"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用比喻的修辞手法把梧桐树的叶子比作手掌，生动地写出了梧桐树叶的形状。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5" name="Picture 2" descr="C:\Users\Administrator\Desktop\可改图标 - 副本\品读释疑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343275" y="282575"/>
            <a:ext cx="2571750" cy="67468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2" name="组合 5"/>
          <p:cNvGrpSpPr/>
          <p:nvPr/>
        </p:nvGrpSpPr>
        <p:grpSpPr bwMode="auto">
          <a:xfrm>
            <a:off x="4429125" y="1657350"/>
            <a:ext cx="3687763" cy="1122363"/>
            <a:chOff x="3408218" y="1344058"/>
            <a:chExt cx="3686646" cy="958577"/>
          </a:xfrm>
        </p:grpSpPr>
        <p:sp>
          <p:nvSpPr>
            <p:cNvPr id="7" name="云形标注 6"/>
            <p:cNvSpPr/>
            <p:nvPr/>
          </p:nvSpPr>
          <p:spPr>
            <a:xfrm>
              <a:off x="3408218" y="1344058"/>
              <a:ext cx="3686646" cy="958577"/>
            </a:xfrm>
            <a:prstGeom prst="cloudCallout">
              <a:avLst/>
            </a:prstGeom>
            <a:solidFill>
              <a:srgbClr val="BEE09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87047" name="矩形 7"/>
            <p:cNvSpPr>
              <a:spLocks noChangeArrowheads="1"/>
            </p:cNvSpPr>
            <p:nvPr/>
          </p:nvSpPr>
          <p:spPr bwMode="auto">
            <a:xfrm>
              <a:off x="3914497" y="1435186"/>
              <a:ext cx="2464923" cy="8674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3333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这一句用了什么修辞手法？你体会出了什么？</a:t>
              </a:r>
              <a:endParaRPr lang="zh-CN" altLang="en-US" sz="2000" b="1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8" name="Picture 5" descr="C:\Users\Administrator\Desktop\杨树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857388" cy="3104545"/>
          </a:xfrm>
          <a:prstGeom prst="rect">
            <a:avLst/>
          </a:prstGeom>
          <a:noFill/>
        </p:spPr>
      </p:pic>
      <p:sp>
        <p:nvSpPr>
          <p:cNvPr id="87042" name="文本框 2"/>
          <p:cNvSpPr txBox="1">
            <a:spLocks noChangeArrowheads="1"/>
          </p:cNvSpPr>
          <p:nvPr/>
        </p:nvSpPr>
        <p:spPr bwMode="auto">
          <a:xfrm>
            <a:off x="1208088" y="2619375"/>
            <a:ext cx="7553325" cy="1114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55600" indent="-355600"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杨树高，榕树壮，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pPr marL="355600" indent="-355600"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梧桐树叶像手掌。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pic>
        <p:nvPicPr>
          <p:cNvPr id="9" name="Picture 3" descr="C:\Users\Administrator\Desktop\榕树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1214422"/>
            <a:ext cx="2574034" cy="1522998"/>
          </a:xfrm>
          <a:prstGeom prst="rect">
            <a:avLst/>
          </a:prstGeom>
          <a:noFill/>
        </p:spPr>
      </p:pic>
      <p:pic>
        <p:nvPicPr>
          <p:cNvPr id="10" name="Picture 6" descr="C:\Users\Administrator\Desktop\梧桐01副本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8505672">
            <a:off x="5828348" y="4501075"/>
            <a:ext cx="2142891" cy="18717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920750" y="3892550"/>
            <a:ext cx="7986713" cy="166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628650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“披”用拟人的修辞手法，把松柏描写的非常形象。“红，绿”两个词，使我们好像看到了秋天枫叶火红，松树、柏树一年四季常青的鲜艳色彩。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grpSp>
        <p:nvGrpSpPr>
          <p:cNvPr id="2" name="组合 11"/>
          <p:cNvGrpSpPr/>
          <p:nvPr/>
        </p:nvGrpSpPr>
        <p:grpSpPr bwMode="auto">
          <a:xfrm>
            <a:off x="5072066" y="928670"/>
            <a:ext cx="3775075" cy="1470025"/>
            <a:chOff x="3898637" y="1034929"/>
            <a:chExt cx="3686645" cy="958579"/>
          </a:xfrm>
        </p:grpSpPr>
        <p:sp>
          <p:nvSpPr>
            <p:cNvPr id="13" name="云形标注 12"/>
            <p:cNvSpPr/>
            <p:nvPr/>
          </p:nvSpPr>
          <p:spPr>
            <a:xfrm>
              <a:off x="3898637" y="1034929"/>
              <a:ext cx="3686645" cy="958579"/>
            </a:xfrm>
            <a:prstGeom prst="cloudCallout">
              <a:avLst/>
            </a:prstGeom>
            <a:solidFill>
              <a:srgbClr val="BEE09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57349" name="矩形 13"/>
            <p:cNvSpPr>
              <a:spLocks noChangeArrowheads="1"/>
            </p:cNvSpPr>
            <p:nvPr/>
          </p:nvSpPr>
          <p:spPr bwMode="auto">
            <a:xfrm>
              <a:off x="4050568" y="1254388"/>
              <a:ext cx="3269611" cy="4616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rgbClr val="3333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这一句用了什么修辞手法？从“红、绿”可以看出什么？</a:t>
              </a:r>
              <a:endParaRPr lang="zh-CN" altLang="en-US" sz="20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7" name="Picture 2" descr="C:\Users\Administrator\Desktop\枫树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42844" y="0"/>
            <a:ext cx="1820720" cy="2786058"/>
          </a:xfrm>
          <a:prstGeom prst="rect">
            <a:avLst/>
          </a:prstGeom>
          <a:noFill/>
        </p:spPr>
      </p:pic>
      <p:sp>
        <p:nvSpPr>
          <p:cNvPr id="5" name="矩形 2"/>
          <p:cNvSpPr>
            <a:spLocks noChangeArrowheads="1"/>
          </p:cNvSpPr>
          <p:nvPr/>
        </p:nvSpPr>
        <p:spPr bwMode="auto">
          <a:xfrm>
            <a:off x="4572000" y="2714620"/>
            <a:ext cx="3836989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628650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+mj-ea"/>
                <a:ea typeface="+mj-ea"/>
              </a:rPr>
              <a:t>枫树秋天叶儿红，</a:t>
            </a:r>
            <a:endParaRPr lang="zh-CN" altLang="en-US" sz="2400" b="1" dirty="0">
              <a:latin typeface="+mj-ea"/>
              <a:ea typeface="+mj-ea"/>
            </a:endParaRPr>
          </a:p>
          <a:p>
            <a:pPr indent="628650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+mj-ea"/>
                <a:ea typeface="+mj-ea"/>
              </a:rPr>
              <a:t>松柏四季披绿装。</a:t>
            </a:r>
            <a:endParaRPr lang="zh-CN" sz="2400" b="1" dirty="0">
              <a:latin typeface="+mj-ea"/>
              <a:ea typeface="+mj-ea"/>
            </a:endParaRPr>
          </a:p>
        </p:txBody>
      </p:sp>
      <p:pic>
        <p:nvPicPr>
          <p:cNvPr id="9" name="Picture 2" descr="C:\Users\Administrator\Desktop\松树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857364"/>
            <a:ext cx="1871402" cy="2143140"/>
          </a:xfrm>
          <a:prstGeom prst="rect">
            <a:avLst/>
          </a:prstGeom>
          <a:noFill/>
        </p:spPr>
      </p:pic>
      <p:pic>
        <p:nvPicPr>
          <p:cNvPr id="8" name="Picture 3" descr="C:\Users\Administrator\Desktop\枫叶02副本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428604"/>
            <a:ext cx="1061310" cy="1076311"/>
          </a:xfrm>
          <a:prstGeom prst="rect">
            <a:avLst/>
          </a:prstGeom>
          <a:noFill/>
        </p:spPr>
      </p:pic>
      <p:pic>
        <p:nvPicPr>
          <p:cNvPr id="10" name="Picture 3" descr="C:\Users\Administrator\Desktop\柏树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1714488"/>
            <a:ext cx="1427971" cy="23722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Administrator\Desktop\木棉花01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716016" y="1196752"/>
            <a:ext cx="3850341" cy="21640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4" descr="C:\Users\Administrator\Desktop\木棉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6712"/>
            <a:ext cx="4648644" cy="5050776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3203848" y="5092442"/>
            <a:ext cx="345638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4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木棉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喜暖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3600" dirty="0" smtClean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南方</a:t>
            </a:r>
            <a:endParaRPr lang="zh-CN" altLang="en-US" sz="3600" dirty="0"/>
          </a:p>
        </p:txBody>
      </p:sp>
      <p:pic>
        <p:nvPicPr>
          <p:cNvPr id="9" name="Picture 2" descr="C:\Users\Administrator\Desktop\小01副本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4221088"/>
            <a:ext cx="1800000" cy="2365643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istrator\Desktop\白桦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9552" y="116632"/>
            <a:ext cx="2898801" cy="6316337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3059832" y="4869160"/>
            <a:ext cx="345638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4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桦树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耐寒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守</a:t>
            </a:r>
            <a:r>
              <a:rPr lang="zh-CN" altLang="en-US" sz="3600" dirty="0" smtClean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北疆</a:t>
            </a:r>
            <a:endParaRPr lang="zh-CN" altLang="en-US" sz="3600" dirty="0"/>
          </a:p>
        </p:txBody>
      </p:sp>
      <p:pic>
        <p:nvPicPr>
          <p:cNvPr id="9" name="Picture 2" descr="C:\Users\Administrator\Desktop\小01副本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4221088"/>
            <a:ext cx="1800000" cy="2365643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4098" name="Picture 2" descr="C:\Users\Administrator\Desktop\白桦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836712"/>
            <a:ext cx="3744416" cy="26735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8"/>
          <p:cNvSpPr txBox="1">
            <a:spLocks noChangeArrowheads="1"/>
          </p:cNvSpPr>
          <p:nvPr/>
        </p:nvSpPr>
        <p:spPr bwMode="auto">
          <a:xfrm>
            <a:off x="1071538" y="4429132"/>
            <a:ext cx="7170738" cy="1114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627380"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这是对偶句。把银杏水杉比作活化石，金桂开花后，满院都是花香。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2" name="组合 5"/>
          <p:cNvGrpSpPr/>
          <p:nvPr/>
        </p:nvGrpSpPr>
        <p:grpSpPr bwMode="auto">
          <a:xfrm>
            <a:off x="5143504" y="1714488"/>
            <a:ext cx="3687763" cy="1122363"/>
            <a:chOff x="3408218" y="1344058"/>
            <a:chExt cx="3686646" cy="958577"/>
          </a:xfrm>
        </p:grpSpPr>
        <p:sp>
          <p:nvSpPr>
            <p:cNvPr id="7" name="云形标注 6"/>
            <p:cNvSpPr/>
            <p:nvPr/>
          </p:nvSpPr>
          <p:spPr>
            <a:xfrm>
              <a:off x="3408218" y="1344058"/>
              <a:ext cx="3686646" cy="958577"/>
            </a:xfrm>
            <a:prstGeom prst="cloudCallout">
              <a:avLst/>
            </a:prstGeom>
            <a:solidFill>
              <a:srgbClr val="BEE09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59397" name="矩形 7"/>
            <p:cNvSpPr>
              <a:spLocks noChangeArrowheads="1"/>
            </p:cNvSpPr>
            <p:nvPr/>
          </p:nvSpPr>
          <p:spPr bwMode="auto">
            <a:xfrm>
              <a:off x="3914478" y="1434899"/>
              <a:ext cx="2464640" cy="60458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indent="536575"/>
              <a:r>
                <a:rPr lang="zh-CN" altLang="en-US" sz="2000" b="1">
                  <a:solidFill>
                    <a:srgbClr val="3333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从这一句你了解到了什么？</a:t>
              </a:r>
              <a:endParaRPr lang="zh-CN" altLang="en-US" sz="2000" b="1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9401" name="Rectangle 9"/>
          <p:cNvSpPr>
            <a:spLocks noChangeArrowheads="1"/>
          </p:cNvSpPr>
          <p:nvPr/>
        </p:nvSpPr>
        <p:spPr bwMode="auto">
          <a:xfrm>
            <a:off x="395288" y="5876925"/>
            <a:ext cx="687387" cy="107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CN" sz="100">
                <a:solidFill>
                  <a:schemeClr val="bg1"/>
                </a:solidFill>
                <a:latin typeface="Times New Roman" panose="02020603050405020304" pitchFamily="18" charset="0"/>
              </a:rPr>
              <a:t>http://lspjy.com</a:t>
            </a:r>
            <a:r>
              <a:rPr lang="zh-CN" altLang="en-US" sz="100">
                <a:solidFill>
                  <a:schemeClr val="bg1"/>
                </a:solidFill>
                <a:latin typeface="Times New Roman" panose="02020603050405020304" pitchFamily="18" charset="0"/>
              </a:rPr>
              <a:t>绿色圃中小学教育网</a:t>
            </a:r>
            <a:r>
              <a:rPr lang="en-US" altLang="zh-CN" sz="100">
                <a:solidFill>
                  <a:schemeClr val="bg1"/>
                </a:solidFill>
                <a:latin typeface="Times New Roman" panose="02020603050405020304" pitchFamily="18" charset="0"/>
              </a:rPr>
              <a:t>http://www.lspjy.com  </a:t>
            </a:r>
            <a:r>
              <a:rPr lang="zh-CN" altLang="en-US" sz="100">
                <a:solidFill>
                  <a:schemeClr val="bg1"/>
                </a:solidFill>
                <a:latin typeface="Times New Roman" panose="02020603050405020304" pitchFamily="18" charset="0"/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  <a:latin typeface="Times New Roman" panose="02020603050405020304" pitchFamily="18" charset="0"/>
              </a:rPr>
              <a:t>http://cz.lspjy.com</a:t>
            </a:r>
            <a:endParaRPr lang="en-US" altLang="zh-CN"/>
          </a:p>
        </p:txBody>
      </p:sp>
      <p:pic>
        <p:nvPicPr>
          <p:cNvPr id="8" name="Picture 2" descr="C:\Users\Administrator\Desktop\银杏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748712" cy="3013352"/>
          </a:xfrm>
          <a:prstGeom prst="rect">
            <a:avLst/>
          </a:prstGeom>
          <a:noFill/>
        </p:spPr>
      </p:pic>
      <p:sp>
        <p:nvSpPr>
          <p:cNvPr id="59393" name="文本框 2"/>
          <p:cNvSpPr txBox="1">
            <a:spLocks noChangeArrowheads="1"/>
          </p:cNvSpPr>
          <p:nvPr/>
        </p:nvSpPr>
        <p:spPr bwMode="auto">
          <a:xfrm>
            <a:off x="3571868" y="3143248"/>
            <a:ext cx="336391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55600" indent="-355600"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银杏水杉活化石，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pPr marL="355600" indent="-355600"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金桂开花满院香。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pic>
        <p:nvPicPr>
          <p:cNvPr id="9" name="Picture 3" descr="C:\Users\Administrator\Desktop\银杏叶副本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49557">
            <a:off x="1719310" y="787909"/>
            <a:ext cx="656134" cy="1083738"/>
          </a:xfrm>
          <a:prstGeom prst="rect">
            <a:avLst/>
          </a:prstGeom>
          <a:noFill/>
        </p:spPr>
      </p:pic>
      <p:pic>
        <p:nvPicPr>
          <p:cNvPr id="11" name="Picture 2" descr="C:\Users\Administrator\Desktop\水杉树叶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84343" flipH="1">
            <a:off x="4289498" y="817098"/>
            <a:ext cx="759233" cy="1663985"/>
          </a:xfrm>
          <a:prstGeom prst="rect">
            <a:avLst/>
          </a:prstGeom>
          <a:noFill/>
        </p:spPr>
      </p:pic>
      <p:pic>
        <p:nvPicPr>
          <p:cNvPr id="13" name="Picture 4" descr="C:\Users\Administrator\Desktop\桂花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29000"/>
            <a:ext cx="1399091" cy="12144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2" descr="C:\Users\Administrator\Desktop\水杉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43174" y="0"/>
            <a:ext cx="1492116" cy="3071810"/>
          </a:xfrm>
          <a:prstGeom prst="rect">
            <a:avLst/>
          </a:prstGeom>
          <a:noFill/>
        </p:spPr>
      </p:pic>
      <p:pic>
        <p:nvPicPr>
          <p:cNvPr id="12" name="Picture 5" descr="C:\Users\Administrator\Desktop\金桂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00166" y="2428868"/>
            <a:ext cx="1820149" cy="22049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2055</Words>
  <Application>WPS 演示</Application>
  <PresentationFormat>全屏显示(4:3)</PresentationFormat>
  <Paragraphs>168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Arial</vt:lpstr>
      <vt:lpstr>宋体</vt:lpstr>
      <vt:lpstr>Wingdings</vt:lpstr>
      <vt:lpstr>黑体</vt:lpstr>
      <vt:lpstr>楷体</vt:lpstr>
      <vt:lpstr>Calibri</vt:lpstr>
      <vt:lpstr>Adobe 黑体 Std R</vt:lpstr>
      <vt:lpstr>Times New Roman</vt:lpstr>
      <vt:lpstr>微软雅黑</vt:lpstr>
      <vt:lpstr>Arial Unicode MS</vt:lpstr>
      <vt:lpstr>Adobe 黑体 Std R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100</cp:revision>
  <dcterms:created xsi:type="dcterms:W3CDTF">2017-08-06T08:38:00Z</dcterms:created>
  <dcterms:modified xsi:type="dcterms:W3CDTF">2017-12-05T15:12:53Z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