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8" r:id="rId2"/>
    <p:sldId id="327" r:id="rId3"/>
    <p:sldId id="336" r:id="rId4"/>
    <p:sldId id="259" r:id="rId5"/>
    <p:sldId id="328" r:id="rId6"/>
    <p:sldId id="329" r:id="rId7"/>
    <p:sldId id="330" r:id="rId8"/>
    <p:sldId id="331" r:id="rId9"/>
    <p:sldId id="333" r:id="rId10"/>
    <p:sldId id="288" r:id="rId11"/>
    <p:sldId id="334" r:id="rId12"/>
    <p:sldId id="318" r:id="rId13"/>
    <p:sldId id="332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DengXian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DengXian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DengXian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DengXian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DengXian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DengXian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DengXian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DengXian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DengXian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0000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7"/>
  </p:normalViewPr>
  <p:slideViewPr>
    <p:cSldViewPr snapToGrid="0" snapToObjects="1">
      <p:cViewPr varScale="1">
        <p:scale>
          <a:sx n="84" d="100"/>
          <a:sy n="84" d="100"/>
        </p:scale>
        <p:origin x="-34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1A6CADF-5596-4545-AC6F-F36D862699A6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D43B3A-44F8-44B8-9D92-57CF473B20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3756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F908-D464-48DF-BC90-7F72FAEC1E7D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00C5C-3269-44C5-8864-91C3A2A6F9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F5C56-B03E-4E48-8589-694CBA54B28E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FCB2F-854A-440D-8BD9-85441CAFE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08FC8-1CF9-4E30-BFAF-313A3D5B5727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77F1B-CB16-44FF-97FB-5CD56FD3C4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D679C-72D1-41E0-97CF-C9F8A1ECF196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ECFF3-9240-401C-8052-938ACB130B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754AA-A60D-42C9-82BF-64CEA98A9E94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C6707-9465-4AB3-B2DE-C32FE2CF0D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F0B8D-243F-4346-B379-68E0CF62DE99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86925-7B5D-4B4D-94EA-7DAD06914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9E3E7-816A-4833-9D40-0067AFECF01D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71052-94DA-4DF3-B663-AFDD0E47E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7E510-0896-427D-B0D0-CAC754FE90E8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34CDC-218F-41AB-B0C1-1457424DF2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A0A9-C581-4004-9A2B-6E264F4E375D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80BED-50E9-4C84-86FF-22FC9BA9CF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24D28-91A2-48CF-80A0-CF7C3AD7FC13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E4C77-4A56-44AA-8E33-C9F01EFF1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D49B7-015D-4E96-A629-4FF7D4499069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96110-3AD5-464C-9057-BF77E32187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CD9CFA0-7F63-452D-8DDB-ADA35A3C5920}" type="datetimeFigureOut">
              <a:rPr lang="zh-CN" altLang="en-US"/>
              <a:pPr>
                <a:defRPr/>
              </a:pPr>
              <a:t>2018/5/6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6FD8A1F-D781-4C31-96FB-7468A3CB2F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DengXian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engXian Light"/>
          <a:ea typeface="DengXian Light"/>
          <a:cs typeface="DengXian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DengXian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DengXian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DengXian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DengXian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DengXian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35838;&#20214;\&#19968;&#24180;&#32423;&#26657;&#26412;&#35782;&#23383;&#22235;\9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12"/>
          <p:cNvCxnSpPr/>
          <p:nvPr/>
        </p:nvCxnSpPr>
        <p:spPr>
          <a:xfrm>
            <a:off x="3484563" y="2928938"/>
            <a:ext cx="4929187" cy="15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7" name="TextBox 13"/>
          <p:cNvSpPr txBox="1">
            <a:spLocks noChangeArrowheads="1"/>
          </p:cNvSpPr>
          <p:nvPr/>
        </p:nvSpPr>
        <p:spPr bwMode="auto">
          <a:xfrm>
            <a:off x="3792538" y="1912938"/>
            <a:ext cx="43767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latin typeface="STXingkai"/>
                <a:ea typeface="STXingkai"/>
                <a:cs typeface="STXingkai"/>
              </a:rPr>
              <a:t>动物儿歌</a:t>
            </a:r>
          </a:p>
        </p:txBody>
      </p:sp>
      <p:sp>
        <p:nvSpPr>
          <p:cNvPr id="16388" name="TextBox 14"/>
          <p:cNvSpPr txBox="1">
            <a:spLocks noChangeArrowheads="1"/>
          </p:cNvSpPr>
          <p:nvPr/>
        </p:nvSpPr>
        <p:spPr bwMode="auto">
          <a:xfrm>
            <a:off x="3878263" y="3036888"/>
            <a:ext cx="4143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STXingkai"/>
                <a:ea typeface="STXingkai"/>
                <a:cs typeface="STXingkai"/>
              </a:rPr>
              <a:t>一年级语文下册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2"/>
          <p:cNvSpPr>
            <a:spLocks noChangeArrowheads="1"/>
          </p:cNvSpPr>
          <p:nvPr/>
        </p:nvSpPr>
        <p:spPr bwMode="auto">
          <a:xfrm>
            <a:off x="1828800" y="360215"/>
            <a:ext cx="8482012" cy="583277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  <a:buFont typeface="Arial" charset="0"/>
              <a:buNone/>
            </a:pPr>
            <a:endParaRPr lang="zh-CN" altLang="en-US" sz="1600">
              <a:latin typeface="DengXian"/>
              <a:ea typeface="DengXian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4929187" y="496691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蚯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2897188" y="457200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蚓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865060" y="59690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蚪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828800" y="327660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蜘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1779588" y="182880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蛛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4876799" y="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蜻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6961188" y="50165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蜓</a:t>
            </a: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8180388" y="179705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蝴</a:t>
            </a: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8128000" y="339725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蚂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6807200" y="4692650"/>
            <a:ext cx="14205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蝌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033973" y="2298257"/>
            <a:ext cx="397324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虫字旁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467" y="-458788"/>
            <a:ext cx="5376333" cy="325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1883834" y="423864"/>
            <a:ext cx="4610100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kumimoji="0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送生字宝</a:t>
            </a:r>
            <a:endParaRPr kumimoji="0"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kumimoji="0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宝回家。</a:t>
            </a:r>
            <a:r>
              <a:rPr kumimoji="0" lang="zh-CN" altLang="en-US" b="1" dirty="0">
                <a:latin typeface="+mn-ea"/>
                <a:ea typeface="+mn-ea"/>
              </a:rPr>
              <a:t>                    </a:t>
            </a:r>
          </a:p>
        </p:txBody>
      </p:sp>
      <p:sp>
        <p:nvSpPr>
          <p:cNvPr id="8196" name="矩形 35"/>
          <p:cNvSpPr>
            <a:spLocks noChangeArrowheads="1"/>
          </p:cNvSpPr>
          <p:nvPr/>
        </p:nvSpPr>
        <p:spPr bwMode="auto">
          <a:xfrm>
            <a:off x="1286934" y="3646488"/>
            <a:ext cx="987636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宋体" pitchFamily="2" charset="-122"/>
              </a:rPr>
              <a:t>半包围结构：</a:t>
            </a:r>
            <a:endParaRPr lang="en-US" altLang="zh-CN" sz="2800" b="1" dirty="0"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宋体" pitchFamily="2" charset="-122"/>
              </a:rPr>
              <a:t>上下结构：</a:t>
            </a:r>
            <a:endParaRPr lang="en-US" altLang="zh-CN" sz="2800" b="1" dirty="0">
              <a:solidFill>
                <a:srgbClr val="FF0000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宋体" pitchFamily="2" charset="-122"/>
              </a:rPr>
              <a:t>左右结构：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980592" y="3673994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迷</a:t>
            </a:r>
            <a:endParaRPr lang="zh-CN" altLang="en-US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064839" y="4370100"/>
            <a:ext cx="7304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藏</a:t>
            </a:r>
            <a:endParaRPr lang="zh-CN" altLang="en-US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64838" y="5087016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蜻</a:t>
            </a:r>
            <a:endParaRPr lang="zh-CN" altLang="en-US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8200" name="矩形 35"/>
          <p:cNvSpPr>
            <a:spLocks noChangeArrowheads="1"/>
          </p:cNvSpPr>
          <p:nvPr/>
        </p:nvSpPr>
        <p:spPr bwMode="auto">
          <a:xfrm>
            <a:off x="4188883" y="1527544"/>
            <a:ext cx="681566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蜻  蜓  迷  藏  造  网 </a:t>
            </a:r>
            <a:endParaRPr lang="en-US" altLang="zh-CN" sz="4400" b="1" dirty="0">
              <a:solidFill>
                <a:srgbClr val="000099"/>
              </a:solidFill>
              <a:latin typeface="仿宋" pitchFamily="49" charset="-122"/>
              <a:ea typeface="仿宋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0099"/>
                </a:solidFill>
                <a:latin typeface="仿宋" pitchFamily="49" charset="-122"/>
                <a:ea typeface="仿宋" pitchFamily="49" charset="-122"/>
              </a:rPr>
              <a:t>蚂  蚁  食  粮  蜘  蛛</a:t>
            </a:r>
            <a:endParaRPr lang="en-US" altLang="zh-CN" sz="4400" b="1" dirty="0">
              <a:solidFill>
                <a:srgbClr val="000099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01805" y="3673995"/>
            <a:ext cx="563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98899" y="367399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网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1647" y="43702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6866" y="514156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98898" y="514156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19325" y="514156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6716" y="514156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粮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20004" y="514156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蜘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05700" y="514156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蛛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7" name="Group 11"/>
          <p:cNvGrpSpPr>
            <a:grpSpLocks/>
          </p:cNvGrpSpPr>
          <p:nvPr/>
        </p:nvGrpSpPr>
        <p:grpSpPr bwMode="auto">
          <a:xfrm>
            <a:off x="277513" y="1945464"/>
            <a:ext cx="3644979" cy="3008185"/>
            <a:chOff x="0" y="0"/>
            <a:chExt cx="3957" cy="3951"/>
          </a:xfrm>
        </p:grpSpPr>
        <p:sp>
          <p:nvSpPr>
            <p:cNvPr id="77828" name="Rectangle 7"/>
            <p:cNvSpPr>
              <a:spLocks noChangeAspect="1" noChangeArrowheads="1"/>
            </p:cNvSpPr>
            <p:nvPr/>
          </p:nvSpPr>
          <p:spPr bwMode="auto">
            <a:xfrm>
              <a:off x="10" y="4"/>
              <a:ext cx="3947" cy="394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zh-CN"/>
            </a:p>
          </p:txBody>
        </p:sp>
        <p:grpSp>
          <p:nvGrpSpPr>
            <p:cNvPr id="77829" name="Group 10"/>
            <p:cNvGrpSpPr>
              <a:grpSpLocks/>
            </p:cNvGrpSpPr>
            <p:nvPr/>
          </p:nvGrpSpPr>
          <p:grpSpPr bwMode="auto">
            <a:xfrm>
              <a:off x="0" y="0"/>
              <a:ext cx="3946" cy="3946"/>
              <a:chOff x="0" y="0"/>
              <a:chExt cx="3946" cy="3946"/>
            </a:xfrm>
          </p:grpSpPr>
          <p:sp>
            <p:nvSpPr>
              <p:cNvPr id="77830" name="Line 8"/>
              <p:cNvSpPr>
                <a:spLocks noChangeShapeType="1"/>
              </p:cNvSpPr>
              <p:nvPr/>
            </p:nvSpPr>
            <p:spPr bwMode="auto">
              <a:xfrm>
                <a:off x="0" y="1972"/>
                <a:ext cx="39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831" name="Line 9"/>
              <p:cNvSpPr>
                <a:spLocks noChangeShapeType="1"/>
              </p:cNvSpPr>
              <p:nvPr/>
            </p:nvSpPr>
            <p:spPr bwMode="auto">
              <a:xfrm rot="-5400000">
                <a:off x="14" y="1973"/>
                <a:ext cx="39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37224" y="2006612"/>
            <a:ext cx="35560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19000" dirty="0">
                <a:ea typeface="楷体_GB2312" pitchFamily="1" charset="-122"/>
              </a:rPr>
              <a:t>迷</a:t>
            </a:r>
          </a:p>
        </p:txBody>
      </p:sp>
      <p:pic>
        <p:nvPicPr>
          <p:cNvPr id="77833" name="Picture 9" descr="783567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" y="101353"/>
            <a:ext cx="1701209" cy="136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7834" name="Group 11"/>
          <p:cNvGrpSpPr>
            <a:grpSpLocks/>
          </p:cNvGrpSpPr>
          <p:nvPr/>
        </p:nvGrpSpPr>
        <p:grpSpPr bwMode="auto">
          <a:xfrm>
            <a:off x="4084061" y="1933316"/>
            <a:ext cx="3625702" cy="3016526"/>
            <a:chOff x="0" y="0"/>
            <a:chExt cx="3957" cy="3951"/>
          </a:xfrm>
        </p:grpSpPr>
        <p:sp>
          <p:nvSpPr>
            <p:cNvPr id="77835" name="Rectangle 7"/>
            <p:cNvSpPr>
              <a:spLocks noChangeAspect="1" noChangeArrowheads="1"/>
            </p:cNvSpPr>
            <p:nvPr/>
          </p:nvSpPr>
          <p:spPr bwMode="auto">
            <a:xfrm>
              <a:off x="10" y="4"/>
              <a:ext cx="3947" cy="394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zh-CN"/>
            </a:p>
          </p:txBody>
        </p:sp>
        <p:grpSp>
          <p:nvGrpSpPr>
            <p:cNvPr id="77836" name="Group 10"/>
            <p:cNvGrpSpPr>
              <a:grpSpLocks/>
            </p:cNvGrpSpPr>
            <p:nvPr/>
          </p:nvGrpSpPr>
          <p:grpSpPr bwMode="auto">
            <a:xfrm>
              <a:off x="0" y="0"/>
              <a:ext cx="3946" cy="3946"/>
              <a:chOff x="0" y="0"/>
              <a:chExt cx="3946" cy="3946"/>
            </a:xfrm>
          </p:grpSpPr>
          <p:sp>
            <p:nvSpPr>
              <p:cNvPr id="77837" name="Line 8"/>
              <p:cNvSpPr>
                <a:spLocks noChangeShapeType="1"/>
              </p:cNvSpPr>
              <p:nvPr/>
            </p:nvSpPr>
            <p:spPr bwMode="auto">
              <a:xfrm>
                <a:off x="0" y="1972"/>
                <a:ext cx="39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838" name="Line 9"/>
              <p:cNvSpPr>
                <a:spLocks noChangeShapeType="1"/>
              </p:cNvSpPr>
              <p:nvPr/>
            </p:nvSpPr>
            <p:spPr bwMode="auto">
              <a:xfrm rot="-5400000">
                <a:off x="14" y="1973"/>
                <a:ext cx="39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1373281" y="494188"/>
            <a:ext cx="254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rgbClr val="92D050"/>
                </a:solidFill>
              </a:rPr>
              <a:t>我会写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1618342" y="1196093"/>
            <a:ext cx="95410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5400" dirty="0" err="1">
                <a:solidFill>
                  <a:srgbClr val="FF0000"/>
                </a:solidFill>
              </a:rPr>
              <a:t>mí</a:t>
            </a:r>
            <a:endParaRPr lang="zh-CN" altLang="zh-CN" sz="5400" dirty="0">
              <a:solidFill>
                <a:srgbClr val="FF0000"/>
              </a:solidFill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102158" y="1196093"/>
            <a:ext cx="3048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5400" dirty="0" err="1">
                <a:solidFill>
                  <a:srgbClr val="FF0000"/>
                </a:solidFill>
              </a:rPr>
              <a:t>zào</a:t>
            </a:r>
            <a:endParaRPr lang="zh-CN" altLang="zh-CN" sz="5400" dirty="0">
              <a:solidFill>
                <a:srgbClr val="FF0000"/>
              </a:solidFill>
            </a:endParaRP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7844391" y="1927742"/>
            <a:ext cx="3625702" cy="3016526"/>
            <a:chOff x="0" y="0"/>
            <a:chExt cx="3957" cy="3951"/>
          </a:xfrm>
        </p:grpSpPr>
        <p:sp>
          <p:nvSpPr>
            <p:cNvPr id="23" name="Rectangle 7"/>
            <p:cNvSpPr>
              <a:spLocks noChangeAspect="1" noChangeArrowheads="1"/>
            </p:cNvSpPr>
            <p:nvPr/>
          </p:nvSpPr>
          <p:spPr bwMode="auto">
            <a:xfrm>
              <a:off x="10" y="4"/>
              <a:ext cx="3947" cy="394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zh-CN"/>
            </a:p>
          </p:txBody>
        </p:sp>
        <p:grpSp>
          <p:nvGrpSpPr>
            <p:cNvPr id="24" name="Group 10"/>
            <p:cNvGrpSpPr>
              <a:grpSpLocks/>
            </p:cNvGrpSpPr>
            <p:nvPr/>
          </p:nvGrpSpPr>
          <p:grpSpPr bwMode="auto">
            <a:xfrm>
              <a:off x="0" y="0"/>
              <a:ext cx="3946" cy="3946"/>
              <a:chOff x="0" y="0"/>
              <a:chExt cx="3946" cy="3946"/>
            </a:xfrm>
          </p:grpSpPr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0" y="1972"/>
                <a:ext cx="39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9"/>
              <p:cNvSpPr>
                <a:spLocks noChangeShapeType="1"/>
              </p:cNvSpPr>
              <p:nvPr/>
            </p:nvSpPr>
            <p:spPr bwMode="auto">
              <a:xfrm rot="-5400000">
                <a:off x="14" y="1973"/>
                <a:ext cx="39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4254469" y="1945463"/>
            <a:ext cx="3556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0" dirty="0">
                <a:ea typeface="楷体_GB2312" pitchFamily="1" charset="-122"/>
              </a:rPr>
              <a:t>造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8075730" y="1982601"/>
            <a:ext cx="3556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0" dirty="0">
                <a:ea typeface="楷体_GB2312" pitchFamily="1" charset="-122"/>
              </a:rPr>
              <a:t>运</a:t>
            </a: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8902995" y="1107194"/>
            <a:ext cx="13003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5400" dirty="0" err="1">
                <a:solidFill>
                  <a:srgbClr val="FF0000"/>
                </a:solidFill>
              </a:rPr>
              <a:t>yùn</a:t>
            </a:r>
            <a:endParaRPr lang="zh-CN" altLang="zh-CN" sz="5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5113" y="5199321"/>
            <a:ext cx="2380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</a:rPr>
              <a:t>走之底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3605" y="5199321"/>
            <a:ext cx="4329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</a:rPr>
              <a:t>半包围结构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1583267" y="2060576"/>
            <a:ext cx="8832851" cy="20161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小朋友，再见！</a:t>
            </a:r>
          </a:p>
        </p:txBody>
      </p:sp>
      <p:pic>
        <p:nvPicPr>
          <p:cNvPr id="21508" name="Picture 4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52217" y="5851525"/>
            <a:ext cx="863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35633" y="5894389"/>
            <a:ext cx="8636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518" y="5980114"/>
            <a:ext cx="57573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818" y="5157789"/>
            <a:ext cx="57573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300664"/>
            <a:ext cx="57573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1" y="5300664"/>
            <a:ext cx="768349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867" y="5084763"/>
            <a:ext cx="863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64051" y="5516563"/>
            <a:ext cx="12954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6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700" y="3429000"/>
            <a:ext cx="863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5" descr="45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084" y="2133600"/>
            <a:ext cx="863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9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4" y="62372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87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33" fill="hold"/>
                                        <p:tgtEl>
                                          <p:spTgt spid="409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051559"/>
            <a:ext cx="5528930" cy="3785291"/>
          </a:xfrm>
          <a:prstGeom prst="rect">
            <a:avLst/>
          </a:prstGeom>
        </p:spPr>
      </p:pic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77386" cy="257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930" y="2245114"/>
            <a:ext cx="6663070" cy="4591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箭头连接符 5"/>
          <p:cNvCxnSpPr/>
          <p:nvPr/>
        </p:nvCxnSpPr>
        <p:spPr>
          <a:xfrm flipV="1">
            <a:off x="723014" y="903767"/>
            <a:ext cx="1913860" cy="8506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764465" y="776186"/>
            <a:ext cx="1722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000" b="1" dirty="0">
                <a:latin typeface="DengXian"/>
                <a:ea typeface="DengXian"/>
              </a:rPr>
              <a:t>蜘 蛛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764465" y="319013"/>
            <a:ext cx="1722475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2800" b="1" dirty="0" err="1">
                <a:solidFill>
                  <a:srgbClr val="FF0000"/>
                </a:solidFill>
                <a:latin typeface="DengXian"/>
                <a:ea typeface="DengXian"/>
              </a:rPr>
              <a:t>zhī</a:t>
            </a:r>
            <a:r>
              <a:rPr lang="en-US" sz="2800" b="1" dirty="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lang="en-US" sz="2800" b="1" dirty="0" err="1">
                <a:solidFill>
                  <a:srgbClr val="FF0000"/>
                </a:solidFill>
                <a:latin typeface="DengXian"/>
                <a:ea typeface="DengXian"/>
              </a:rPr>
              <a:t>zhū</a:t>
            </a:r>
            <a:endParaRPr lang="zh-CN" altLang="en-US" sz="2800" b="1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1137684" y="2573338"/>
            <a:ext cx="1339702" cy="8397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477386" y="2291464"/>
            <a:ext cx="15948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000" b="1" dirty="0">
                <a:latin typeface="DengXian"/>
                <a:ea typeface="DengXian"/>
              </a:rPr>
              <a:t>蝴 蝶</a:t>
            </a: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4651022" y="3115341"/>
            <a:ext cx="718420" cy="19985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742121" y="2351417"/>
            <a:ext cx="147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000" b="1" dirty="0">
                <a:latin typeface="DengXian"/>
                <a:ea typeface="DengXian"/>
              </a:rPr>
              <a:t>蚂 蚁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4742121" y="1805981"/>
            <a:ext cx="1690577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mǎ</a:t>
            </a:r>
            <a:r>
              <a:rPr 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yǐ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V="1">
            <a:off x="2179674" y="5932967"/>
            <a:ext cx="1265275" cy="3615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444949" y="5901069"/>
            <a:ext cx="16527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000" b="1" dirty="0">
                <a:latin typeface="DengXian"/>
                <a:ea typeface="DengXian"/>
              </a:rPr>
              <a:t>蚯 蚓</a:t>
            </a: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2016051" y="1904956"/>
            <a:ext cx="2857795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2800" b="1" dirty="0" smtClean="0">
                <a:latin typeface="DengXian"/>
                <a:ea typeface="DengXian"/>
              </a:rPr>
              <a:t>   </a:t>
            </a:r>
            <a:r>
              <a:rPr lang="en-US" sz="2800" b="1" dirty="0" err="1" smtClean="0">
                <a:solidFill>
                  <a:srgbClr val="FF0000"/>
                </a:solidFill>
                <a:latin typeface="DengXian"/>
                <a:ea typeface="DengXian"/>
              </a:rPr>
              <a:t>hú</a:t>
            </a:r>
            <a:r>
              <a:rPr lang="en-US" sz="2800" b="1" dirty="0" smtClean="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lang="en-US" sz="2800" b="1" dirty="0" err="1" smtClean="0">
                <a:solidFill>
                  <a:srgbClr val="FF0000"/>
                </a:solidFill>
                <a:latin typeface="DengXian"/>
                <a:ea typeface="DengXian"/>
              </a:rPr>
              <a:t>dié</a:t>
            </a:r>
            <a:endParaRPr lang="zh-CN" altLang="en-US" sz="2800" b="1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44949" y="5452836"/>
            <a:ext cx="190454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800" b="1" dirty="0" err="1">
                <a:solidFill>
                  <a:srgbClr val="FF0000"/>
                </a:solidFill>
                <a:latin typeface="DengXian"/>
                <a:ea typeface="DengXian"/>
              </a:rPr>
              <a:t>qiū</a:t>
            </a:r>
            <a:r>
              <a:rPr lang="en-US" altLang="zh-CN" sz="2800" b="1" dirty="0">
                <a:solidFill>
                  <a:srgbClr val="FF0000"/>
                </a:solidFill>
                <a:latin typeface="DengXian"/>
                <a:ea typeface="DengXian"/>
              </a:rPr>
              <a:t>   </a:t>
            </a:r>
            <a:r>
              <a:rPr lang="en-US" altLang="zh-CN" sz="2800" b="1" dirty="0" err="1">
                <a:solidFill>
                  <a:srgbClr val="FF0000"/>
                </a:solidFill>
                <a:latin typeface="DengXian"/>
                <a:ea typeface="DengXian"/>
              </a:rPr>
              <a:t>yǐn</a:t>
            </a:r>
            <a:endParaRPr lang="zh-CN" altLang="en-US" sz="2800" b="1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 flipH="1" flipV="1">
            <a:off x="7777716" y="3572540"/>
            <a:ext cx="430620" cy="23285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4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29060" y="1398735"/>
            <a:ext cx="15417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000" b="1" dirty="0">
                <a:latin typeface="DengXian"/>
                <a:ea typeface="DengXian"/>
              </a:rPr>
              <a:t>蜻 蜓</a:t>
            </a:r>
          </a:p>
        </p:txBody>
      </p:sp>
      <p:sp>
        <p:nvSpPr>
          <p:cNvPr id="42" name="Text Box 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816651" y="2761889"/>
            <a:ext cx="15511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000" b="1" dirty="0">
                <a:latin typeface="DengXian"/>
                <a:ea typeface="DengXian"/>
              </a:rPr>
              <a:t>蝌 蚪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6449237" y="2283619"/>
            <a:ext cx="243840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2800" b="1" dirty="0" smtClean="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lang="en-US" sz="2800" b="1" dirty="0" err="1" smtClean="0">
                <a:solidFill>
                  <a:srgbClr val="FF0000"/>
                </a:solidFill>
                <a:latin typeface="DengXian"/>
                <a:ea typeface="DengXian"/>
              </a:rPr>
              <a:t>kē</a:t>
            </a:r>
            <a:r>
              <a:rPr lang="en-US" sz="2800" b="1" dirty="0" smtClean="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lang="en-US" sz="2800" b="1" dirty="0" err="1" smtClean="0">
                <a:solidFill>
                  <a:srgbClr val="FF0000"/>
                </a:solidFill>
                <a:latin typeface="DengXian"/>
                <a:ea typeface="DengXian"/>
              </a:rPr>
              <a:t>dǒu</a:t>
            </a:r>
            <a:endParaRPr lang="zh-CN" altLang="en-US" sz="2800" b="1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 flipV="1">
            <a:off x="9314121" y="2145021"/>
            <a:ext cx="595423" cy="11085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Box 9"/>
          <p:cNvSpPr txBox="1">
            <a:spLocks noChangeArrowheads="1"/>
          </p:cNvSpPr>
          <p:nvPr/>
        </p:nvSpPr>
        <p:spPr bwMode="auto">
          <a:xfrm>
            <a:off x="9062484" y="909952"/>
            <a:ext cx="259080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2800" b="1" dirty="0" err="1">
                <a:solidFill>
                  <a:srgbClr val="FF0000"/>
                </a:solidFill>
                <a:latin typeface="DengXian"/>
                <a:ea typeface="DengXian"/>
              </a:rPr>
              <a:t>qīng</a:t>
            </a:r>
            <a:r>
              <a:rPr lang="en-US" sz="2800" b="1" dirty="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lang="en-US" sz="2800" b="1" dirty="0" err="1" smtClean="0">
                <a:solidFill>
                  <a:srgbClr val="FF0000"/>
                </a:solidFill>
                <a:latin typeface="DengXian"/>
                <a:ea typeface="DengXian"/>
              </a:rPr>
              <a:t>tíng</a:t>
            </a:r>
            <a:endParaRPr lang="zh-CN" altLang="en-US" sz="2800" b="1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1109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6" grpId="0"/>
      <p:bldP spid="24" grpId="0"/>
      <p:bldP spid="25" grpId="0"/>
      <p:bldP spid="31" grpId="0"/>
      <p:bldP spid="35" grpId="0"/>
      <p:bldP spid="36" grpId="0"/>
      <p:bldP spid="41" grpId="0"/>
      <p:bldP spid="42" grpId="0"/>
      <p:bldP spid="43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403224"/>
            <a:ext cx="3862388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3688" y="403225"/>
            <a:ext cx="4005262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8950" y="403225"/>
            <a:ext cx="3863975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1084263" y="25828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蜻 蜓</a:t>
            </a: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730750" y="25828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蝴 蝶</a:t>
            </a: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8953500" y="2582863"/>
            <a:ext cx="2801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蝌 蚪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300" y="3729038"/>
            <a:ext cx="386238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03688" y="3729038"/>
            <a:ext cx="40052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108950" y="3729038"/>
            <a:ext cx="38639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084263" y="56816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蚯 蚓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30750" y="56816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蚂 蚁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953500" y="5681663"/>
            <a:ext cx="2801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蜘 蛛</a:t>
            </a:r>
          </a:p>
        </p:txBody>
      </p:sp>
    </p:spTree>
    <p:extLst>
      <p:ext uri="{BB962C8B-B14F-4D97-AF65-F5344CB8AC3E}">
        <p14:creationId xmlns:p14="http://schemas.microsoft.com/office/powerpoint/2010/main" val="244025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84263" y="25828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蜻 蜓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730750" y="25828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蝴 蝶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953500" y="2582863"/>
            <a:ext cx="2801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蝌 蚪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084263" y="56816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蚯 蚓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30750" y="5681663"/>
            <a:ext cx="2803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蚂 蚁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953500" y="5681663"/>
            <a:ext cx="2801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dirty="0">
                <a:latin typeface="KaiTi" pitchFamily="49" charset="-122"/>
                <a:ea typeface="KaiTi" pitchFamily="49" charset="-122"/>
              </a:rPr>
              <a:t>蜘 蛛</a:t>
            </a:r>
          </a:p>
        </p:txBody>
      </p:sp>
      <p:sp>
        <p:nvSpPr>
          <p:cNvPr id="17415" name="文本框 13"/>
          <p:cNvSpPr txBox="1">
            <a:spLocks noChangeArrowheads="1"/>
          </p:cNvSpPr>
          <p:nvPr/>
        </p:nvSpPr>
        <p:spPr bwMode="auto">
          <a:xfrm>
            <a:off x="1084263" y="1892300"/>
            <a:ext cx="317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0000"/>
                </a:solidFill>
                <a:latin typeface="DengXian"/>
                <a:ea typeface="DengXian"/>
              </a:rPr>
              <a:t>qīng</a:t>
            </a:r>
            <a:r>
              <a:rPr kumimoji="1" lang="zh-CN" altLang="en-US" sz="360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kumimoji="1" lang="en-US" altLang="zh-CN" sz="3600">
                <a:solidFill>
                  <a:srgbClr val="FF0000"/>
                </a:solidFill>
                <a:latin typeface="DengXian"/>
                <a:ea typeface="DengXian"/>
              </a:rPr>
              <a:t>tíng</a:t>
            </a:r>
            <a:endParaRPr kumimoji="1" lang="zh-CN" altLang="en-US" sz="3600">
              <a:solidFill>
                <a:srgbClr val="FF0000"/>
              </a:solidFill>
              <a:latin typeface="DengXian"/>
              <a:ea typeface="DengXian"/>
            </a:endParaRPr>
          </a:p>
        </p:txBody>
      </p:sp>
      <p:sp>
        <p:nvSpPr>
          <p:cNvPr id="17416" name="文本框 14"/>
          <p:cNvSpPr txBox="1">
            <a:spLocks noChangeArrowheads="1"/>
          </p:cNvSpPr>
          <p:nvPr/>
        </p:nvSpPr>
        <p:spPr bwMode="auto">
          <a:xfrm>
            <a:off x="4678363" y="1892300"/>
            <a:ext cx="317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</a:t>
            </a:r>
            <a:r>
              <a:rPr kumimoji="1" lang="en-US" altLang="zh-CN" sz="3600" dirty="0" err="1">
                <a:solidFill>
                  <a:srgbClr val="FF0000"/>
                </a:solidFill>
                <a:latin typeface="DengXian"/>
                <a:ea typeface="DengXian"/>
              </a:rPr>
              <a:t>hú</a:t>
            </a:r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DengXian"/>
                <a:ea typeface="DengXian"/>
              </a:rPr>
              <a:t>dié</a:t>
            </a:r>
            <a:endParaRPr kumimoji="1" lang="zh-CN" altLang="en-US" sz="3600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sp>
        <p:nvSpPr>
          <p:cNvPr id="17417" name="文本框 15"/>
          <p:cNvSpPr txBox="1">
            <a:spLocks noChangeArrowheads="1"/>
          </p:cNvSpPr>
          <p:nvPr/>
        </p:nvSpPr>
        <p:spPr bwMode="auto">
          <a:xfrm>
            <a:off x="8936038" y="1892300"/>
            <a:ext cx="317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</a:t>
            </a:r>
            <a:r>
              <a:rPr kumimoji="1" lang="en-US" altLang="zh-CN" sz="3600" dirty="0" err="1">
                <a:solidFill>
                  <a:srgbClr val="FF0000"/>
                </a:solidFill>
                <a:latin typeface="DengXian"/>
                <a:ea typeface="DengXian"/>
              </a:rPr>
              <a:t>kē</a:t>
            </a:r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DengXian"/>
                <a:ea typeface="DengXian"/>
              </a:rPr>
              <a:t>dǒu</a:t>
            </a:r>
            <a:endParaRPr kumimoji="1" lang="zh-CN" altLang="en-US" sz="3600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sp>
        <p:nvSpPr>
          <p:cNvPr id="17418" name="文本框 16"/>
          <p:cNvSpPr txBox="1">
            <a:spLocks noChangeArrowheads="1"/>
          </p:cNvSpPr>
          <p:nvPr/>
        </p:nvSpPr>
        <p:spPr bwMode="auto">
          <a:xfrm>
            <a:off x="1084263" y="4991100"/>
            <a:ext cx="317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  <a:latin typeface="DengXian"/>
                <a:ea typeface="DengXian"/>
              </a:rPr>
              <a:t>qiū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DengXian"/>
                <a:ea typeface="DengXian"/>
              </a:rPr>
              <a:t>yǐn</a:t>
            </a:r>
            <a:endParaRPr kumimoji="1" lang="zh-CN" altLang="en-US" sz="3600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sp>
        <p:nvSpPr>
          <p:cNvPr id="17419" name="文本框 17"/>
          <p:cNvSpPr txBox="1">
            <a:spLocks noChangeArrowheads="1"/>
          </p:cNvSpPr>
          <p:nvPr/>
        </p:nvSpPr>
        <p:spPr bwMode="auto">
          <a:xfrm>
            <a:off x="4678363" y="4991100"/>
            <a:ext cx="317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</a:t>
            </a:r>
            <a:r>
              <a:rPr kumimoji="1" lang="en-US" altLang="zh-CN" sz="3600" dirty="0" err="1">
                <a:solidFill>
                  <a:srgbClr val="FF0000"/>
                </a:solidFill>
                <a:latin typeface="DengXian"/>
                <a:ea typeface="DengXian"/>
              </a:rPr>
              <a:t>m</a:t>
            </a:r>
            <a:r>
              <a:rPr kumimoji="1" lang="en-US" altLang="zh-CN" sz="3600" dirty="0" err="1">
                <a:solidFill>
                  <a:srgbClr val="FF0000"/>
                </a:solidFill>
                <a:latin typeface="宋体" charset="-122"/>
              </a:rPr>
              <a:t>ǎ</a:t>
            </a:r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DengXian"/>
                <a:ea typeface="DengXian"/>
              </a:rPr>
              <a:t>yǐ</a:t>
            </a:r>
            <a:endParaRPr kumimoji="1" lang="zh-CN" altLang="en-US" sz="3600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  <p:sp>
        <p:nvSpPr>
          <p:cNvPr id="17420" name="文本框 18"/>
          <p:cNvSpPr txBox="1">
            <a:spLocks noChangeArrowheads="1"/>
          </p:cNvSpPr>
          <p:nvPr/>
        </p:nvSpPr>
        <p:spPr bwMode="auto">
          <a:xfrm>
            <a:off x="8936038" y="4991100"/>
            <a:ext cx="317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</a:t>
            </a:r>
            <a:r>
              <a:rPr kumimoji="1" lang="en-US" altLang="zh-CN" sz="3600" dirty="0" err="1">
                <a:solidFill>
                  <a:srgbClr val="FF0000"/>
                </a:solidFill>
                <a:latin typeface="DengXian"/>
                <a:ea typeface="DengXian"/>
              </a:rPr>
              <a:t>zhī</a:t>
            </a:r>
            <a:r>
              <a:rPr kumimoji="1" lang="zh-CN" altLang="en-US" sz="3600" dirty="0">
                <a:solidFill>
                  <a:srgbClr val="FF0000"/>
                </a:solidFill>
                <a:latin typeface="DengXian"/>
                <a:ea typeface="DengXian"/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DengXian"/>
                <a:ea typeface="DengXian"/>
              </a:rPr>
              <a:t>zhū</a:t>
            </a:r>
            <a:endParaRPr kumimoji="1" lang="zh-CN" altLang="en-US" sz="3600" dirty="0">
              <a:solidFill>
                <a:srgbClr val="FF0000"/>
              </a:solidFill>
              <a:latin typeface="DengXian"/>
              <a:ea typeface="DengXi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5300663"/>
            <a:ext cx="6792384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" y="0"/>
            <a:ext cx="2065868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5984" y="5665788"/>
            <a:ext cx="5651501" cy="1192212"/>
          </a:xfrm>
        </p:spPr>
      </p:pic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4306186" y="227013"/>
            <a:ext cx="3632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latin typeface="KaiTi" pitchFamily="49" charset="-122"/>
                <a:ea typeface="KaiTi" pitchFamily="49" charset="-122"/>
              </a:rPr>
              <a:t>动物儿歌</a:t>
            </a:r>
          </a:p>
        </p:txBody>
      </p:sp>
      <p:sp>
        <p:nvSpPr>
          <p:cNvPr id="16" name="文本框 6"/>
          <p:cNvSpPr txBox="1"/>
          <p:nvPr/>
        </p:nvSpPr>
        <p:spPr>
          <a:xfrm>
            <a:off x="4306186" y="1318437"/>
            <a:ext cx="5006089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蜻蜓半空展翅飞，</a:t>
            </a:r>
            <a:endParaRPr kumimoji="1"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蝴蝶花间捉迷藏。</a:t>
            </a:r>
            <a:endParaRPr kumimoji="1"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蚯蚓土里造宫殿，</a:t>
            </a:r>
            <a:endParaRPr kumimoji="1"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蚂蚁地上运粮食。</a:t>
            </a:r>
            <a:endParaRPr kumimoji="1"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蝌蚪池中游得欢，</a:t>
            </a:r>
            <a:endParaRPr kumimoji="1"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蜘蛛房前结网忙。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00321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5300663"/>
            <a:ext cx="6792384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" y="0"/>
            <a:ext cx="2065868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5984" y="5665788"/>
            <a:ext cx="5651501" cy="1192212"/>
          </a:xfrm>
        </p:spPr>
      </p:pic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4306186" y="227013"/>
            <a:ext cx="3632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latin typeface="KaiTi" pitchFamily="49" charset="-122"/>
                <a:ea typeface="KaiTi" pitchFamily="49" charset="-122"/>
              </a:rPr>
              <a:t>动物儿歌</a:t>
            </a:r>
          </a:p>
        </p:txBody>
      </p:sp>
      <p:sp>
        <p:nvSpPr>
          <p:cNvPr id="16" name="文本框 6"/>
          <p:cNvSpPr txBox="1"/>
          <p:nvPr/>
        </p:nvSpPr>
        <p:spPr>
          <a:xfrm>
            <a:off x="4306186" y="1318437"/>
            <a:ext cx="5006089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蜻蜓半空</a:t>
            </a: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展翅飞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，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蝴蝶花间</a:t>
            </a: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捉迷藏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蚯蚓土里</a:t>
            </a: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造宫殿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，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蚂蚁地上</a:t>
            </a: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运粮食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蝌蚪池中</a:t>
            </a: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游得欢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，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蜘蛛房前</a:t>
            </a: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结网忙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72894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5300663"/>
            <a:ext cx="6792384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" y="0"/>
            <a:ext cx="2065868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5984" y="5665788"/>
            <a:ext cx="5651501" cy="1192212"/>
          </a:xfrm>
        </p:spPr>
      </p:pic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4306186" y="375868"/>
            <a:ext cx="3632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latin typeface="KaiTi" pitchFamily="49" charset="-122"/>
                <a:ea typeface="KaiTi" pitchFamily="49" charset="-122"/>
              </a:rPr>
              <a:t>动物儿歌</a:t>
            </a:r>
          </a:p>
        </p:txBody>
      </p:sp>
      <p:sp>
        <p:nvSpPr>
          <p:cNvPr id="16" name="文本框 6"/>
          <p:cNvSpPr txBox="1"/>
          <p:nvPr/>
        </p:nvSpPr>
        <p:spPr>
          <a:xfrm>
            <a:off x="4306186" y="1648047"/>
            <a:ext cx="5006089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蜻蜓半空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展翅飞，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蝴蝶花间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捉迷藏。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蚯蚓土里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造宫殿，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蚂蚁地上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运粮食。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蝌蚪池中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游得欢，</a:t>
            </a:r>
            <a:endParaRPr kumimoji="1" lang="en-US" altLang="zh-CN" sz="36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zh-CN" sz="1000" b="1" dirty="0">
              <a:latin typeface="KaiTi" charset="-122"/>
              <a:ea typeface="KaiTi" charset="-122"/>
              <a:cs typeface="KaiTi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蜘蛛房前</a:t>
            </a:r>
            <a:r>
              <a:rPr kumimoji="1" lang="zh-CN" altLang="en-US" sz="3600" b="1" dirty="0">
                <a:latin typeface="KaiTi" charset="-122"/>
                <a:ea typeface="KaiTi" charset="-122"/>
                <a:cs typeface="KaiTi" charset="-122"/>
              </a:rPr>
              <a:t>结网忙。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26376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38939" y="134681"/>
            <a:ext cx="1158240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蜻 蜓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 </a:t>
            </a:r>
            <a:r>
              <a:rPr 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半 空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展 翅 飞</a:t>
            </a:r>
            <a:r>
              <a:rPr lang="zh-CN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蝴 蝶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 </a:t>
            </a:r>
            <a:r>
              <a:rPr 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花 间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捉 迷 藏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蚯 蚓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 </a:t>
            </a:r>
            <a:r>
              <a:rPr 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土 里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造 宫 殿</a:t>
            </a:r>
            <a:r>
              <a:rPr lang="zh-CN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蚂 蚁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 </a:t>
            </a:r>
            <a:r>
              <a:rPr 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地 上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运 食 粮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蝌 蚪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 </a:t>
            </a:r>
            <a:r>
              <a:rPr 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池 中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游 得 欢</a:t>
            </a:r>
            <a:r>
              <a:rPr lang="zh-CN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蜘 蛛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" action="ppaction://noaction"/>
              </a:rPr>
              <a:t> </a:t>
            </a:r>
            <a:r>
              <a:rPr 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房 前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结 网 忙</a:t>
            </a:r>
            <a:r>
              <a:rPr 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23953" y="1136836"/>
            <a:ext cx="6466416" cy="10080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954" y="3368861"/>
            <a:ext cx="6479116" cy="107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954" y="4444743"/>
            <a:ext cx="6479116" cy="105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954" y="5495667"/>
            <a:ext cx="6479116" cy="108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954" y="2144899"/>
            <a:ext cx="6479116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953" y="134681"/>
            <a:ext cx="6479117" cy="100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621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OLLY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8601"/>
            <a:ext cx="11857567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639484" y="2205039"/>
            <a:ext cx="364913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 dirty="0"/>
              <a:t>  </a:t>
            </a:r>
            <a:r>
              <a:rPr lang="zh-CN" altLang="en-US" sz="4400" b="1" dirty="0"/>
              <a:t>蜻    蜓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743201" y="3810001"/>
            <a:ext cx="254423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 dirty="0"/>
              <a:t> </a:t>
            </a:r>
            <a:r>
              <a:rPr lang="zh-CN" altLang="en-US" sz="4400" b="1" dirty="0"/>
              <a:t>蚂  蚁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8496301" y="3789363"/>
            <a:ext cx="32639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/>
              <a:t> </a:t>
            </a:r>
            <a:r>
              <a:rPr lang="zh-CN" altLang="en-US" sz="4400" b="1"/>
              <a:t>蜘   蛛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5615517" y="3789363"/>
            <a:ext cx="29464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 dirty="0"/>
              <a:t>食  粮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9652001" y="2209801"/>
            <a:ext cx="220556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/>
              <a:t>造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6197600" y="2209801"/>
            <a:ext cx="34544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 b="1"/>
              <a:t> </a:t>
            </a:r>
            <a:r>
              <a:rPr lang="zh-CN" altLang="en-US" sz="4400" b="1"/>
              <a:t>迷   藏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734733" y="2276475"/>
            <a:ext cx="9457267" cy="2235200"/>
            <a:chOff x="1292" y="1434"/>
            <a:chExt cx="4468" cy="1408"/>
          </a:xfrm>
        </p:grpSpPr>
        <p:sp>
          <p:nvSpPr>
            <p:cNvPr id="7180" name="Rectangle 10"/>
            <p:cNvSpPr>
              <a:spLocks noChangeArrowheads="1"/>
            </p:cNvSpPr>
            <p:nvPr/>
          </p:nvSpPr>
          <p:spPr bwMode="auto">
            <a:xfrm>
              <a:off x="1292" y="1434"/>
              <a:ext cx="158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 dirty="0" err="1"/>
                <a:t>qīnɡ</a:t>
              </a:r>
              <a:r>
                <a:rPr lang="en-US" altLang="zh-CN" sz="4000" b="1" dirty="0"/>
                <a:t>  </a:t>
              </a:r>
              <a:r>
                <a:rPr lang="en-US" altLang="zh-CN" sz="4000" b="1" dirty="0" err="1"/>
                <a:t>tínɡ</a:t>
              </a:r>
              <a:endParaRPr lang="en-US" altLang="zh-CN" sz="4000" b="1" dirty="0"/>
            </a:p>
          </p:txBody>
        </p:sp>
        <p:sp>
          <p:nvSpPr>
            <p:cNvPr id="7181" name="Rectangle 11"/>
            <p:cNvSpPr>
              <a:spLocks noChangeArrowheads="1"/>
            </p:cNvSpPr>
            <p:nvPr/>
          </p:nvSpPr>
          <p:spPr bwMode="auto">
            <a:xfrm>
              <a:off x="3016" y="1434"/>
              <a:ext cx="1411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 dirty="0" err="1"/>
                <a:t>mí</a:t>
              </a:r>
              <a:r>
                <a:rPr lang="en-US" altLang="zh-CN" sz="4000" b="1" dirty="0"/>
                <a:t>  </a:t>
              </a:r>
              <a:r>
                <a:rPr lang="en-US" altLang="zh-CN" sz="4000" b="1" dirty="0" err="1"/>
                <a:t>c</a:t>
              </a:r>
              <a:r>
                <a:rPr lang="en-US" altLang="zh-CN" sz="4000" b="1" dirty="0" err="1">
                  <a:latin typeface="黑体" pitchFamily="49" charset="-122"/>
                  <a:ea typeface="黑体" pitchFamily="49" charset="-122"/>
                </a:rPr>
                <a:t>án</a:t>
              </a:r>
              <a:r>
                <a:rPr lang="en-US" altLang="zh-CN" sz="4000" b="1" dirty="0" err="1">
                  <a:latin typeface="GungsuhChe" pitchFamily="49" charset="-127"/>
                  <a:ea typeface="GungsuhChe" pitchFamily="49" charset="-127"/>
                </a:rPr>
                <a:t>g</a:t>
              </a:r>
              <a:endParaRPr lang="en-US" altLang="zh-CN" sz="4000" b="1" dirty="0">
                <a:latin typeface="GungsuhChe" pitchFamily="49" charset="-127"/>
                <a:ea typeface="GungsuhChe" pitchFamily="49" charset="-127"/>
              </a:endParaRPr>
            </a:p>
          </p:txBody>
        </p:sp>
        <p:sp>
          <p:nvSpPr>
            <p:cNvPr id="7182" name="Rectangle 12"/>
            <p:cNvSpPr>
              <a:spLocks noChangeArrowheads="1"/>
            </p:cNvSpPr>
            <p:nvPr/>
          </p:nvSpPr>
          <p:spPr bwMode="auto">
            <a:xfrm>
              <a:off x="4584" y="1440"/>
              <a:ext cx="117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/>
                <a:t>z</a:t>
              </a:r>
              <a:r>
                <a:rPr lang="en-US" altLang="zh-CN" sz="4000" b="1">
                  <a:latin typeface="黑体" pitchFamily="49" charset="-122"/>
                  <a:ea typeface="黑体" pitchFamily="49" charset="-122"/>
                </a:rPr>
                <a:t>ào</a:t>
              </a:r>
            </a:p>
          </p:txBody>
        </p:sp>
        <p:sp>
          <p:nvSpPr>
            <p:cNvPr id="7183" name="Rectangle 13"/>
            <p:cNvSpPr>
              <a:spLocks noChangeArrowheads="1"/>
            </p:cNvSpPr>
            <p:nvPr/>
          </p:nvSpPr>
          <p:spPr bwMode="auto">
            <a:xfrm>
              <a:off x="2608" y="2387"/>
              <a:ext cx="158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/>
                <a:t>shí  li</a:t>
              </a:r>
              <a:r>
                <a:rPr lang="en-US" altLang="zh-CN" sz="4000" b="1">
                  <a:latin typeface="黑体" pitchFamily="49" charset="-122"/>
                  <a:ea typeface="黑体" pitchFamily="49" charset="-122"/>
                </a:rPr>
                <a:t>án</a:t>
              </a:r>
              <a:r>
                <a:rPr lang="en-US" altLang="zh-CN" sz="4000" b="1">
                  <a:latin typeface="GungsuhChe" pitchFamily="49" charset="-127"/>
                  <a:ea typeface="GungsuhChe" pitchFamily="49" charset="-127"/>
                </a:rPr>
                <a:t>g</a:t>
              </a:r>
            </a:p>
          </p:txBody>
        </p:sp>
        <p:sp>
          <p:nvSpPr>
            <p:cNvPr id="7184" name="Rectangle 14"/>
            <p:cNvSpPr>
              <a:spLocks noChangeArrowheads="1"/>
            </p:cNvSpPr>
            <p:nvPr/>
          </p:nvSpPr>
          <p:spPr bwMode="auto">
            <a:xfrm>
              <a:off x="4014" y="2387"/>
              <a:ext cx="1271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/>
                <a:t> zhī  zhū</a:t>
              </a:r>
            </a:p>
          </p:txBody>
        </p:sp>
        <p:sp>
          <p:nvSpPr>
            <p:cNvPr id="7185" name="Rectangle 15"/>
            <p:cNvSpPr>
              <a:spLocks noChangeArrowheads="1"/>
            </p:cNvSpPr>
            <p:nvPr/>
          </p:nvSpPr>
          <p:spPr bwMode="auto">
            <a:xfrm>
              <a:off x="1392" y="2400"/>
              <a:ext cx="96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 dirty="0" err="1"/>
                <a:t>m</a:t>
              </a:r>
              <a:r>
                <a:rPr lang="en-US" altLang="zh-CN" sz="4000" b="1" dirty="0" err="1">
                  <a:latin typeface="黑体" pitchFamily="49" charset="-122"/>
                  <a:ea typeface="黑体" pitchFamily="49" charset="-122"/>
                </a:rPr>
                <a:t>ǎ</a:t>
              </a:r>
              <a:r>
                <a:rPr lang="en-US" altLang="zh-CN" sz="4000" b="1" dirty="0"/>
                <a:t>  </a:t>
              </a:r>
              <a:r>
                <a:rPr lang="en-US" altLang="zh-CN" sz="4000" b="1" dirty="0" err="1"/>
                <a:t>yǐ</a:t>
              </a:r>
              <a:endParaRPr lang="en-US" altLang="zh-CN" sz="4000" b="1" dirty="0"/>
            </a:p>
          </p:txBody>
        </p:sp>
      </p:grp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2844801" y="5257801"/>
            <a:ext cx="297603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/>
              <a:t>  网</a:t>
            </a:r>
          </a:p>
        </p:txBody>
      </p:sp>
      <p:sp>
        <p:nvSpPr>
          <p:cNvPr id="7179" name="Rectangle 12"/>
          <p:cNvSpPr>
            <a:spLocks noChangeArrowheads="1"/>
          </p:cNvSpPr>
          <p:nvPr/>
        </p:nvSpPr>
        <p:spPr bwMode="auto">
          <a:xfrm>
            <a:off x="2844800" y="5257801"/>
            <a:ext cx="248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1" dirty="0" err="1"/>
              <a:t>w</a:t>
            </a:r>
            <a:r>
              <a:rPr lang="en-US" altLang="zh-CN" sz="4000" b="1" dirty="0" err="1">
                <a:latin typeface="黑体" pitchFamily="49" charset="-122"/>
                <a:ea typeface="黑体" pitchFamily="49" charset="-122"/>
              </a:rPr>
              <a:t>ǎn</a:t>
            </a:r>
            <a:r>
              <a:rPr lang="en-US" altLang="zh-CN" sz="4000" b="1" dirty="0" err="1">
                <a:latin typeface="GungsuhChe" pitchFamily="49" charset="-127"/>
                <a:ea typeface="GungsuhChe" pitchFamily="49" charset="-127"/>
              </a:rPr>
              <a:t>g</a:t>
            </a:r>
            <a:endParaRPr lang="en-US" altLang="zh-CN" sz="4000" b="1" dirty="0"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04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4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4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325</Words>
  <Application>Microsoft Office PowerPoint</Application>
  <PresentationFormat>自定义</PresentationFormat>
  <Paragraphs>135</Paragraphs>
  <Slides>13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Administrator</cp:lastModifiedBy>
  <cp:revision>42</cp:revision>
  <dcterms:created xsi:type="dcterms:W3CDTF">2017-03-18T02:26:10Z</dcterms:created>
  <dcterms:modified xsi:type="dcterms:W3CDTF">2018-05-06T01:31:09Z</dcterms:modified>
</cp:coreProperties>
</file>