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4" r:id="rId5"/>
    <p:sldId id="261" r:id="rId6"/>
    <p:sldId id="259" r:id="rId7"/>
    <p:sldId id="262" r:id="rId8"/>
    <p:sldId id="263" r:id="rId9"/>
    <p:sldId id="266" r:id="rId10"/>
    <p:sldId id="267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8DFCD-47C5-4D47-8C8C-F5568ECE7557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A5A9C8-8991-4B9A-8690-22866CA9D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9354373_155336633112_2.jpg"/>
          <p:cNvPicPr>
            <a:picLocks noChangeAspect="1"/>
          </p:cNvPicPr>
          <p:nvPr userDrawn="1"/>
        </p:nvPicPr>
        <p:blipFill>
          <a:blip r:embed="rId13"/>
          <a:srcRect l="23437" b="6006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3566_20140328162157980128_1.jpg"/>
          <p:cNvPicPr>
            <a:picLocks noChangeAspect="1"/>
          </p:cNvPicPr>
          <p:nvPr/>
        </p:nvPicPr>
        <p:blipFill>
          <a:blip r:embed="rId2"/>
          <a:srcRect l="8334" t="6784" r="6469" b="14193"/>
          <a:stretch>
            <a:fillRect/>
          </a:stretch>
        </p:blipFill>
        <p:spPr>
          <a:xfrm>
            <a:off x="1142976" y="0"/>
            <a:ext cx="6674988" cy="36433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14612" y="4071942"/>
            <a:ext cx="3643338" cy="2426916"/>
            <a:chOff x="2714612" y="4071942"/>
            <a:chExt cx="3643338" cy="2426916"/>
          </a:xfrm>
        </p:grpSpPr>
        <p:sp>
          <p:nvSpPr>
            <p:cNvPr id="5" name="TextBox 4"/>
            <p:cNvSpPr txBox="1"/>
            <p:nvPr/>
          </p:nvSpPr>
          <p:spPr>
            <a:xfrm>
              <a:off x="2714612" y="4929198"/>
              <a:ext cx="36433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/>
                <a:t>乌  鸦</a:t>
              </a:r>
              <a:endParaRPr lang="zh-CN" altLang="en-US" sz="96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28926" y="4071942"/>
              <a:ext cx="3429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 smtClean="0">
                  <a:solidFill>
                    <a:srgbClr val="FF0000"/>
                  </a:solidFill>
                  <a:ea typeface="楷体_GB2312" pitchFamily="49" charset="-122"/>
                </a:rPr>
                <a:t>wū</a:t>
              </a:r>
              <a:r>
                <a:rPr lang="en-US" altLang="zh-CN" sz="6000" dirty="0" smtClean="0">
                  <a:solidFill>
                    <a:srgbClr val="FF0000"/>
                  </a:solidFill>
                  <a:ea typeface="楷体_GB2312" pitchFamily="49" charset="-122"/>
                </a:rPr>
                <a:t>     </a:t>
              </a:r>
              <a:r>
                <a:rPr lang="en-US" altLang="zh-CN" sz="6000" dirty="0" err="1" smtClean="0">
                  <a:solidFill>
                    <a:srgbClr val="FF0000"/>
                  </a:solidFill>
                  <a:ea typeface="楷体_GB2312" pitchFamily="49" charset="-122"/>
                </a:rPr>
                <a:t>y</a:t>
              </a:r>
              <a:r>
                <a:rPr lang="en-US" altLang="zh-CN" sz="6000" dirty="0" err="1" smtClean="0">
                  <a:solidFill>
                    <a:srgbClr val="FF0000"/>
                  </a:solidFill>
                  <a:latin typeface="+mn-ea"/>
                </a:rPr>
                <a:t>ā</a:t>
              </a:r>
              <a:endParaRPr lang="zh-CN" altLang="en-US" sz="6000" dirty="0">
                <a:solidFill>
                  <a:srgbClr val="FF0000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6600" dirty="0" smtClean="0"/>
              <a:t>  </a:t>
            </a:r>
            <a:r>
              <a:rPr lang="zh-CN" altLang="en-US" sz="6600" dirty="0" smtClean="0">
                <a:solidFill>
                  <a:srgbClr val="FFFF00"/>
                </a:solidFill>
              </a:rPr>
              <a:t>可是</a:t>
            </a:r>
            <a:r>
              <a:rPr lang="zh-CN" altLang="en-US" sz="6600" dirty="0" smtClean="0"/>
              <a:t>瓶子</a:t>
            </a:r>
            <a:r>
              <a:rPr lang="zh-CN" altLang="en-US" sz="6600" dirty="0" smtClean="0">
                <a:solidFill>
                  <a:srgbClr val="FF0000"/>
                </a:solidFill>
              </a:rPr>
              <a:t>很高</a:t>
            </a:r>
            <a:r>
              <a:rPr lang="zh-CN" altLang="en-US" sz="6600" dirty="0" smtClean="0"/>
              <a:t>，瓶口</a:t>
            </a:r>
            <a:r>
              <a:rPr lang="zh-CN" altLang="en-US" sz="6600" dirty="0" smtClean="0">
                <a:solidFill>
                  <a:srgbClr val="FF0000"/>
                </a:solidFill>
              </a:rPr>
              <a:t>很小</a:t>
            </a:r>
            <a:r>
              <a:rPr lang="zh-CN" altLang="en-US" sz="6600" dirty="0" smtClean="0"/>
              <a:t>，里边的水</a:t>
            </a:r>
            <a:r>
              <a:rPr lang="zh-CN" altLang="en-US" sz="6600" dirty="0" smtClean="0">
                <a:solidFill>
                  <a:srgbClr val="FF0000"/>
                </a:solidFill>
              </a:rPr>
              <a:t>又少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oysgu.com/ProductPic/14220/57_43668537.jpg"/>
          <p:cNvPicPr>
            <a:picLocks noChangeAspect="1" noChangeArrowheads="1"/>
          </p:cNvPicPr>
          <p:nvPr/>
        </p:nvPicPr>
        <p:blipFill>
          <a:blip r:embed="rId2"/>
          <a:srcRect r="63750" b="20000"/>
          <a:stretch>
            <a:fillRect/>
          </a:stretch>
        </p:blipFill>
        <p:spPr bwMode="auto">
          <a:xfrm>
            <a:off x="0" y="1"/>
            <a:ext cx="3071802" cy="4286256"/>
          </a:xfrm>
          <a:prstGeom prst="rect">
            <a:avLst/>
          </a:prstGeom>
          <a:noFill/>
        </p:spPr>
      </p:pic>
      <p:pic>
        <p:nvPicPr>
          <p:cNvPr id="2052" name="Picture 4" descr="http://p0.55tuanimg.com/g1/M00/5E/9B/rBAZIlTPPHOAKbVoAAEJVHqoxCo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0"/>
            <a:ext cx="2857488" cy="4143380"/>
          </a:xfrm>
          <a:prstGeom prst="rect">
            <a:avLst/>
          </a:prstGeom>
          <a:noFill/>
        </p:spPr>
      </p:pic>
      <p:sp>
        <p:nvSpPr>
          <p:cNvPr id="2054" name="AutoShape 6" descr="http://img3.imgtn.bdimg.com/it/u=2510332026,1151141877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6" name="Picture 8" descr="http://d8.yihaodianimg.com/V00/M01/96/95/CgQDslTrOqOAFcMfAAEuTLnfo3k39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071654"/>
            <a:ext cx="300039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6600" dirty="0" smtClean="0"/>
              <a:t>  瓶子</a:t>
            </a:r>
            <a:r>
              <a:rPr lang="zh-CN" altLang="en-US" sz="6600" dirty="0" smtClean="0">
                <a:solidFill>
                  <a:srgbClr val="FF0000"/>
                </a:solidFill>
              </a:rPr>
              <a:t>很高</a:t>
            </a:r>
            <a:r>
              <a:rPr lang="zh-CN" altLang="en-US" sz="6600" dirty="0" smtClean="0"/>
              <a:t>，瓶口</a:t>
            </a:r>
            <a:r>
              <a:rPr lang="zh-CN" altLang="en-US" sz="6600" dirty="0" smtClean="0">
                <a:solidFill>
                  <a:srgbClr val="FF0000"/>
                </a:solidFill>
              </a:rPr>
              <a:t>很小</a:t>
            </a:r>
            <a:r>
              <a:rPr lang="zh-CN" altLang="en-US" sz="6600" dirty="0" smtClean="0"/>
              <a:t>，里边的水</a:t>
            </a:r>
            <a:r>
              <a:rPr lang="zh-CN" altLang="en-US" sz="6600" dirty="0" smtClean="0">
                <a:solidFill>
                  <a:srgbClr val="FF0000"/>
                </a:solidFill>
              </a:rPr>
              <a:t>又少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1538" y="1643050"/>
            <a:ext cx="7329510" cy="3257560"/>
          </a:xfrm>
        </p:spPr>
        <p:txBody>
          <a:bodyPr/>
          <a:lstStyle/>
          <a:p>
            <a:pPr>
              <a:buNone/>
            </a:pPr>
            <a:r>
              <a:rPr lang="zh-CN" altLang="en-US" sz="9600" dirty="0" smtClean="0"/>
              <a:t>怎么办呢？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1604" y="2285992"/>
            <a:ext cx="6643734" cy="1714512"/>
          </a:xfrm>
        </p:spPr>
        <p:txBody>
          <a:bodyPr/>
          <a:lstStyle/>
          <a:p>
            <a:pPr>
              <a:buNone/>
            </a:pPr>
            <a:r>
              <a:rPr lang="zh-CN" altLang="en-US" sz="12000" dirty="0" smtClean="0"/>
              <a:t>乌鸦喝水</a:t>
            </a:r>
            <a:endParaRPr lang="zh-CN" altLang="en-US" sz="1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0416"/>
          <a:stretch>
            <a:fillRect/>
          </a:stretch>
        </p:blipFill>
        <p:spPr bwMode="auto">
          <a:xfrm>
            <a:off x="4714877" y="0"/>
            <a:ext cx="4429123" cy="332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1841"/>
            <a:ext cx="4572000" cy="343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1625446_133051551546_2.jpg"/>
          <p:cNvPicPr>
            <a:picLocks noChangeAspect="1"/>
          </p:cNvPicPr>
          <p:nvPr/>
        </p:nvPicPr>
        <p:blipFill>
          <a:blip r:embed="rId2"/>
          <a:srcRect l="46025" r="12233" b="6250"/>
          <a:stretch>
            <a:fillRect/>
          </a:stretch>
        </p:blipFill>
        <p:spPr>
          <a:xfrm>
            <a:off x="5572132" y="0"/>
            <a:ext cx="35718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1571612"/>
            <a:ext cx="52149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</a:t>
            </a:r>
            <a:r>
              <a:rPr lang="zh-CN" altLang="en-US" sz="4000" dirty="0" smtClean="0"/>
              <a:t>课文是一段一段的，每段前面</a:t>
            </a:r>
            <a:r>
              <a:rPr lang="zh-CN" altLang="en-US" sz="4000" dirty="0" smtClean="0">
                <a:solidFill>
                  <a:srgbClr val="FF0000"/>
                </a:solidFill>
              </a:rPr>
              <a:t>空两格</a:t>
            </a:r>
            <a:r>
              <a:rPr lang="zh-CN" altLang="en-US" sz="4000" dirty="0" smtClean="0"/>
              <a:t>，我在前面标了段号。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r>
              <a:rPr lang="zh-CN" altLang="en-US" sz="6000" dirty="0" smtClean="0"/>
              <a:t>自主学习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圈出不认识的字词，想办法解决。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读通句子，感觉不连贯的地方多读几遍。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2643206" cy="796908"/>
          </a:xfrm>
        </p:spPr>
        <p:txBody>
          <a:bodyPr/>
          <a:lstStyle/>
          <a:p>
            <a:pPr algn="l"/>
            <a:r>
              <a:rPr lang="en-US" altLang="zh-CN" sz="4800" dirty="0" err="1" smtClean="0">
                <a:solidFill>
                  <a:srgbClr val="002060"/>
                </a:solidFill>
                <a:ea typeface="楷体_GB2312" pitchFamily="49" charset="-122"/>
              </a:rPr>
              <a:t>wū</a:t>
            </a:r>
            <a:r>
              <a:rPr lang="en-US" altLang="zh-CN" sz="4800" dirty="0" smtClean="0">
                <a:solidFill>
                  <a:srgbClr val="002060"/>
                </a:solidFill>
                <a:ea typeface="楷体_GB2312" pitchFamily="49" charset="-122"/>
              </a:rPr>
              <a:t>   </a:t>
            </a:r>
            <a:r>
              <a:rPr lang="en-US" altLang="zh-CN" sz="4800" dirty="0" err="1" smtClean="0">
                <a:solidFill>
                  <a:srgbClr val="002060"/>
                </a:solidFill>
                <a:ea typeface="楷体_GB2312" pitchFamily="49" charset="-122"/>
              </a:rPr>
              <a:t>y</a:t>
            </a:r>
            <a:r>
              <a:rPr lang="en-US" altLang="zh-CN" sz="4800" dirty="0" err="1" smtClean="0">
                <a:solidFill>
                  <a:srgbClr val="002060"/>
                </a:solidFill>
                <a:latin typeface="+mn-ea"/>
              </a:rPr>
              <a:t>ā</a:t>
            </a:r>
            <a:r>
              <a:rPr lang="zh-CN" altLang="en-US" dirty="0" smtClean="0">
                <a:solidFill>
                  <a:srgbClr val="002060"/>
                </a:solidFill>
                <a:latin typeface="+mn-ea"/>
              </a:rPr>
              <a:t/>
            </a:r>
            <a:br>
              <a:rPr lang="zh-CN" altLang="en-US" dirty="0" smtClean="0">
                <a:solidFill>
                  <a:srgbClr val="002060"/>
                </a:solidFill>
                <a:latin typeface="+mn-ea"/>
              </a:rPr>
            </a:b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500034" y="1500174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乌 鸦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3428992" y="1500174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瓶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子</a:t>
            </a:r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6572264" y="1500174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很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500034" y="5357826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喝不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着</a:t>
            </a:r>
          </a:p>
        </p:txBody>
      </p:sp>
      <p:sp>
        <p:nvSpPr>
          <p:cNvPr id="8" name="内容占位符 3"/>
          <p:cNvSpPr txBox="1">
            <a:spLocks/>
          </p:cNvSpPr>
          <p:nvPr/>
        </p:nvSpPr>
        <p:spPr>
          <a:xfrm>
            <a:off x="1142976" y="3571876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怎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么</a:t>
            </a:r>
          </a:p>
        </p:txBody>
      </p:sp>
      <p:sp>
        <p:nvSpPr>
          <p:cNvPr id="9" name="内容占位符 3"/>
          <p:cNvSpPr txBox="1">
            <a:spLocks/>
          </p:cNvSpPr>
          <p:nvPr/>
        </p:nvSpPr>
        <p:spPr>
          <a:xfrm>
            <a:off x="5000628" y="5357826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想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了想</a:t>
            </a:r>
          </a:p>
        </p:txBody>
      </p:sp>
      <p:sp>
        <p:nvSpPr>
          <p:cNvPr id="10" name="内容占位符 3"/>
          <p:cNvSpPr txBox="1">
            <a:spLocks/>
          </p:cNvSpPr>
          <p:nvPr/>
        </p:nvSpPr>
        <p:spPr>
          <a:xfrm>
            <a:off x="5429256" y="3571876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办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法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3286116" y="642918"/>
            <a:ext cx="2643206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pín</a:t>
            </a:r>
            <a:r>
              <a:rPr lang="en-US" altLang="zh-CN" sz="4800" dirty="0" err="1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  <a:cs typeface="+mj-cs"/>
              </a:rPr>
              <a:t>g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kumimoji="0" lang="en-US" altLang="zh-CN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j-cs"/>
              </a:rPr>
              <a:t>zi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500794" y="714356"/>
            <a:ext cx="2928990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hěn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lang="en-US" altLang="zh-CN" sz="4800" dirty="0" err="1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  <a:cs typeface="+mj-cs"/>
              </a:rPr>
              <a:t>g</a:t>
            </a:r>
            <a:r>
              <a:rPr lang="en-US" altLang="zh-CN" sz="4800" dirty="0" err="1">
                <a:solidFill>
                  <a:srgbClr val="002060"/>
                </a:solidFill>
                <a:latin typeface="+mn-ea"/>
                <a:ea typeface="+mj-ea"/>
                <a:cs typeface="+mj-cs"/>
              </a:rPr>
              <a:t>ā</a:t>
            </a: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o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  <a:t/>
            </a:r>
            <a:b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1071538" y="2714620"/>
            <a:ext cx="2643206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zěn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j-cs"/>
              </a:rPr>
              <a:t>me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5214942" y="2714620"/>
            <a:ext cx="2643206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b</a:t>
            </a:r>
            <a:r>
              <a:rPr lang="en-US" altLang="zh-CN" sz="4800" dirty="0" err="1" smtClean="0">
                <a:solidFill>
                  <a:srgbClr val="002060"/>
                </a:solidFill>
                <a:latin typeface="+mn-ea"/>
                <a:ea typeface="+mj-ea"/>
                <a:cs typeface="+mj-cs"/>
              </a:rPr>
              <a:t>àn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f</a:t>
            </a:r>
            <a:r>
              <a:rPr lang="en-US" altLang="zh-CN" sz="4800" dirty="0" err="1" smtClean="0">
                <a:solidFill>
                  <a:srgbClr val="002060"/>
                </a:solidFill>
                <a:latin typeface="+mn-ea"/>
                <a:ea typeface="+mj-ea"/>
                <a:cs typeface="+mj-cs"/>
              </a:rPr>
              <a:t>ǎ</a:t>
            </a:r>
            <a:endParaRPr lang="zh-CN" altLang="en-US" sz="4800" dirty="0">
              <a:solidFill>
                <a:srgbClr val="002060"/>
              </a:solidFill>
              <a:latin typeface="+mn-ea"/>
              <a:ea typeface="+mj-ea"/>
              <a:cs typeface="+mj-cs"/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57158" y="4643446"/>
            <a:ext cx="3714776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hē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</a:t>
            </a: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bù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</a:t>
            </a: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zh</a:t>
            </a:r>
            <a:r>
              <a:rPr lang="en-US" altLang="zh-CN" sz="4800" dirty="0" err="1" smtClean="0">
                <a:solidFill>
                  <a:srgbClr val="002060"/>
                </a:solidFill>
                <a:latin typeface="+mn-ea"/>
                <a:ea typeface="+mj-ea"/>
                <a:cs typeface="+mj-cs"/>
              </a:rPr>
              <a:t>áo</a:t>
            </a:r>
            <a:endParaRPr lang="zh-CN" altLang="en-US" sz="4800" dirty="0">
              <a:solidFill>
                <a:srgbClr val="002060"/>
              </a:solidFill>
              <a:latin typeface="+mn-ea"/>
              <a:ea typeface="+mj-ea"/>
              <a:cs typeface="+mj-cs"/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4500530" y="4572008"/>
            <a:ext cx="4643470" cy="79690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altLang="zh-CN" sz="4800" dirty="0" err="1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xi</a:t>
            </a:r>
            <a:r>
              <a:rPr lang="en-US" altLang="zh-CN" sz="4800" dirty="0" err="1" smtClean="0">
                <a:solidFill>
                  <a:srgbClr val="002060"/>
                </a:solidFill>
                <a:latin typeface="+mn-ea"/>
                <a:ea typeface="+mj-ea"/>
                <a:cs typeface="+mj-cs"/>
              </a:rPr>
              <a:t>ǎn</a:t>
            </a:r>
            <a:r>
              <a:rPr lang="en-US" altLang="zh-CN" sz="4800" dirty="0" err="1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  <a:cs typeface="+mj-cs"/>
              </a:rPr>
              <a:t>g</a:t>
            </a:r>
            <a:r>
              <a:rPr lang="en-US" altLang="zh-CN" sz="4800" dirty="0" smtClean="0">
                <a:solidFill>
                  <a:srgbClr val="002060"/>
                </a:solidFill>
                <a:latin typeface="+mj-lt"/>
                <a:ea typeface="楷体_GB2312" pitchFamily="49" charset="-122"/>
                <a:cs typeface="+mj-cs"/>
              </a:rPr>
              <a:t>  le</a:t>
            </a:r>
            <a:r>
              <a:rPr lang="en-US" altLang="zh-CN" sz="4800" dirty="0">
                <a:solidFill>
                  <a:srgbClr val="002060"/>
                </a:solidFill>
                <a:ea typeface="楷体_GB2312" pitchFamily="49" charset="-122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ea typeface="楷体_GB2312" pitchFamily="49" charset="-122"/>
              </a:rPr>
              <a:t>xi</a:t>
            </a:r>
            <a:r>
              <a:rPr lang="en-US" altLang="zh-CN" sz="4800" dirty="0" err="1">
                <a:solidFill>
                  <a:srgbClr val="002060"/>
                </a:solidFill>
                <a:latin typeface="+mn-ea"/>
              </a:rPr>
              <a:t>ǎn</a:t>
            </a:r>
            <a:r>
              <a:rPr lang="en-US" altLang="zh-CN" sz="4800" dirty="0" err="1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g</a:t>
            </a:r>
            <a:endParaRPr lang="zh-CN" altLang="en-US" sz="4800" dirty="0">
              <a:solidFill>
                <a:srgbClr val="002060"/>
              </a:solidFill>
              <a:latin typeface="+mn-ea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500034" y="1500174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乌 鸦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3428992" y="1500174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瓶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子</a:t>
            </a:r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6572264" y="1500174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很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500034" y="5357826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喝不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着</a:t>
            </a:r>
          </a:p>
        </p:txBody>
      </p:sp>
      <p:sp>
        <p:nvSpPr>
          <p:cNvPr id="8" name="内容占位符 3"/>
          <p:cNvSpPr txBox="1">
            <a:spLocks/>
          </p:cNvSpPr>
          <p:nvPr/>
        </p:nvSpPr>
        <p:spPr>
          <a:xfrm>
            <a:off x="1142976" y="3571876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怎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么</a:t>
            </a:r>
          </a:p>
        </p:txBody>
      </p:sp>
      <p:sp>
        <p:nvSpPr>
          <p:cNvPr id="9" name="内容占位符 3"/>
          <p:cNvSpPr txBox="1">
            <a:spLocks/>
          </p:cNvSpPr>
          <p:nvPr/>
        </p:nvSpPr>
        <p:spPr>
          <a:xfrm>
            <a:off x="5000628" y="5357826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想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了想</a:t>
            </a:r>
          </a:p>
        </p:txBody>
      </p:sp>
      <p:sp>
        <p:nvSpPr>
          <p:cNvPr id="10" name="内容占位符 3"/>
          <p:cNvSpPr txBox="1">
            <a:spLocks/>
          </p:cNvSpPr>
          <p:nvPr/>
        </p:nvSpPr>
        <p:spPr>
          <a:xfrm>
            <a:off x="5429256" y="3571876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办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1611232140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71678"/>
            <a:ext cx="8229600" cy="1757362"/>
          </a:xfrm>
        </p:spPr>
        <p:txBody>
          <a:bodyPr/>
          <a:lstStyle/>
          <a:p>
            <a:pPr>
              <a:buNone/>
            </a:pPr>
            <a:r>
              <a:rPr lang="zh-CN" altLang="en-US" sz="6600" dirty="0" smtClean="0"/>
              <a:t>      </a:t>
            </a:r>
            <a:r>
              <a:rPr lang="zh-CN" altLang="en-US" sz="6600" dirty="0" smtClean="0">
                <a:solidFill>
                  <a:srgbClr val="FF0000"/>
                </a:solidFill>
              </a:rPr>
              <a:t>到处</a:t>
            </a:r>
            <a:r>
              <a:rPr lang="zh-CN" altLang="en-US" sz="6600" dirty="0" smtClean="0"/>
              <a:t>找水喝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135</Words>
  <Application>Microsoft Office PowerPoint</Application>
  <PresentationFormat>全屏显示(4:3)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自主学习</vt:lpstr>
      <vt:lpstr>wū   yā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jtzx</dc:creator>
  <cp:lastModifiedBy>jtzx</cp:lastModifiedBy>
  <cp:revision>24</cp:revision>
  <dcterms:created xsi:type="dcterms:W3CDTF">2016-11-23T13:15:27Z</dcterms:created>
  <dcterms:modified xsi:type="dcterms:W3CDTF">2016-11-23T14:58:15Z</dcterms:modified>
</cp:coreProperties>
</file>