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3"/>
  </p:notesMasterIdLst>
  <p:sldIdLst>
    <p:sldId id="357" r:id="rId2"/>
    <p:sldId id="358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68" r:id="rId13"/>
    <p:sldId id="375" r:id="rId14"/>
    <p:sldId id="369" r:id="rId15"/>
    <p:sldId id="370" r:id="rId16"/>
    <p:sldId id="376" r:id="rId17"/>
    <p:sldId id="371" r:id="rId18"/>
    <p:sldId id="372" r:id="rId19"/>
    <p:sldId id="373" r:id="rId20"/>
    <p:sldId id="377" r:id="rId21"/>
    <p:sldId id="37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>
        <p:scale>
          <a:sx n="100" d="100"/>
          <a:sy n="100" d="100"/>
        </p:scale>
        <p:origin x="-588" y="-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2019/8/5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2019/8/5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2019/8/5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2019/8/5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2019/8/5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2019/8/5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19977;&#19978;&#22791;&#35838;&#21450;PPT\&#31532;&#20108;&#21333;&#20803;PPT8.3&#26202;\7&#21548;&#21548;&#65292;&#31179;&#30340;&#22768;&#38899;\&#32431;&#38899;&#20048;%20-%20&#34763;&#34752;&#21483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纯音乐 - 蟋蟀叫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434594" y="2117908"/>
            <a:ext cx="1072393" cy="10723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4224" y="679508"/>
            <a:ext cx="11551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请同学们闭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上眼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睛，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听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到了什么？仿佛看到了什么？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57897" y="4434902"/>
            <a:ext cx="6828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蟋蟀</a:t>
            </a:r>
            <a:r>
              <a:rPr lang="zh-CN" altLang="zh-CN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振动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翅膀，“㘗㘗”……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0132" y="1732798"/>
            <a:ext cx="3667729" cy="239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90500"/>
            <a:ext cx="12192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5400" dirty="0" smtClean="0">
                <a:latin typeface="楷体" pitchFamily="49" charset="-122"/>
                <a:ea typeface="楷体" pitchFamily="49" charset="-122"/>
              </a:rPr>
              <a:t>填数量</a:t>
            </a:r>
            <a:r>
              <a:rPr lang="zh-CN" altLang="zh-CN" sz="5400" dirty="0" smtClean="0">
                <a:latin typeface="楷体" pitchFamily="49" charset="-122"/>
                <a:ea typeface="楷体" pitchFamily="49" charset="-122"/>
              </a:rPr>
              <a:t>词</a:t>
            </a:r>
            <a:endParaRPr lang="en-US" altLang="zh-CN" sz="54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（ ）叶子 </a:t>
            </a:r>
            <a:r>
              <a:rPr lang="en-US" altLang="zh-CN" sz="4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（ ）小花</a:t>
            </a:r>
            <a:r>
              <a:rPr lang="en-US" altLang="zh-CN" sz="48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4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（ ）汗水</a:t>
            </a:r>
            <a:r>
              <a:rPr lang="en-US" altLang="zh-CN" sz="54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一（ ）谷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粒</a:t>
            </a:r>
            <a:r>
              <a:rPr lang="en-US" altLang="zh-CN" sz="48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（ ）大雁 </a:t>
            </a:r>
            <a:r>
              <a:rPr lang="en-US" altLang="zh-CN" sz="48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（ ）叮咛  一（ ）秋风  一（ ）歌吟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8709"/>
            <a:ext cx="1219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        </a:t>
            </a: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默读课文：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这么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多秋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的声音里，你喜欢谁的声音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画</a:t>
            </a: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出有关句子一边读一边想象。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81375" y="1385411"/>
            <a:ext cx="46101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4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听听，</a:t>
            </a:r>
          </a:p>
          <a:p>
            <a:pPr lvl="0"/>
            <a:r>
              <a:rPr lang="zh-CN" altLang="zh-CN" sz="4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秋的声音，</a:t>
            </a:r>
          </a:p>
          <a:p>
            <a:pPr lvl="0"/>
            <a:r>
              <a:rPr lang="zh-CN" altLang="zh-CN" sz="4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大树抖抖手臂，</a:t>
            </a:r>
          </a:p>
          <a:p>
            <a:pPr lvl="0"/>
            <a:r>
              <a:rPr lang="zh-CN" altLang="zh-CN" sz="4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“刷刷”，</a:t>
            </a:r>
          </a:p>
          <a:p>
            <a:pPr lvl="0"/>
            <a:r>
              <a:rPr lang="zh-CN" altLang="zh-CN" sz="4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是黄叶道别的话音。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6226" y="5711845"/>
            <a:ext cx="11277600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zh-CN" sz="4400" dirty="0" smtClean="0">
                <a:latin typeface="楷体" pitchFamily="49" charset="-122"/>
                <a:ea typeface="楷体" pitchFamily="49" charset="-122"/>
              </a:rPr>
              <a:t>黄</a:t>
            </a:r>
            <a:r>
              <a:rPr lang="zh-CN" altLang="zh-CN" sz="4400" dirty="0" smtClean="0">
                <a:latin typeface="楷体" pitchFamily="49" charset="-122"/>
                <a:ea typeface="楷体" pitchFamily="49" charset="-122"/>
              </a:rPr>
              <a:t>叶“刷刷</a:t>
            </a:r>
            <a:r>
              <a:rPr lang="zh-CN" altLang="zh-CN" sz="4400" dirty="0" smtClean="0">
                <a:latin typeface="楷体" pitchFamily="49" charset="-122"/>
                <a:ea typeface="楷体" pitchFamily="49" charset="-122"/>
              </a:rPr>
              <a:t>”，和</a:t>
            </a:r>
            <a:r>
              <a:rPr lang="zh-CN" altLang="zh-CN" sz="4400" dirty="0" smtClean="0">
                <a:latin typeface="楷体" pitchFamily="49" charset="-122"/>
                <a:ea typeface="楷体" pitchFamily="49" charset="-122"/>
              </a:rPr>
              <a:t>大树道别，它们会</a:t>
            </a:r>
            <a:r>
              <a:rPr lang="zh-CN" altLang="zh-CN" sz="4400" dirty="0" smtClean="0">
                <a:latin typeface="楷体" pitchFamily="49" charset="-122"/>
                <a:ea typeface="楷体" pitchFamily="49" charset="-122"/>
              </a:rPr>
              <a:t>说</a:t>
            </a:r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什么</a:t>
            </a:r>
            <a:r>
              <a:rPr lang="zh-CN" altLang="zh-CN" sz="4400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224" y="308987"/>
            <a:ext cx="8048626" cy="5467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71825" y="937736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zh-CN" sz="4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听听，</a:t>
            </a:r>
          </a:p>
          <a:p>
            <a:pPr lvl="0"/>
            <a:r>
              <a:rPr lang="zh-CN" altLang="zh-CN" sz="4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秋的声音，</a:t>
            </a:r>
            <a:endParaRPr lang="zh-CN" altLang="zh-CN" sz="40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zh-CN" altLang="zh-CN" sz="4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蟋蟀振动翅膀，</a:t>
            </a:r>
          </a:p>
          <a:p>
            <a:pPr lvl="0"/>
            <a:r>
              <a:rPr lang="zh-CN" altLang="zh-CN" sz="4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“㘗㘗”，</a:t>
            </a:r>
          </a:p>
          <a:p>
            <a:pPr lvl="0"/>
            <a:r>
              <a:rPr lang="zh-CN" altLang="zh-CN" sz="4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是和阳台告别的歌韵。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460316" y="4730234"/>
            <a:ext cx="97770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latin typeface="楷体" pitchFamily="49" charset="-122"/>
                <a:ea typeface="楷体" pitchFamily="49" charset="-122"/>
              </a:rPr>
              <a:t>“㘗㘗”，蟋蟀仿佛在对阳台说什么？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24" y="0"/>
            <a:ext cx="118586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迷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人的秋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天，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你还听到了谁的声音？照样子写一写。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24575" y="1066800"/>
            <a:ext cx="5476875" cy="31700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听听，</a:t>
            </a:r>
          </a:p>
          <a:p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秋的声音，</a:t>
            </a:r>
          </a:p>
          <a:p>
            <a:r>
              <a:rPr lang="en-US" altLang="zh-CN" sz="4000" u="sng" dirty="0" smtClean="0"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，</a:t>
            </a:r>
          </a:p>
          <a:p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en-US" altLang="zh-CN" sz="4000" u="sng" dirty="0" smtClean="0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”，</a:t>
            </a:r>
          </a:p>
          <a:p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4000" u="sng" dirty="0" smtClean="0">
                <a:latin typeface="楷体" pitchFamily="49" charset="-122"/>
                <a:ea typeface="楷体" pitchFamily="49" charset="-122"/>
              </a:rPr>
              <a:t>                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8176" y="4495723"/>
            <a:ext cx="3073823" cy="2057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2196" y="4514851"/>
            <a:ext cx="306521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90525" y="1061561"/>
            <a:ext cx="5105400" cy="31700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zh-CN" sz="4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听听，</a:t>
            </a:r>
          </a:p>
          <a:p>
            <a:pPr lvl="0"/>
            <a:r>
              <a:rPr lang="zh-CN" altLang="zh-CN" sz="4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秋的声音，</a:t>
            </a:r>
            <a:endParaRPr lang="zh-CN" altLang="zh-CN" sz="40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zh-CN" altLang="zh-CN" sz="4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蟋蟀振动翅膀，</a:t>
            </a:r>
          </a:p>
          <a:p>
            <a:pPr lvl="0"/>
            <a:r>
              <a:rPr lang="zh-CN" altLang="zh-CN" sz="4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“㘗㘗”，</a:t>
            </a:r>
          </a:p>
          <a:p>
            <a:pPr lvl="0"/>
            <a:r>
              <a:rPr lang="zh-CN" altLang="zh-CN" sz="4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是和阳台告别的歌韵。</a:t>
            </a:r>
            <a:endParaRPr lang="zh-CN" altLang="en-US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86834"/>
            <a:ext cx="3133725" cy="2066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3725" y="4518352"/>
            <a:ext cx="2914650" cy="2034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1299" y="752475"/>
            <a:ext cx="5219702" cy="27597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>
              <a:lnSpc>
                <a:spcPts val="5200"/>
              </a:lnSpc>
            </a:pP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一排排大雁追上白云，</a:t>
            </a:r>
          </a:p>
          <a:p>
            <a:pPr lvl="0">
              <a:lnSpc>
                <a:spcPts val="5200"/>
              </a:lnSpc>
            </a:pP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撒下一阵暖暖的叮咛；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pPr lvl="0">
              <a:lnSpc>
                <a:spcPts val="5200"/>
              </a:lnSpc>
            </a:pP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一阵阵秋风掠过田野，</a:t>
            </a:r>
            <a:endParaRPr lang="zh-CN" altLang="zh-CN" sz="4000" dirty="0" smtClean="0">
              <a:latin typeface="楷体" pitchFamily="49" charset="-122"/>
              <a:ea typeface="楷体" pitchFamily="49" charset="-122"/>
            </a:endParaRPr>
          </a:p>
          <a:p>
            <a:pPr lvl="0">
              <a:lnSpc>
                <a:spcPts val="5200"/>
              </a:lnSpc>
            </a:pP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送来一片丰收的歌吟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71518" y="4301609"/>
            <a:ext cx="22769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拟人句</a:t>
            </a:r>
            <a:endParaRPr lang="zh-CN" altLang="en-US" sz="4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5550" y="0"/>
            <a:ext cx="5314950" cy="350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" y="0"/>
            <a:ext cx="5736884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181350" y="4034909"/>
            <a:ext cx="63722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大雁对白云说什么</a:t>
            </a:r>
            <a:r>
              <a:rPr lang="zh-CN" altLang="zh-CN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？</a:t>
            </a:r>
            <a:endParaRPr lang="en-US" altLang="zh-CN" sz="48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秋</a:t>
            </a:r>
            <a:r>
              <a:rPr lang="zh-CN" altLang="zh-CN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风在对谁歌唱？</a:t>
            </a:r>
            <a:endParaRPr lang="zh-CN" altLang="en-US" sz="4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90500"/>
            <a:ext cx="12192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照样子说拟人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句</a:t>
            </a:r>
            <a:endParaRPr lang="zh-CN" altLang="zh-CN" sz="4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片片秋霜</a:t>
            </a:r>
            <a:r>
              <a:rPr lang="en-US" altLang="zh-CN" sz="4800" u="sng" dirty="0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4800" u="sng" dirty="0" smtClean="0">
                <a:latin typeface="楷体" pitchFamily="49" charset="-122"/>
                <a:ea typeface="楷体" pitchFamily="49" charset="-122"/>
              </a:rPr>
              <a:t>                 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4800" dirty="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4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只只麻雀</a:t>
            </a:r>
            <a:r>
              <a:rPr lang="en-US" altLang="zh-CN" sz="4800" u="sng" dirty="0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4800" u="sng" dirty="0" smtClean="0">
                <a:latin typeface="楷体" pitchFamily="49" charset="-122"/>
                <a:ea typeface="楷体" pitchFamily="49" charset="-122"/>
              </a:rPr>
              <a:t>                 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4975" b="13068"/>
          <a:stretch>
            <a:fillRect/>
          </a:stretch>
        </p:blipFill>
        <p:spPr bwMode="auto">
          <a:xfrm>
            <a:off x="904875" y="3627009"/>
            <a:ext cx="4867274" cy="3230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b="7367"/>
          <a:stretch>
            <a:fillRect/>
          </a:stretch>
        </p:blipFill>
        <p:spPr bwMode="auto">
          <a:xfrm>
            <a:off x="6343649" y="3624107"/>
            <a:ext cx="4845673" cy="3233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9075" y="400735"/>
            <a:ext cx="112490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课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文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中</a:t>
            </a: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几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次出现“听听，秋的声音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”？</a:t>
            </a:r>
            <a:endParaRPr lang="en-US" altLang="zh-CN" sz="4800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99686" y="408001"/>
            <a:ext cx="664797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7200" dirty="0" smtClean="0">
                <a:latin typeface="楷体" pitchFamily="49" charset="-122"/>
                <a:ea typeface="楷体" pitchFamily="49" charset="-122"/>
              </a:rPr>
              <a:t>听听，秋的声音</a:t>
            </a:r>
            <a:endParaRPr lang="zh-CN" altLang="en-US" sz="7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8682" y="1624541"/>
            <a:ext cx="7114863" cy="4869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90850" y="739259"/>
            <a:ext cx="55245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4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反</a:t>
            </a:r>
            <a:r>
              <a:rPr lang="zh-CN" altLang="zh-CN" sz="4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复</a:t>
            </a:r>
            <a:r>
              <a:rPr lang="en-US" altLang="zh-CN" sz="4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4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修辞手法</a:t>
            </a:r>
            <a:endParaRPr lang="zh-CN" altLang="en-US" sz="48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11055" y="2434709"/>
            <a:ext cx="78790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突出作者</a:t>
            </a:r>
            <a:r>
              <a:rPr lang="zh-CN" altLang="en-US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       ）</a:t>
            </a:r>
            <a:r>
              <a:rPr lang="zh-CN" altLang="zh-CN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的情感</a:t>
            </a:r>
            <a:endParaRPr lang="zh-CN" altLang="en-US" sz="48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21761" y="2415659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喜爱秋</a:t>
            </a:r>
            <a:r>
              <a:rPr lang="zh-CN" altLang="zh-CN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550" y="2324100"/>
            <a:ext cx="11658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抖 蟋 蟀 振 韵 掠 印 辽 阔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3825" y="0"/>
            <a:ext cx="4514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把音节补充完整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1950" y="1981200"/>
            <a:ext cx="11468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d</a:t>
            </a:r>
            <a:r>
              <a:rPr lang="en-US" altLang="zh-CN" sz="2400" u="sng" dirty="0" smtClean="0"/>
              <a:t>       </a:t>
            </a:r>
            <a:r>
              <a:rPr lang="en-US" altLang="zh-CN" sz="2400" dirty="0" smtClean="0"/>
              <a:t>       x</a:t>
            </a:r>
            <a:r>
              <a:rPr lang="en-US" altLang="zh-CN" sz="2400" u="sng" dirty="0" smtClean="0"/>
              <a:t>    </a:t>
            </a:r>
            <a:r>
              <a:rPr lang="en-US" altLang="zh-CN" sz="2400" dirty="0" smtClean="0"/>
              <a:t>       </a:t>
            </a:r>
            <a:r>
              <a:rPr lang="en-US" altLang="zh-CN" sz="2400" dirty="0" err="1" smtClean="0"/>
              <a:t>sh</a:t>
            </a:r>
            <a:r>
              <a:rPr lang="en-US" altLang="zh-CN" sz="2400" u="sng" dirty="0" smtClean="0"/>
              <a:t> </a:t>
            </a:r>
            <a:r>
              <a:rPr lang="en-US" altLang="zh-CN" sz="2400" u="sng" dirty="0" smtClean="0"/>
              <a:t>     </a:t>
            </a:r>
            <a:r>
              <a:rPr lang="en-US" altLang="zh-CN" sz="2400" dirty="0" smtClean="0"/>
              <a:t>     </a:t>
            </a:r>
            <a:r>
              <a:rPr lang="en-US" altLang="zh-CN" sz="2400" dirty="0" err="1" smtClean="0"/>
              <a:t>zh</a:t>
            </a:r>
            <a:r>
              <a:rPr lang="en-US" altLang="zh-CN" sz="2400" u="sng" dirty="0" smtClean="0"/>
              <a:t> </a:t>
            </a:r>
            <a:r>
              <a:rPr lang="en-US" altLang="zh-CN" sz="2400" u="sng" dirty="0" smtClean="0"/>
              <a:t>    </a:t>
            </a:r>
            <a:r>
              <a:rPr lang="en-US" altLang="zh-CN" sz="2400" dirty="0" smtClean="0"/>
              <a:t>     y</a:t>
            </a:r>
            <a:r>
              <a:rPr lang="en-US" altLang="zh-CN" sz="2400" u="sng" dirty="0" smtClean="0"/>
              <a:t> </a:t>
            </a:r>
            <a:r>
              <a:rPr lang="en-US" altLang="zh-CN" sz="2400" u="sng" dirty="0" smtClean="0"/>
              <a:t>      </a:t>
            </a:r>
            <a:r>
              <a:rPr lang="en-US" altLang="zh-CN" sz="2400" dirty="0" smtClean="0"/>
              <a:t>       l</a:t>
            </a:r>
            <a:r>
              <a:rPr lang="en-US" altLang="zh-CN" sz="2400" u="sng" dirty="0" smtClean="0"/>
              <a:t> </a:t>
            </a:r>
            <a:r>
              <a:rPr lang="en-US" altLang="zh-CN" sz="2400" u="sng" dirty="0" smtClean="0"/>
              <a:t>      </a:t>
            </a:r>
            <a:r>
              <a:rPr lang="en-US" altLang="zh-CN" sz="2400" dirty="0" smtClean="0"/>
              <a:t>        y</a:t>
            </a:r>
            <a:r>
              <a:rPr lang="en-US" altLang="zh-CN" sz="2400" u="sng" dirty="0" smtClean="0"/>
              <a:t> </a:t>
            </a:r>
            <a:r>
              <a:rPr lang="en-US" altLang="zh-CN" sz="2400" u="sng" dirty="0" smtClean="0"/>
              <a:t>      </a:t>
            </a:r>
            <a:r>
              <a:rPr lang="en-US" altLang="zh-CN" sz="2400" dirty="0" smtClean="0"/>
              <a:t>     l</a:t>
            </a:r>
            <a:r>
              <a:rPr lang="en-US" altLang="zh-CN" sz="2400" u="sng" dirty="0" smtClean="0"/>
              <a:t> </a:t>
            </a:r>
            <a:r>
              <a:rPr lang="en-US" altLang="zh-CN" sz="2400" u="sng" dirty="0" smtClean="0"/>
              <a:t>      </a:t>
            </a:r>
            <a:r>
              <a:rPr lang="en-US" altLang="zh-CN" sz="2400" dirty="0" smtClean="0"/>
              <a:t>        k</a:t>
            </a:r>
            <a:r>
              <a:rPr lang="en-US" altLang="zh-CN" sz="2400" u="sng" dirty="0" smtClean="0"/>
              <a:t> </a:t>
            </a:r>
            <a:r>
              <a:rPr lang="en-US" altLang="zh-CN" sz="2400" u="sng" dirty="0" smtClean="0"/>
              <a:t>                 </a:t>
            </a:r>
            <a:endParaRPr lang="zh-CN" altLang="en-US" sz="2400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10639425" y="2343150"/>
            <a:ext cx="504825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5569"/>
            <a:ext cx="1219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自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由读课文：读准字音，读通句子，画出新词，想想它们的意思。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7701" y="594271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600" dirty="0" smtClean="0">
                <a:latin typeface="楷体" pitchFamily="49" charset="-122"/>
                <a:ea typeface="楷体" pitchFamily="49" charset="-122"/>
              </a:rPr>
              <a:t>歌韵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96833" y="662009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600" dirty="0" smtClean="0">
                <a:latin typeface="楷体" pitchFamily="49" charset="-122"/>
                <a:ea typeface="楷体" pitchFamily="49" charset="-122"/>
              </a:rPr>
              <a:t>歌吟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9719" y="4133335"/>
            <a:ext cx="27238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600" dirty="0" smtClean="0">
                <a:latin typeface="楷体" pitchFamily="49" charset="-122"/>
                <a:ea typeface="楷体" pitchFamily="49" charset="-122"/>
              </a:rPr>
              <a:t>拆词</a:t>
            </a:r>
            <a:r>
              <a:rPr lang="zh-CN" altLang="zh-CN" sz="6600" dirty="0" smtClean="0">
                <a:latin typeface="楷体" pitchFamily="49" charset="-122"/>
                <a:ea typeface="楷体" pitchFamily="49" charset="-122"/>
              </a:rPr>
              <a:t>法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28333" y="1720333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latin typeface="楷体" pitchFamily="49" charset="-122"/>
                <a:ea typeface="楷体" pitchFamily="49" charset="-122"/>
              </a:rPr>
              <a:t>韵味</a:t>
            </a:r>
            <a:endParaRPr lang="zh-CN" altLang="en-US" sz="54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380964" y="1848909"/>
            <a:ext cx="1320836" cy="860424"/>
          </a:xfrm>
          <a:prstGeom prst="wedgeEllipseCallout">
            <a:avLst>
              <a:gd name="adj1" fmla="val 38076"/>
              <a:gd name="adj2" fmla="val -79603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形标注 7"/>
          <p:cNvSpPr/>
          <p:nvPr/>
        </p:nvSpPr>
        <p:spPr>
          <a:xfrm>
            <a:off x="2125132" y="1831973"/>
            <a:ext cx="1363135" cy="851960"/>
          </a:xfrm>
          <a:prstGeom prst="wedgeEllipseCallout">
            <a:avLst>
              <a:gd name="adj1" fmla="val -32552"/>
              <a:gd name="adj2" fmla="val -84425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4896" y="1771134"/>
            <a:ext cx="16439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dirty="0" smtClean="0">
                <a:latin typeface="楷体" pitchFamily="49" charset="-122"/>
                <a:ea typeface="楷体" pitchFamily="49" charset="-122"/>
              </a:rPr>
              <a:t>歌曲</a:t>
            </a:r>
            <a:endParaRPr lang="zh-CN" altLang="en-US" sz="5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42867" y="1923535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楷体" pitchFamily="49" charset="-122"/>
                <a:ea typeface="楷体" pitchFamily="49" charset="-122"/>
              </a:rPr>
              <a:t>吟唱</a:t>
            </a:r>
            <a:endParaRPr lang="zh-CN" altLang="en-US" sz="54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6595497" y="2009776"/>
            <a:ext cx="1363169" cy="860424"/>
          </a:xfrm>
          <a:prstGeom prst="wedgeEllipseCallout">
            <a:avLst>
              <a:gd name="adj1" fmla="val 37435"/>
              <a:gd name="adj2" fmla="val -884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形标注 11"/>
          <p:cNvSpPr/>
          <p:nvPr/>
        </p:nvSpPr>
        <p:spPr>
          <a:xfrm>
            <a:off x="8339666" y="2006601"/>
            <a:ext cx="1413934" cy="872067"/>
          </a:xfrm>
          <a:prstGeom prst="wedgeEllipseCallout">
            <a:avLst>
              <a:gd name="adj1" fmla="val -30689"/>
              <a:gd name="adj2" fmla="val -94363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09430" y="1932001"/>
            <a:ext cx="16439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dirty="0" smtClean="0">
                <a:latin typeface="楷体" pitchFamily="49" charset="-122"/>
                <a:ea typeface="楷体" pitchFamily="49" charset="-122"/>
              </a:rPr>
              <a:t>歌</a:t>
            </a:r>
            <a:r>
              <a:rPr lang="zh-CN" altLang="en-US" sz="5400" dirty="0" smtClean="0">
                <a:latin typeface="楷体" pitchFamily="49" charset="-122"/>
                <a:ea typeface="楷体" pitchFamily="49" charset="-122"/>
              </a:rPr>
              <a:t>唱</a:t>
            </a:r>
            <a:endParaRPr lang="zh-CN" altLang="en-US" sz="5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/>
      <p:bldP spid="10" grpId="0"/>
      <p:bldP spid="11" grpId="0" animBg="1"/>
      <p:bldP spid="12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21217"/>
            <a:ext cx="4476750" cy="261610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4400" dirty="0" smtClean="0">
                <a:latin typeface="楷体" pitchFamily="49" charset="-122"/>
                <a:ea typeface="楷体" pitchFamily="49" charset="-122"/>
              </a:rPr>
              <a:t>掠</a:t>
            </a:r>
            <a:r>
              <a:rPr lang="zh-CN" altLang="zh-CN" sz="4400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4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掠夺，如抢掠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轻轻擦过或拂过，如凉风掠面。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5150" y="381000"/>
            <a:ext cx="7387338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000500" y="5506700"/>
            <a:ext cx="8467725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（  ）</a:t>
            </a:r>
            <a:r>
              <a:rPr lang="zh-CN" altLang="zh-CN" sz="4400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4400" dirty="0" smtClean="0">
                <a:latin typeface="楷体" pitchFamily="49" charset="-122"/>
                <a:ea typeface="楷体" pitchFamily="49" charset="-122"/>
              </a:rPr>
              <a:t>燕</a:t>
            </a:r>
            <a:r>
              <a:rPr lang="zh-CN" altLang="zh-CN" sz="4400" dirty="0" smtClean="0"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（  ）地</a:t>
            </a:r>
            <a:r>
              <a:rPr lang="zh-CN" altLang="zh-CN" sz="4400" dirty="0" smtClean="0">
                <a:latin typeface="楷体" pitchFamily="49" charset="-122"/>
                <a:ea typeface="楷体" pitchFamily="49" charset="-122"/>
              </a:rPr>
              <a:t>掠过湖</a:t>
            </a:r>
            <a:r>
              <a:rPr lang="zh-CN" altLang="zh-CN" sz="4400" dirty="0" smtClean="0">
                <a:latin typeface="楷体" pitchFamily="49" charset="-122"/>
                <a:ea typeface="楷体" pitchFamily="49" charset="-122"/>
              </a:rPr>
              <a:t>面。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-29885" y="0"/>
            <a:ext cx="1222188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    </a:t>
            </a:r>
            <a:r>
              <a:rPr kumimoji="0" 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蟋蟀振动翅膀，“㘗㘗”，是和阳台告别的</a:t>
            </a:r>
            <a:r>
              <a:rPr kumimoji="0" lang="zh-CN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歌韵</a:t>
            </a:r>
            <a:r>
              <a:rPr kumimoji="0" 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    </a:t>
            </a:r>
            <a:r>
              <a:rPr kumimoji="0" 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一阵阵秋风</a:t>
            </a:r>
            <a:r>
              <a:rPr kumimoji="0" lang="zh-CN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掠过</a:t>
            </a:r>
            <a:r>
              <a:rPr kumimoji="0" 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田野，送来一片丰收的</a:t>
            </a:r>
            <a:r>
              <a:rPr kumimoji="0" lang="zh-CN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歌吟</a:t>
            </a:r>
            <a:r>
              <a:rPr kumimoji="0" 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。</a:t>
            </a:r>
            <a:endParaRPr kumimoji="0" lang="zh-CN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57513" y="186809"/>
            <a:ext cx="941796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dirty="0" smtClean="0">
                <a:latin typeface="楷体" pitchFamily="49" charset="-122"/>
                <a:ea typeface="楷体" pitchFamily="49" charset="-122"/>
              </a:rPr>
              <a:t>走进这</a:t>
            </a:r>
            <a:r>
              <a:rPr lang="zh-CN" altLang="zh-CN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辽阔</a:t>
            </a:r>
            <a:r>
              <a:rPr lang="zh-CN" altLang="zh-CN" sz="6000" dirty="0" smtClean="0">
                <a:latin typeface="楷体" pitchFamily="49" charset="-122"/>
                <a:ea typeface="楷体" pitchFamily="49" charset="-122"/>
              </a:rPr>
              <a:t>透明的音乐</a:t>
            </a:r>
            <a:r>
              <a:rPr lang="zh-CN" altLang="zh-CN" sz="6000" dirty="0" smtClean="0">
                <a:latin typeface="楷体" pitchFamily="49" charset="-122"/>
                <a:ea typeface="楷体" pitchFamily="49" charset="-122"/>
              </a:rPr>
              <a:t>厅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2628900" y="1543051"/>
            <a:ext cx="3886199" cy="860424"/>
          </a:xfrm>
          <a:prstGeom prst="wedgeEllipseCallout">
            <a:avLst>
              <a:gd name="adj1" fmla="val 5568"/>
              <a:gd name="adj2" fmla="val -9620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95575" y="1514475"/>
            <a:ext cx="39147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反义词：狭小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33966" t="13316"/>
          <a:stretch>
            <a:fillRect/>
          </a:stretch>
        </p:blipFill>
        <p:spPr bwMode="auto">
          <a:xfrm>
            <a:off x="1352550" y="2562225"/>
            <a:ext cx="4260824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9849" y="2552699"/>
            <a:ext cx="4162425" cy="2991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152525" y="5553075"/>
            <a:ext cx="9801225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辽阔的（  ）  狭小的（  ）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animBg="1"/>
      <p:bldP spid="4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3372" y="-9525"/>
            <a:ext cx="5781677" cy="686341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听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听，</a:t>
            </a:r>
          </a:p>
          <a:p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秋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的声音，</a:t>
            </a:r>
          </a:p>
          <a:p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树抖抖手臂，</a:t>
            </a:r>
          </a:p>
          <a:p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刷刷”，</a:t>
            </a:r>
          </a:p>
          <a:p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黄叶道别的话音。</a:t>
            </a:r>
          </a:p>
          <a:p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 </a:t>
            </a:r>
            <a:endParaRPr lang="zh-CN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听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听，</a:t>
            </a:r>
          </a:p>
          <a:p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秋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的声音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zh-CN" altLang="zh-CN" sz="40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蟋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蟀振动翅膀，</a:t>
            </a:r>
          </a:p>
          <a:p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㘗㘗”，</a:t>
            </a:r>
          </a:p>
          <a:p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和阳台告别的歌韵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 </a:t>
            </a:r>
            <a:endParaRPr lang="zh-CN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24598" y="0"/>
            <a:ext cx="5715001" cy="27597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>
              <a:lnSpc>
                <a:spcPts val="5200"/>
              </a:lnSpc>
            </a:pP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一排排大雁追上白云，</a:t>
            </a:r>
          </a:p>
          <a:p>
            <a:pPr lvl="0">
              <a:lnSpc>
                <a:spcPts val="5200"/>
              </a:lnSpc>
            </a:pP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撒下一阵暖暖的叮咛；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pPr lvl="0">
              <a:lnSpc>
                <a:spcPts val="5200"/>
              </a:lnSpc>
            </a:pP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一阵阵秋风掠过田野，</a:t>
            </a:r>
            <a:endParaRPr lang="zh-CN" altLang="zh-CN" sz="4000" dirty="0" smtClean="0">
              <a:latin typeface="楷体" pitchFamily="49" charset="-122"/>
              <a:ea typeface="楷体" pitchFamily="49" charset="-122"/>
            </a:endParaRPr>
          </a:p>
          <a:p>
            <a:pPr lvl="0">
              <a:lnSpc>
                <a:spcPts val="5200"/>
              </a:lnSpc>
            </a:pP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送来一片丰收的歌吟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81449" y="1196459"/>
            <a:ext cx="22860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黄叶刷刷</a:t>
            </a:r>
            <a:endParaRPr lang="zh-CN" altLang="en-US" sz="4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56102" y="4530209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蟋蟀㘗㘗</a:t>
            </a:r>
            <a:endParaRPr lang="zh-CN" altLang="en-US" sz="40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19902" y="2739509"/>
            <a:ext cx="45448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大雁叮咛 秋风歌吟</a:t>
            </a:r>
            <a:endParaRPr lang="zh-CN" altLang="en-US" sz="40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80586"/>
            <a:ext cx="686752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秋的声音，</a:t>
            </a:r>
          </a:p>
          <a:p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每一片</a:t>
            </a:r>
            <a:r>
              <a:rPr lang="zh-CN" altLang="zh-CN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叶子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里，</a:t>
            </a:r>
          </a:p>
          <a:p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每一朵</a:t>
            </a:r>
            <a:r>
              <a:rPr lang="zh-CN" altLang="zh-CN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小花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上，</a:t>
            </a:r>
          </a:p>
          <a:p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每一滴</a:t>
            </a:r>
            <a:r>
              <a:rPr lang="zh-CN" altLang="zh-CN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汗水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里，</a:t>
            </a:r>
          </a:p>
          <a:p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每一颗饱满的</a:t>
            </a:r>
            <a:r>
              <a:rPr lang="zh-CN" altLang="zh-CN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谷粒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</a:rPr>
              <a:t>里。</a:t>
            </a:r>
            <a:endParaRPr lang="zh-CN" altLang="zh-CN" sz="4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702</Words>
  <Application>Microsoft Office PowerPoint</Application>
  <PresentationFormat>自定义</PresentationFormat>
  <Paragraphs>86</Paragraphs>
  <Slides>21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10</cp:revision>
  <dcterms:created xsi:type="dcterms:W3CDTF">2018-03-01T02:03:00Z</dcterms:created>
  <dcterms:modified xsi:type="dcterms:W3CDTF">2019-08-05T12:56:10Z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