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mp3" ContentType="audio/mpeg"/>
  <Default Extension="tiff" ContentType="image/tiff"/>
  <Default Extension="jpeg" ContentType="image/jpeg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8" r:id="rId2"/>
    <p:sldId id="256" r:id="rId3"/>
    <p:sldId id="263" r:id="rId4"/>
    <p:sldId id="259" r:id="rId5"/>
    <p:sldId id="260" r:id="rId6"/>
    <p:sldId id="261" r:id="rId7"/>
    <p:sldId id="278" r:id="rId8"/>
    <p:sldId id="265" r:id="rId9"/>
    <p:sldId id="279" r:id="rId10"/>
    <p:sldId id="264" r:id="rId11"/>
    <p:sldId id="266" r:id="rId12"/>
    <p:sldId id="267" r:id="rId13"/>
    <p:sldId id="269" r:id="rId14"/>
    <p:sldId id="268" r:id="rId15"/>
    <p:sldId id="270" r:id="rId16"/>
    <p:sldId id="271" r:id="rId17"/>
    <p:sldId id="276" r:id="rId18"/>
    <p:sldId id="273" r:id="rId19"/>
    <p:sldId id="277" r:id="rId20"/>
    <p:sldId id="272" r:id="rId21"/>
    <p:sldId id="274" r:id="rId22"/>
    <p:sldId id="275" r:id="rId23"/>
    <p:sldId id="25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EBB4"/>
    <a:srgbClr val="ECC6F6"/>
    <a:srgbClr val="D98FE3"/>
    <a:srgbClr val="FF7E79"/>
    <a:srgbClr val="943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07"/>
  </p:normalViewPr>
  <p:slideViewPr>
    <p:cSldViewPr snapToGrid="0" snapToObjects="1">
      <p:cViewPr varScale="1">
        <p:scale>
          <a:sx n="106" d="100"/>
          <a:sy n="106" d="100"/>
        </p:scale>
        <p:origin x="7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88724-8352-D44E-8650-E891EAC36F4A}" type="datetimeFigureOut">
              <a:rPr kumimoji="1" lang="zh-CN" altLang="en-US" smtClean="0"/>
              <a:t>2017/5/9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3C9664-7C5B-A94F-9675-04784183F43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42591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7D9AF-CC92-F947-89C6-2CC3B2A4A50F}" type="datetimeFigureOut">
              <a:rPr kumimoji="1" lang="zh-CN" altLang="en-US" smtClean="0"/>
              <a:t>2017/5/9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BF51-FBDE-BA4F-A903-DBDAE842BF7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90180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7D9AF-CC92-F947-89C6-2CC3B2A4A50F}" type="datetimeFigureOut">
              <a:rPr kumimoji="1" lang="zh-CN" altLang="en-US" smtClean="0"/>
              <a:t>2017/5/9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BF51-FBDE-BA4F-A903-DBDAE842BF7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46368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7D9AF-CC92-F947-89C6-2CC3B2A4A50F}" type="datetimeFigureOut">
              <a:rPr kumimoji="1" lang="zh-CN" altLang="en-US" smtClean="0"/>
              <a:t>2017/5/9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BF51-FBDE-BA4F-A903-DBDAE842BF7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4831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7D9AF-CC92-F947-89C6-2CC3B2A4A50F}" type="datetimeFigureOut">
              <a:rPr kumimoji="1" lang="zh-CN" altLang="en-US" smtClean="0"/>
              <a:t>2017/5/9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BF51-FBDE-BA4F-A903-DBDAE842BF7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94544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7D9AF-CC92-F947-89C6-2CC3B2A4A50F}" type="datetimeFigureOut">
              <a:rPr kumimoji="1" lang="zh-CN" altLang="en-US" smtClean="0"/>
              <a:t>2017/5/9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BF51-FBDE-BA4F-A903-DBDAE842BF7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76385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7D9AF-CC92-F947-89C6-2CC3B2A4A50F}" type="datetimeFigureOut">
              <a:rPr kumimoji="1" lang="zh-CN" altLang="en-US" smtClean="0"/>
              <a:t>2017/5/9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BF51-FBDE-BA4F-A903-DBDAE842BF7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75810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7D9AF-CC92-F947-89C6-2CC3B2A4A50F}" type="datetimeFigureOut">
              <a:rPr kumimoji="1" lang="zh-CN" altLang="en-US" smtClean="0"/>
              <a:t>2017/5/9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BF51-FBDE-BA4F-A903-DBDAE842BF7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07843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7D9AF-CC92-F947-89C6-2CC3B2A4A50F}" type="datetimeFigureOut">
              <a:rPr kumimoji="1" lang="zh-CN" altLang="en-US" smtClean="0"/>
              <a:t>2017/5/9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BF51-FBDE-BA4F-A903-DBDAE842BF7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1148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7D9AF-CC92-F947-89C6-2CC3B2A4A50F}" type="datetimeFigureOut">
              <a:rPr kumimoji="1" lang="zh-CN" altLang="en-US" smtClean="0"/>
              <a:t>2017/5/9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BF51-FBDE-BA4F-A903-DBDAE842BF7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2750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7D9AF-CC92-F947-89C6-2CC3B2A4A50F}" type="datetimeFigureOut">
              <a:rPr kumimoji="1" lang="zh-CN" altLang="en-US" smtClean="0"/>
              <a:t>2017/5/9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BF51-FBDE-BA4F-A903-DBDAE842BF7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48701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7D9AF-CC92-F947-89C6-2CC3B2A4A50F}" type="datetimeFigureOut">
              <a:rPr kumimoji="1" lang="zh-CN" altLang="en-US" smtClean="0"/>
              <a:t>2017/5/9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BF51-FBDE-BA4F-A903-DBDAE842BF7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19634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7D9AF-CC92-F947-89C6-2CC3B2A4A50F}" type="datetimeFigureOut">
              <a:rPr kumimoji="1" lang="zh-CN" altLang="en-US" smtClean="0"/>
              <a:t>2017/5/9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2BF51-FBDE-BA4F-A903-DBDAE842BF7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58700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4" Type="http://schemas.openxmlformats.org/officeDocument/2006/relationships/image" Target="../media/image9.png"/><Relationship Id="rId5" Type="http://schemas.microsoft.com/office/2007/relationships/hdphoto" Target="../media/hdphoto5.wdp"/><Relationship Id="rId6" Type="http://schemas.openxmlformats.org/officeDocument/2006/relationships/image" Target="../media/image10.png"/><Relationship Id="rId7" Type="http://schemas.microsoft.com/office/2007/relationships/hdphoto" Target="../media/hdphoto6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f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5.png"/><Relationship Id="rId5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5" Type="http://schemas.openxmlformats.org/officeDocument/2006/relationships/image" Target="../media/image13.tiff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3" y="0"/>
            <a:ext cx="771525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02566" y="3043990"/>
            <a:ext cx="7339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你觉得一分钟有多久？</a:t>
            </a:r>
            <a:endParaRPr kumimoji="1" lang="zh-CN" altLang="en-US" sz="6000" dirty="0">
              <a:solidFill>
                <a:srgbClr val="FF000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0758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1053" y="2444098"/>
            <a:ext cx="69502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    元元</a:t>
            </a:r>
            <a:r>
              <a:rPr kumimoji="1" lang="zh-CN" altLang="en-US" sz="60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非常</a:t>
            </a:r>
            <a:r>
              <a:rPr kumimoji="1" lang="zh-CN" altLang="en-US" sz="6000" dirty="0" smtClean="0">
                <a:solidFill>
                  <a:srgbClr val="C00000"/>
                </a:solidFill>
                <a:latin typeface="KaiTi" charset="-122"/>
                <a:ea typeface="KaiTi" charset="-122"/>
                <a:cs typeface="KaiTi" charset="-122"/>
              </a:rPr>
              <a:t>后悔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0370" y="194808"/>
            <a:ext cx="120778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问题三：听到老师说的话，元元有什么想法？</a:t>
            </a:r>
            <a:endParaRPr kumimoji="1" lang="zh-CN" altLang="en-US" sz="6000" dirty="0">
              <a:solidFill>
                <a:srgbClr val="FF000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1053" y="3595119"/>
            <a:ext cx="69502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    元元</a:t>
            </a:r>
            <a:r>
              <a:rPr kumimoji="1" lang="zh-CN" altLang="en-US" sz="60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很</a:t>
            </a:r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后悔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05336" y="2951929"/>
            <a:ext cx="5682916" cy="4093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806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5642" y="733926"/>
            <a:ext cx="70144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再读课文，想一想：</a:t>
            </a:r>
            <a:endParaRPr kumimoji="1" lang="zh-CN" altLang="en-US" sz="6000" dirty="0">
              <a:solidFill>
                <a:srgbClr val="FF000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0002" y="1925052"/>
            <a:ext cx="7567666" cy="5293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602696" y="2286000"/>
            <a:ext cx="86146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1</a:t>
            </a:r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、元元为什么会迟到？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2</a:t>
            </a:r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、元元上学路上发生了什么？</a:t>
            </a:r>
            <a:endParaRPr kumimoji="1"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698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6569" y="216568"/>
            <a:ext cx="10527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问题一：元元</a:t>
            </a:r>
            <a:r>
              <a:rPr kumimoji="1" lang="zh-CN" altLang="en-US" sz="600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为什么会迟到？</a:t>
            </a:r>
            <a:endParaRPr kumimoji="1" lang="zh-CN" altLang="en-US" sz="6000" dirty="0">
              <a:solidFill>
                <a:srgbClr val="FF000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4512" y="3657600"/>
            <a:ext cx="4481761" cy="3392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文本框 3"/>
          <p:cNvSpPr txBox="1"/>
          <p:nvPr/>
        </p:nvSpPr>
        <p:spPr>
          <a:xfrm>
            <a:off x="445168" y="1600200"/>
            <a:ext cx="117468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    丁零零，闹钟响了。元元</a:t>
            </a:r>
            <a:r>
              <a:rPr kumimoji="1" lang="zh-CN" altLang="en-US" sz="60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打了个哈欠，翻了个身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，心想：</a:t>
            </a:r>
            <a:r>
              <a:rPr kumimoji="1" lang="zh-CN" altLang="en-US" sz="60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再睡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一分钟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吧，就睡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一分钟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，不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会迟到的。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205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4512" y="3657600"/>
            <a:ext cx="4481761" cy="3392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108284" y="240631"/>
            <a:ext cx="119754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问题二：元元上学路上</a:t>
            </a:r>
            <a:r>
              <a:rPr kumimoji="1" lang="zh-CN" altLang="en-US" sz="600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发生了什么？</a:t>
            </a:r>
            <a:endParaRPr kumimoji="1" lang="zh-CN" altLang="en-US" sz="6000" dirty="0">
              <a:solidFill>
                <a:srgbClr val="FF000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4483" y="1177083"/>
            <a:ext cx="1200751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 过了一分钟，元元起来了。他很快地洗了脸，吃了早点，就背着书包上学去了。到了十字路口，他看见前面是绿灯，刚想走过去，红灯亮了。他叹了口气，说：“要是早一分钟就好了。”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 他等了一会儿，才走过十字路口。他向停在车站的公共汽车跑去，眼看就要到了，车子开了。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他又叹了口气，说：“要是早一分钟就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好了。”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 他等啊等，一直不见公共汽车的影子，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元元决定走到学校去。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982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52548" y="4872792"/>
            <a:ext cx="2839452" cy="2149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184483" y="433136"/>
            <a:ext cx="11895221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    过</a:t>
            </a:r>
            <a:r>
              <a:rPr kumimoji="1" lang="zh-CN" altLang="en-US" sz="4400" dirty="0">
                <a:latin typeface="KaiTi" charset="-122"/>
                <a:ea typeface="KaiTi" charset="-122"/>
                <a:cs typeface="KaiTi" charset="-122"/>
              </a:rPr>
              <a:t>了一分钟，元元起来了。</a:t>
            </a:r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他很快地    </a:t>
            </a:r>
            <a:endParaRPr kumimoji="1" lang="en-US" altLang="zh-CN" sz="44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4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了</a:t>
            </a:r>
            <a:r>
              <a:rPr kumimoji="1" lang="zh-CN" altLang="en-US" sz="4400" dirty="0">
                <a:latin typeface="KaiTi" charset="-122"/>
                <a:ea typeface="KaiTi" charset="-122"/>
                <a:cs typeface="KaiTi" charset="-122"/>
              </a:rPr>
              <a:t>脸，吃了早点，</a:t>
            </a:r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就     着书包上</a:t>
            </a:r>
            <a:r>
              <a:rPr kumimoji="1" lang="zh-CN" altLang="en-US" sz="4400" dirty="0">
                <a:latin typeface="KaiTi" charset="-122"/>
                <a:ea typeface="KaiTi" charset="-122"/>
                <a:cs typeface="KaiTi" charset="-122"/>
              </a:rPr>
              <a:t>学去了。</a:t>
            </a:r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到</a:t>
            </a:r>
            <a:endParaRPr kumimoji="1" lang="en-US" altLang="zh-CN" sz="44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4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了</a:t>
            </a:r>
            <a:r>
              <a:rPr kumimoji="1" lang="zh-CN" altLang="en-US" sz="4400" dirty="0">
                <a:latin typeface="KaiTi" charset="-122"/>
                <a:ea typeface="KaiTi" charset="-122"/>
                <a:cs typeface="KaiTi" charset="-122"/>
              </a:rPr>
              <a:t>十字路口，他看见前面</a:t>
            </a:r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是绿灯，     想走过</a:t>
            </a:r>
            <a:endParaRPr kumimoji="1" lang="en-US" altLang="zh-CN" sz="44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4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去</a:t>
            </a:r>
            <a:r>
              <a:rPr kumimoji="1" lang="zh-CN" altLang="en-US" sz="4400" dirty="0">
                <a:latin typeface="KaiTi" charset="-122"/>
                <a:ea typeface="KaiTi" charset="-122"/>
                <a:cs typeface="KaiTi" charset="-122"/>
              </a:rPr>
              <a:t>，红灯亮了。</a:t>
            </a:r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他     了口气，说</a:t>
            </a:r>
            <a:r>
              <a:rPr kumimoji="1" lang="zh-CN" altLang="en-US" sz="4400" dirty="0">
                <a:latin typeface="KaiTi" charset="-122"/>
                <a:ea typeface="KaiTi" charset="-122"/>
                <a:cs typeface="KaiTi" charset="-122"/>
              </a:rPr>
              <a:t>：“要是</a:t>
            </a:r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早</a:t>
            </a:r>
            <a:endParaRPr kumimoji="1" lang="en-US" altLang="zh-CN" sz="44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4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一分钟</a:t>
            </a:r>
            <a:r>
              <a:rPr kumimoji="1" lang="zh-CN" altLang="en-US" sz="4400" dirty="0">
                <a:latin typeface="KaiTi" charset="-122"/>
                <a:ea typeface="KaiTi" charset="-122"/>
                <a:cs typeface="KaiTi" charset="-122"/>
              </a:rPr>
              <a:t>就好了。”</a:t>
            </a:r>
            <a:endParaRPr kumimoji="1" lang="en-US" altLang="zh-CN" sz="44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0483" y="716363"/>
            <a:ext cx="1221660" cy="1136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510484" y="0"/>
            <a:ext cx="1221660" cy="5922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36279" y="776835"/>
            <a:ext cx="970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洗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54933" y="-23425"/>
            <a:ext cx="1341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err="1" smtClean="0">
                <a:solidFill>
                  <a:srgbClr val="7030A0"/>
                </a:solidFill>
                <a:latin typeface="+mn-ea"/>
                <a:cs typeface="SimSun" charset="-122"/>
              </a:rPr>
              <a:t>x</a:t>
            </a:r>
            <a:r>
              <a:rPr kumimoji="1" lang="en-US" altLang="zh-CN" sz="2800" dirty="0" err="1" smtClean="0">
                <a:solidFill>
                  <a:srgbClr val="FF7E79"/>
                </a:solidFill>
                <a:latin typeface="+mn-ea"/>
                <a:cs typeface="SimSun" charset="-122"/>
              </a:rPr>
              <a:t>ǐ</a:t>
            </a:r>
            <a:endParaRPr kumimoji="1" lang="zh-CN" altLang="en-US" sz="2800" dirty="0">
              <a:solidFill>
                <a:srgbClr val="FF7E79"/>
              </a:solidFill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062" y="1941882"/>
            <a:ext cx="1221660" cy="11366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97063" y="1225519"/>
            <a:ext cx="1221660" cy="5922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22858" y="1966395"/>
            <a:ext cx="970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latin typeface="KaiTi" charset="-122"/>
                <a:ea typeface="KaiTi" charset="-122"/>
                <a:cs typeface="KaiTi" charset="-122"/>
              </a:rPr>
              <a:t>背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67237" y="1202094"/>
            <a:ext cx="1431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err="1" smtClean="0">
                <a:solidFill>
                  <a:srgbClr val="7030A0"/>
                </a:solidFill>
                <a:latin typeface="+mn-ea"/>
                <a:cs typeface="SimSun" charset="-122"/>
              </a:rPr>
              <a:t>b</a:t>
            </a:r>
            <a:r>
              <a:rPr kumimoji="1" lang="en-US" altLang="zh-CN" sz="2800" dirty="0" err="1" smtClean="0">
                <a:solidFill>
                  <a:srgbClr val="FF7E79"/>
                </a:solidFill>
                <a:latin typeface="+mn-ea"/>
                <a:cs typeface="SimSun" charset="-122"/>
              </a:rPr>
              <a:t>ēi</a:t>
            </a:r>
            <a:endParaRPr kumimoji="1" lang="zh-CN" altLang="en-US" sz="2800" dirty="0">
              <a:solidFill>
                <a:srgbClr val="FF7E79"/>
              </a:solidFill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4982" y="3217230"/>
            <a:ext cx="1221660" cy="11366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624983" y="2500867"/>
            <a:ext cx="1221660" cy="5922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750778" y="3235890"/>
            <a:ext cx="970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latin typeface="KaiTi" charset="-122"/>
                <a:ea typeface="KaiTi" charset="-122"/>
                <a:cs typeface="KaiTi" charset="-122"/>
              </a:rPr>
              <a:t>刚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60698" y="2476231"/>
            <a:ext cx="1524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err="1" smtClean="0">
                <a:solidFill>
                  <a:srgbClr val="7030A0"/>
                </a:solidFill>
                <a:latin typeface="+mn-ea"/>
                <a:cs typeface="SimSun" charset="-122"/>
              </a:rPr>
              <a:t>g</a:t>
            </a:r>
            <a:r>
              <a:rPr kumimoji="1" lang="en-US" altLang="zh-CN" sz="28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2800" dirty="0" err="1" smtClean="0">
                <a:solidFill>
                  <a:srgbClr val="FF7E79"/>
                </a:solidFill>
                <a:latin typeface="+mn-ea"/>
                <a:cs typeface="SimSun" charset="-122"/>
              </a:rPr>
              <a:t>ng</a:t>
            </a:r>
            <a:endParaRPr kumimoji="1" lang="zh-CN" altLang="en-US" sz="2800" dirty="0">
              <a:solidFill>
                <a:srgbClr val="FF7E79"/>
              </a:solidFill>
              <a:latin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028" y="4582533"/>
            <a:ext cx="1221660" cy="113660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12029" y="3866170"/>
            <a:ext cx="1221660" cy="59222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037824" y="4582533"/>
            <a:ext cx="970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latin typeface="KaiTi" charset="-122"/>
                <a:ea typeface="KaiTi" charset="-122"/>
                <a:cs typeface="KaiTi" charset="-122"/>
              </a:rPr>
              <a:t>叹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19076" y="3864557"/>
            <a:ext cx="135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err="1" smtClean="0">
                <a:solidFill>
                  <a:srgbClr val="7030A0"/>
                </a:solidFill>
                <a:latin typeface="+mn-ea"/>
                <a:cs typeface="SimSun" charset="-122"/>
              </a:rPr>
              <a:t>t</a:t>
            </a:r>
            <a:r>
              <a:rPr kumimoji="1" lang="en-US" altLang="zh-CN" sz="28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2800" dirty="0" err="1" smtClean="0">
                <a:solidFill>
                  <a:srgbClr val="FF7E79"/>
                </a:solidFill>
                <a:latin typeface="+mn-ea"/>
                <a:cs typeface="SimSun" charset="-122"/>
              </a:rPr>
              <a:t>n</a:t>
            </a:r>
            <a:endParaRPr kumimoji="1" lang="zh-CN" altLang="en-US" sz="2800" dirty="0">
              <a:solidFill>
                <a:srgbClr val="FF7E79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5942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4512" y="3657600"/>
            <a:ext cx="4481761" cy="3392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/>
          <p:nvPr/>
        </p:nvSpPr>
        <p:spPr>
          <a:xfrm>
            <a:off x="172452" y="610612"/>
            <a:ext cx="1183506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4800" dirty="0" smtClean="0">
                <a:latin typeface="KaiTi" charset="-122"/>
                <a:ea typeface="KaiTi" charset="-122"/>
                <a:cs typeface="KaiTi" charset="-122"/>
              </a:rPr>
              <a:t>    他</a:t>
            </a:r>
            <a:r>
              <a:rPr kumimoji="1" lang="zh-CN" altLang="en-US" sz="4800" dirty="0">
                <a:latin typeface="KaiTi" charset="-122"/>
                <a:ea typeface="KaiTi" charset="-122"/>
                <a:cs typeface="KaiTi" charset="-122"/>
              </a:rPr>
              <a:t>等了一会儿，才走过十字路口。他</a:t>
            </a:r>
            <a:r>
              <a:rPr kumimoji="1" lang="zh-CN" altLang="en-US" sz="4800" dirty="0" smtClean="0">
                <a:latin typeface="KaiTi" charset="-122"/>
                <a:ea typeface="KaiTi" charset="-122"/>
                <a:cs typeface="KaiTi" charset="-122"/>
              </a:rPr>
              <a:t>向</a:t>
            </a:r>
            <a:endParaRPr kumimoji="1" lang="en-US" altLang="zh-CN" sz="48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48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800" dirty="0" smtClean="0">
                <a:latin typeface="KaiTi" charset="-122"/>
                <a:ea typeface="KaiTi" charset="-122"/>
                <a:cs typeface="KaiTi" charset="-122"/>
              </a:rPr>
              <a:t>停</a:t>
            </a:r>
            <a:r>
              <a:rPr kumimoji="1" lang="zh-CN" altLang="en-US" sz="4800" dirty="0">
                <a:latin typeface="KaiTi" charset="-122"/>
                <a:ea typeface="KaiTi" charset="-122"/>
                <a:cs typeface="KaiTi" charset="-122"/>
              </a:rPr>
              <a:t>在车站</a:t>
            </a:r>
            <a:r>
              <a:rPr kumimoji="1" lang="zh-CN" altLang="en-US" sz="4800" dirty="0" smtClean="0">
                <a:latin typeface="KaiTi" charset="-122"/>
                <a:ea typeface="KaiTi" charset="-122"/>
                <a:cs typeface="KaiTi" charset="-122"/>
              </a:rPr>
              <a:t>的公         车</a:t>
            </a:r>
            <a:r>
              <a:rPr kumimoji="1" lang="zh-CN" altLang="en-US" sz="4800" dirty="0">
                <a:latin typeface="KaiTi" charset="-122"/>
                <a:ea typeface="KaiTi" charset="-122"/>
                <a:cs typeface="KaiTi" charset="-122"/>
              </a:rPr>
              <a:t>跑去，眼看</a:t>
            </a:r>
            <a:r>
              <a:rPr kumimoji="1" lang="zh-CN" altLang="en-US" sz="4800" dirty="0" smtClean="0">
                <a:latin typeface="KaiTi" charset="-122"/>
                <a:ea typeface="KaiTi" charset="-122"/>
                <a:cs typeface="KaiTi" charset="-122"/>
              </a:rPr>
              <a:t>就要</a:t>
            </a:r>
            <a:endParaRPr kumimoji="1" lang="en-US" altLang="zh-CN" sz="48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48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800" dirty="0" smtClean="0">
                <a:latin typeface="KaiTi" charset="-122"/>
                <a:ea typeface="KaiTi" charset="-122"/>
                <a:cs typeface="KaiTi" charset="-122"/>
              </a:rPr>
              <a:t>到了，车子</a:t>
            </a:r>
            <a:r>
              <a:rPr kumimoji="1" lang="zh-CN" altLang="en-US" sz="4800" dirty="0">
                <a:latin typeface="KaiTi" charset="-122"/>
                <a:ea typeface="KaiTi" charset="-122"/>
                <a:cs typeface="KaiTi" charset="-122"/>
              </a:rPr>
              <a:t>开了</a:t>
            </a:r>
            <a:r>
              <a:rPr kumimoji="1" lang="zh-CN" altLang="en-US" sz="4800" dirty="0" smtClean="0">
                <a:latin typeface="KaiTi" charset="-122"/>
                <a:ea typeface="KaiTi" charset="-122"/>
                <a:cs typeface="KaiTi" charset="-122"/>
              </a:rPr>
              <a:t>。他</a:t>
            </a:r>
            <a:r>
              <a:rPr kumimoji="1" lang="zh-CN" altLang="en-US" sz="4800" dirty="0">
                <a:latin typeface="KaiTi" charset="-122"/>
                <a:ea typeface="KaiTi" charset="-122"/>
                <a:cs typeface="KaiTi" charset="-122"/>
              </a:rPr>
              <a:t>又叹了口气</a:t>
            </a:r>
            <a:r>
              <a:rPr kumimoji="1" lang="zh-CN" altLang="en-US" sz="4800" dirty="0" smtClean="0">
                <a:latin typeface="KaiTi" charset="-122"/>
                <a:ea typeface="KaiTi" charset="-122"/>
                <a:cs typeface="KaiTi" charset="-122"/>
              </a:rPr>
              <a:t>，</a:t>
            </a:r>
            <a:endParaRPr kumimoji="1" lang="en-US" altLang="zh-CN" sz="48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48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800" dirty="0" smtClean="0">
                <a:latin typeface="KaiTi" charset="-122"/>
                <a:ea typeface="KaiTi" charset="-122"/>
                <a:cs typeface="KaiTi" charset="-122"/>
              </a:rPr>
              <a:t>说：“</a:t>
            </a:r>
            <a:r>
              <a:rPr kumimoji="1" lang="zh-CN" altLang="en-US" sz="4800" dirty="0">
                <a:latin typeface="KaiTi" charset="-122"/>
                <a:ea typeface="KaiTi" charset="-122"/>
                <a:cs typeface="KaiTi" charset="-122"/>
              </a:rPr>
              <a:t>要是</a:t>
            </a:r>
            <a:r>
              <a:rPr kumimoji="1" lang="zh-CN" altLang="en-US" sz="4800" dirty="0" smtClean="0">
                <a:latin typeface="KaiTi" charset="-122"/>
                <a:ea typeface="KaiTi" charset="-122"/>
                <a:cs typeface="KaiTi" charset="-122"/>
              </a:rPr>
              <a:t>早一分钟就好</a:t>
            </a:r>
            <a:r>
              <a:rPr kumimoji="1" lang="zh-CN" altLang="en-US" sz="4800" dirty="0">
                <a:latin typeface="KaiTi" charset="-122"/>
                <a:ea typeface="KaiTi" charset="-122"/>
                <a:cs typeface="KaiTi" charset="-122"/>
              </a:rPr>
              <a:t>了。”</a:t>
            </a:r>
            <a:endParaRPr kumimoji="1" lang="en-US" altLang="zh-CN" sz="48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385" y="2170483"/>
            <a:ext cx="1221660" cy="11366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39386" y="1454120"/>
            <a:ext cx="1221660" cy="5922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65181" y="2170483"/>
            <a:ext cx="970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共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65181" y="1454120"/>
            <a:ext cx="2249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err="1" smtClean="0">
                <a:solidFill>
                  <a:srgbClr val="7030A0"/>
                </a:solidFill>
                <a:latin typeface="+mn-ea"/>
                <a:cs typeface="SimSun" charset="-122"/>
              </a:rPr>
              <a:t>g</a:t>
            </a:r>
            <a:r>
              <a:rPr kumimoji="1" lang="en-US" altLang="zh-CN" sz="2800" dirty="0" err="1" smtClean="0">
                <a:solidFill>
                  <a:srgbClr val="FF7E79"/>
                </a:solidFill>
                <a:latin typeface="+mn-ea"/>
                <a:cs typeface="SimSun" charset="-122"/>
              </a:rPr>
              <a:t>òng</a:t>
            </a:r>
            <a:endParaRPr kumimoji="1" lang="zh-CN" altLang="en-US" sz="2800" dirty="0">
              <a:solidFill>
                <a:srgbClr val="FF7E79"/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858" y="2170483"/>
            <a:ext cx="1221660" cy="11366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18859" y="1454120"/>
            <a:ext cx="1221660" cy="5922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444654" y="2170483"/>
            <a:ext cx="970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汽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49191" y="1454120"/>
            <a:ext cx="13050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err="1" smtClean="0">
                <a:solidFill>
                  <a:srgbClr val="7030A0"/>
                </a:solidFill>
                <a:latin typeface="+mn-ea"/>
                <a:cs typeface="SimSun" charset="-122"/>
              </a:rPr>
              <a:t>q</a:t>
            </a:r>
            <a:r>
              <a:rPr kumimoji="1" lang="en-US" altLang="zh-CN" sz="2800" dirty="0" err="1" smtClean="0">
                <a:solidFill>
                  <a:srgbClr val="FF7E79"/>
                </a:solidFill>
                <a:latin typeface="+mn-ea"/>
                <a:cs typeface="SimSun" charset="-122"/>
              </a:rPr>
              <a:t>ì</a:t>
            </a:r>
            <a:endParaRPr kumimoji="1" lang="zh-CN" altLang="en-US" sz="2800" dirty="0">
              <a:solidFill>
                <a:srgbClr val="FF7E79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6230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4512" y="3657600"/>
            <a:ext cx="4481761" cy="3392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/>
          <p:nvPr/>
        </p:nvSpPr>
        <p:spPr>
          <a:xfrm>
            <a:off x="437148" y="831866"/>
            <a:ext cx="1128161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    他</a:t>
            </a:r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等啊等，一直不见公共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汽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车</a:t>
            </a:r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的影子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，元元       走</a:t>
            </a:r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到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学校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去</a:t>
            </a:r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438" y="2784093"/>
            <a:ext cx="1221660" cy="11366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964439" y="2067730"/>
            <a:ext cx="1221660" cy="5922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90234" y="2784093"/>
            <a:ext cx="970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决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73843" y="2047827"/>
            <a:ext cx="1095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err="1" smtClean="0">
                <a:solidFill>
                  <a:srgbClr val="7030A0"/>
                </a:solidFill>
                <a:latin typeface="+mn-ea"/>
                <a:cs typeface="SimSun" charset="-122"/>
              </a:rPr>
              <a:t>j</a:t>
            </a:r>
            <a:r>
              <a:rPr kumimoji="1" lang="en-US" altLang="zh-CN" sz="2800" dirty="0" err="1" smtClean="0">
                <a:solidFill>
                  <a:srgbClr val="FF7E79"/>
                </a:solidFill>
                <a:latin typeface="+mn-ea"/>
                <a:cs typeface="SimSun" charset="-122"/>
              </a:rPr>
              <a:t>ué</a:t>
            </a:r>
            <a:endParaRPr kumimoji="1" lang="zh-CN" altLang="en-US" sz="2800" dirty="0">
              <a:solidFill>
                <a:srgbClr val="FF7E79"/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911" y="2784093"/>
            <a:ext cx="1221660" cy="11366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243912" y="2067730"/>
            <a:ext cx="1221660" cy="5922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406339" y="2796896"/>
            <a:ext cx="970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latin typeface="KaiTi" charset="-122"/>
                <a:ea typeface="KaiTi" charset="-122"/>
                <a:cs typeface="KaiTi" charset="-122"/>
              </a:rPr>
              <a:t>定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27520" y="2067730"/>
            <a:ext cx="1451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err="1" smtClean="0">
                <a:solidFill>
                  <a:srgbClr val="7030A0"/>
                </a:solidFill>
                <a:latin typeface="+mn-ea"/>
                <a:cs typeface="SimSun" charset="-122"/>
              </a:rPr>
              <a:t>d</a:t>
            </a:r>
            <a:r>
              <a:rPr kumimoji="1" lang="en-US" altLang="zh-CN" sz="2800" dirty="0" err="1" smtClean="0">
                <a:solidFill>
                  <a:srgbClr val="FF7E79"/>
                </a:solidFill>
                <a:latin typeface="+mn-ea"/>
                <a:cs typeface="SimSun" charset="-122"/>
              </a:rPr>
              <a:t>ìng</a:t>
            </a:r>
            <a:endParaRPr kumimoji="1" lang="zh-CN" altLang="en-US" sz="2800" dirty="0">
              <a:solidFill>
                <a:srgbClr val="FF7E79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2777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4512" y="3657600"/>
            <a:ext cx="4481761" cy="3392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184483" y="443156"/>
            <a:ext cx="1200751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 过了一分钟，元元起来了。他很快地洗了脸，吃了早点，就背着书包上学去了。到了十字路口，他看见前面是绿灯，</a:t>
            </a:r>
            <a:r>
              <a:rPr kumimoji="1" lang="zh-CN" altLang="en-US" sz="3600" dirty="0" smtClean="0">
                <a:solidFill>
                  <a:srgbClr val="7030A0"/>
                </a:solidFill>
                <a:latin typeface="KaiTi" charset="-122"/>
                <a:ea typeface="KaiTi" charset="-122"/>
                <a:cs typeface="KaiTi" charset="-122"/>
              </a:rPr>
              <a:t>刚想走过去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，红灯亮了。他</a:t>
            </a:r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叹了口气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，说：“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要是早一分钟就好了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。”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 他等了一会儿，</a:t>
            </a:r>
            <a:r>
              <a:rPr kumimoji="1" lang="zh-CN" altLang="en-US" sz="3600" dirty="0" smtClean="0">
                <a:solidFill>
                  <a:schemeClr val="accent2">
                    <a:lumMod val="7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才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走过十字路口。他向停在车站的公共汽车跑去，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眼看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就要到了，车子开了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。他</a:t>
            </a:r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又叹了口气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，说：“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要是早一分钟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就好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了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。”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 他等啊等，一直不见公共汽车的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影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子，元元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决定走到学校去。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91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06973" y="5910509"/>
            <a:ext cx="1408193" cy="12094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41734">
            <a:off x="59865" y="4503454"/>
            <a:ext cx="1687971" cy="2371197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789570" y="1595687"/>
            <a:ext cx="9368841" cy="685800"/>
          </a:xfrm>
          <a:prstGeom prst="roundRect">
            <a:avLst/>
          </a:prstGeom>
          <a:solidFill>
            <a:srgbClr val="ECC6F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要是早一分钟，就能赶上绿灯了。</a:t>
            </a:r>
            <a:endParaRPr kumimoji="1"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32470" y="2805361"/>
            <a:ext cx="9368841" cy="6858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dirty="0" smtClean="0"/>
              <a:t>      </a:t>
            </a:r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要是能赶上绿灯，就</a:t>
            </a:r>
            <a:r>
              <a:rPr kumimoji="1"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_______________</a:t>
            </a:r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r>
              <a:rPr kumimoji="1" lang="zh-CN" altLang="en-US" sz="36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</a:t>
            </a:r>
            <a:endParaRPr kumimoji="1"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1442032" y="4015035"/>
            <a:ext cx="9368841" cy="6858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dirty="0" smtClean="0"/>
              <a:t>     </a:t>
            </a:r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要是能及时通过路口，就</a:t>
            </a:r>
            <a:r>
              <a:rPr kumimoji="1"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______________</a:t>
            </a:r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kumimoji="1"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1770645" y="5224709"/>
            <a:ext cx="9368841" cy="685800"/>
          </a:xfrm>
          <a:prstGeom prst="roundRect">
            <a:avLst/>
          </a:prstGeom>
          <a:solidFill>
            <a:srgbClr val="B1EBB4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要是能赶上公共</a:t>
            </a:r>
            <a:r>
              <a:rPr kumimoji="1" lang="zh-CN" altLang="en-US" sz="360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汽车，就不会迟到了。</a:t>
            </a:r>
            <a:endParaRPr kumimoji="1"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1004634" y="1817143"/>
            <a:ext cx="255671" cy="242888"/>
          </a:xfrm>
          <a:prstGeom prst="diamond">
            <a:avLst/>
          </a:prstGeom>
          <a:noFill/>
          <a:ln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1260305" y="3026817"/>
            <a:ext cx="255671" cy="242888"/>
          </a:xfrm>
          <a:prstGeom prst="diamond">
            <a:avLst/>
          </a:prstGeom>
          <a:noFill/>
          <a:ln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1515976" y="4236491"/>
            <a:ext cx="255671" cy="242888"/>
          </a:xfrm>
          <a:prstGeom prst="diamond">
            <a:avLst/>
          </a:prstGeom>
          <a:noFill/>
          <a:ln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1887453" y="5446165"/>
            <a:ext cx="255671" cy="242888"/>
          </a:xfrm>
          <a:prstGeom prst="diamond">
            <a:avLst/>
          </a:prstGeom>
          <a:noFill/>
          <a:ln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11305" y="304615"/>
            <a:ext cx="96899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根据课文</a:t>
            </a:r>
            <a:r>
              <a:rPr kumimoji="1" lang="zh-CN" altLang="en-US" sz="600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内容，填一填：</a:t>
            </a:r>
            <a:endParaRPr kumimoji="1" lang="zh-CN" altLang="en-US" sz="6000" dirty="0">
              <a:solidFill>
                <a:srgbClr val="FF000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01238" y="146250"/>
            <a:ext cx="2011470" cy="171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27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1305" y="304615"/>
            <a:ext cx="96899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照样子，说一说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：</a:t>
            </a:r>
            <a:endParaRPr kumimoji="1" lang="zh-CN" altLang="en-US" sz="6000" dirty="0">
              <a:solidFill>
                <a:srgbClr val="FF000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80874" y="1732547"/>
            <a:ext cx="66775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要是</a:t>
            </a:r>
            <a:r>
              <a:rPr kumimoji="1" lang="en-US" altLang="zh-CN" sz="6000" dirty="0" smtClean="0">
                <a:latin typeface="KaiTi" charset="-122"/>
                <a:ea typeface="KaiTi" charset="-122"/>
                <a:cs typeface="KaiTi" charset="-122"/>
              </a:rPr>
              <a:t>……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就</a:t>
            </a:r>
            <a:r>
              <a:rPr kumimoji="1" lang="en-US" altLang="zh-CN" sz="6000" dirty="0" smtClean="0">
                <a:latin typeface="KaiTi" charset="-122"/>
                <a:ea typeface="KaiTi" charset="-122"/>
                <a:cs typeface="KaiTi" charset="-122"/>
              </a:rPr>
              <a:t>……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16652"/>
            <a:ext cx="12192000" cy="394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19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08"/>
            <a:ext cx="12192000" cy="6843392"/>
          </a:xfrm>
          <a:prstGeom prst="rect">
            <a:avLst/>
          </a:prstGeom>
        </p:spPr>
      </p:pic>
      <p:cxnSp>
        <p:nvCxnSpPr>
          <p:cNvPr id="7" name="直接连接符 12"/>
          <p:cNvCxnSpPr/>
          <p:nvPr/>
        </p:nvCxnSpPr>
        <p:spPr>
          <a:xfrm>
            <a:off x="7003855" y="3354816"/>
            <a:ext cx="492922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3"/>
          <p:cNvSpPr txBox="1"/>
          <p:nvPr/>
        </p:nvSpPr>
        <p:spPr>
          <a:xfrm>
            <a:off x="7312543" y="2339153"/>
            <a:ext cx="43761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itchFamily="2" charset="-122"/>
                <a:ea typeface="华文行楷" pitchFamily="2" charset="-122"/>
              </a:rPr>
              <a:t>一  分  钟</a:t>
            </a:r>
            <a:endParaRPr lang="zh-CN" altLang="en-US" sz="6000" dirty="0">
              <a:solidFill>
                <a:schemeClr val="tx1">
                  <a:lumMod val="95000"/>
                  <a:lumOff val="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7396764" y="3463100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itchFamily="2" charset="-122"/>
                <a:ea typeface="华文行楷" pitchFamily="2" charset="-122"/>
              </a:rPr>
              <a:t>一年级语文下册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309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269" y="445169"/>
            <a:ext cx="5770648" cy="599172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72463" y="2286870"/>
            <a:ext cx="58112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我一分钟能走（    ）步。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3600" dirty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我一分钟能写（    ）个字。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283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18748" y="2754635"/>
            <a:ext cx="5791199" cy="4103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1659" y="2754634"/>
            <a:ext cx="5420225" cy="4103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文本框 3"/>
          <p:cNvSpPr txBox="1"/>
          <p:nvPr/>
        </p:nvSpPr>
        <p:spPr>
          <a:xfrm>
            <a:off x="180474" y="216569"/>
            <a:ext cx="70144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默读课文，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想一想：</a:t>
            </a:r>
            <a:endParaRPr kumimoji="1" lang="zh-CN" altLang="en-US" sz="6000" dirty="0">
              <a:solidFill>
                <a:srgbClr val="FF000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0473" y="1608712"/>
            <a:ext cx="115623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读完</a:t>
            </a:r>
            <a:r>
              <a:rPr kumimoji="1" lang="zh-CN" altLang="en-US" sz="4400" smtClean="0">
                <a:latin typeface="KaiTi" charset="-122"/>
                <a:ea typeface="KaiTi" charset="-122"/>
                <a:cs typeface="KaiTi" charset="-122"/>
              </a:rPr>
              <a:t>这个关于一分钟的故事</a:t>
            </a:r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，你学到了什么？</a:t>
            </a:r>
            <a:endParaRPr kumimoji="1" lang="zh-CN" altLang="en-US" sz="44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572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08"/>
            <a:ext cx="12192000" cy="684339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862011" y="2559141"/>
            <a:ext cx="57631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C00000"/>
                </a:solidFill>
                <a:latin typeface="STXingkai" charset="-122"/>
                <a:ea typeface="STXingkai" charset="-122"/>
                <a:cs typeface="STXingkai" charset="-122"/>
              </a:rPr>
              <a:t>一寸光阴</a:t>
            </a:r>
            <a:r>
              <a:rPr kumimoji="1" lang="zh-CN" altLang="en-US" sz="5400" smtClean="0">
                <a:solidFill>
                  <a:srgbClr val="C00000"/>
                </a:solidFill>
                <a:latin typeface="STXingkai" charset="-122"/>
                <a:ea typeface="STXingkai" charset="-122"/>
                <a:cs typeface="STXingkai" charset="-122"/>
              </a:rPr>
              <a:t>一寸金，寸金难买寸光阴。</a:t>
            </a:r>
            <a:endParaRPr kumimoji="1" lang="zh-CN" altLang="en-US" sz="5400">
              <a:solidFill>
                <a:srgbClr val="C0000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631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王铮亮-时间都去哪儿了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9285" y="5765800"/>
            <a:ext cx="812800" cy="812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3948" y="0"/>
            <a:ext cx="9649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38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0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08"/>
            <a:ext cx="12192000" cy="684339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820527" y="2928472"/>
            <a:ext cx="21897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latin typeface="KaiTi" charset="-122"/>
                <a:ea typeface="KaiTi" charset="-122"/>
                <a:cs typeface="KaiTi" charset="-122"/>
              </a:rPr>
              <a:t>一分</a:t>
            </a:r>
            <a:endParaRPr kumimoji="1" lang="zh-CN" altLang="en-US" sz="600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7799" y="2928472"/>
            <a:ext cx="1221660" cy="113660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487800" y="2212109"/>
            <a:ext cx="1221660" cy="5922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613595" y="2988944"/>
            <a:ext cx="970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钟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13595" y="2212109"/>
            <a:ext cx="2249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err="1" smtClean="0">
                <a:solidFill>
                  <a:srgbClr val="7030A0"/>
                </a:solidFill>
                <a:latin typeface="+mn-ea"/>
                <a:cs typeface="SimSun" charset="-122"/>
              </a:rPr>
              <a:t>zh</a:t>
            </a:r>
            <a:r>
              <a:rPr kumimoji="1" lang="en-US" altLang="zh-CN" sz="2800" dirty="0" err="1" smtClean="0">
                <a:solidFill>
                  <a:srgbClr val="FF7E79"/>
                </a:solidFill>
                <a:latin typeface="+mn-ea"/>
                <a:cs typeface="SimSun" charset="-122"/>
              </a:rPr>
              <a:t>ōng</a:t>
            </a:r>
            <a:endParaRPr kumimoji="1" lang="zh-CN" altLang="en-US" sz="2800" dirty="0">
              <a:solidFill>
                <a:srgbClr val="FF7E79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4827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8824" y="180474"/>
            <a:ext cx="8963524" cy="6785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文本框 3"/>
          <p:cNvSpPr txBox="1"/>
          <p:nvPr/>
        </p:nvSpPr>
        <p:spPr>
          <a:xfrm>
            <a:off x="1944989" y="2938279"/>
            <a:ext cx="2995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latin typeface="STXingkai" charset="-122"/>
                <a:ea typeface="STXingkai" charset="-122"/>
                <a:cs typeface="STXingkai" charset="-122"/>
              </a:rPr>
              <a:t>元</a:t>
            </a:r>
            <a:endParaRPr kumimoji="1" lang="zh-CN" altLang="en-US" sz="6000" dirty="0"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25" y="2807527"/>
            <a:ext cx="1221660" cy="11366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49126" y="2091164"/>
            <a:ext cx="1221660" cy="5922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74921" y="2867999"/>
            <a:ext cx="970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元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4921" y="2081357"/>
            <a:ext cx="2249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err="1" smtClean="0">
                <a:solidFill>
                  <a:srgbClr val="7030A0"/>
                </a:solidFill>
                <a:latin typeface="+mn-ea"/>
                <a:cs typeface="SimSun" charset="-122"/>
              </a:rPr>
              <a:t>yu</a:t>
            </a:r>
            <a:r>
              <a:rPr kumimoji="1" lang="en-US" altLang="zh-CN" sz="28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2800" dirty="0" err="1" smtClean="0">
                <a:solidFill>
                  <a:srgbClr val="FF7E79"/>
                </a:solidFill>
                <a:latin typeface="+mn-ea"/>
                <a:cs typeface="SimSun" charset="-122"/>
              </a:rPr>
              <a:t>n</a:t>
            </a:r>
            <a:endParaRPr kumimoji="1" lang="zh-CN" altLang="en-US" sz="2800" dirty="0">
              <a:solidFill>
                <a:srgbClr val="FF7E79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6099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5642" y="733926"/>
            <a:ext cx="70144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初读</a:t>
            </a:r>
            <a:r>
              <a:rPr kumimoji="1" lang="zh-CN" altLang="en-US" sz="600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课文，想一想：</a:t>
            </a:r>
            <a:endParaRPr kumimoji="1" lang="zh-CN" altLang="en-US" sz="6000">
              <a:solidFill>
                <a:srgbClr val="FF000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0002" y="1925052"/>
            <a:ext cx="7567666" cy="5293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625642" y="2658979"/>
            <a:ext cx="861461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1</a:t>
            </a:r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、元元怎么了？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2</a:t>
            </a:r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、老师做了什么？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3</a:t>
            </a:r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、听到老师说的话，元元有什么想法？</a:t>
            </a:r>
            <a:endParaRPr kumimoji="1"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931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09084" y="2804593"/>
            <a:ext cx="5682916" cy="4093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114118" y="182776"/>
            <a:ext cx="75197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问题</a:t>
            </a:r>
            <a:r>
              <a:rPr kumimoji="1" lang="zh-CN" altLang="en-US" sz="600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一：元元怎么了？</a:t>
            </a:r>
            <a:endParaRPr kumimoji="1" lang="zh-CN" altLang="en-US" sz="6000" dirty="0">
              <a:solidFill>
                <a:srgbClr val="FF000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2141621"/>
            <a:ext cx="1195938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    到了学校，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      </a:t>
            </a:r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上课了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。元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元红着脸，低着头，</a:t>
            </a:r>
            <a:endParaRPr kumimoji="1"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到了自己的座位上。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721" y="2017244"/>
            <a:ext cx="1221660" cy="11366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132722" y="1300881"/>
            <a:ext cx="1221660" cy="5922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281863" y="2077716"/>
            <a:ext cx="9467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latin typeface="KaiTi" charset="-122"/>
                <a:ea typeface="KaiTi" charset="-122"/>
                <a:cs typeface="KaiTi" charset="-122"/>
              </a:rPr>
              <a:t>已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24563" y="1289140"/>
            <a:ext cx="970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smtClean="0">
                <a:solidFill>
                  <a:srgbClr val="7030A0"/>
                </a:solidFill>
                <a:latin typeface="+mn-ea"/>
                <a:cs typeface="SimSun" charset="-122"/>
              </a:rPr>
              <a:t>yǐ</a:t>
            </a:r>
            <a:endParaRPr kumimoji="1" lang="zh-CN" altLang="en-US" sz="2800" dirty="0">
              <a:solidFill>
                <a:srgbClr val="FF7E79"/>
              </a:solidFill>
              <a:latin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288" y="2017244"/>
            <a:ext cx="1221660" cy="11366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383289" y="1300881"/>
            <a:ext cx="1221660" cy="5922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509084" y="2077716"/>
            <a:ext cx="970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经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09084" y="1300881"/>
            <a:ext cx="2249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err="1" smtClean="0">
                <a:solidFill>
                  <a:srgbClr val="7030A0"/>
                </a:solidFill>
                <a:latin typeface="+mn-ea"/>
                <a:cs typeface="SimSun" charset="-122"/>
              </a:rPr>
              <a:t>jīng</a:t>
            </a:r>
            <a:endParaRPr kumimoji="1" lang="zh-CN" altLang="en-US" sz="2800" dirty="0">
              <a:solidFill>
                <a:srgbClr val="FF7E79"/>
              </a:solidFill>
              <a:latin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599" y="4015116"/>
            <a:ext cx="1221660" cy="113660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744600" y="3298753"/>
            <a:ext cx="1221660" cy="59222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870395" y="4075588"/>
            <a:ext cx="970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坐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70395" y="3298753"/>
            <a:ext cx="2249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err="1" smtClean="0">
                <a:solidFill>
                  <a:srgbClr val="7030A0"/>
                </a:solidFill>
                <a:latin typeface="+mn-ea"/>
                <a:cs typeface="SimSun" charset="-122"/>
              </a:rPr>
              <a:t>zuò</a:t>
            </a:r>
            <a:endParaRPr kumimoji="1" lang="zh-CN" altLang="en-US" sz="2800" dirty="0">
              <a:solidFill>
                <a:srgbClr val="FF7E79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9311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4" grpId="0"/>
      <p:bldP spid="15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09084" y="2804593"/>
            <a:ext cx="5682916" cy="4093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/>
          <p:cNvSpPr txBox="1"/>
          <p:nvPr/>
        </p:nvSpPr>
        <p:spPr>
          <a:xfrm>
            <a:off x="232611" y="1070810"/>
            <a:ext cx="119593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    到了学校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，已经</a:t>
            </a:r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上课</a:t>
            </a:r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了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。元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元</a:t>
            </a:r>
            <a:r>
              <a:rPr kumimoji="1" lang="zh-CN" altLang="en-US" sz="60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红</a:t>
            </a:r>
            <a:r>
              <a:rPr kumimoji="1" lang="zh-CN" altLang="en-US" sz="60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着脸，低着头</a:t>
            </a:r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坐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到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了自己的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座位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上。</a:t>
            </a:r>
          </a:p>
        </p:txBody>
      </p:sp>
    </p:spTree>
    <p:extLst>
      <p:ext uri="{BB962C8B-B14F-4D97-AF65-F5344CB8AC3E}">
        <p14:creationId xmlns:p14="http://schemas.microsoft.com/office/powerpoint/2010/main" val="198565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118" y="182776"/>
            <a:ext cx="86689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问题二：老师做了什么？</a:t>
            </a:r>
            <a:endParaRPr kumimoji="1" lang="zh-CN" altLang="en-US" sz="6000" dirty="0">
              <a:solidFill>
                <a:srgbClr val="FF000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09084" y="2804593"/>
            <a:ext cx="5682916" cy="4093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114118" y="1835097"/>
            <a:ext cx="1177399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    李老师看了看手表，说：“元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元，今天你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到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了二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十分钟。”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967" y="3686462"/>
            <a:ext cx="1221660" cy="1136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217968" y="2970099"/>
            <a:ext cx="1221660" cy="5922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67463" y="3746934"/>
            <a:ext cx="9463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迟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66801" y="2970099"/>
            <a:ext cx="2249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smtClean="0">
                <a:solidFill>
                  <a:srgbClr val="7030A0"/>
                </a:solidFill>
                <a:latin typeface="+mn-ea"/>
                <a:cs typeface="SimSun" charset="-122"/>
              </a:rPr>
              <a:t>chí</a:t>
            </a:r>
            <a:endParaRPr kumimoji="1" lang="zh-CN" altLang="en-US" sz="2800" dirty="0">
              <a:solidFill>
                <a:srgbClr val="FF7E79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2182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1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09084" y="2804593"/>
            <a:ext cx="5682916" cy="4093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246464" y="1542040"/>
            <a:ext cx="117739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    李老师</a:t>
            </a:r>
            <a:r>
              <a:rPr kumimoji="1" lang="zh-CN" altLang="en-US" sz="60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看了看手表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，说：“元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元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，今天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你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迟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到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了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二十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分钟。”</a:t>
            </a:r>
          </a:p>
        </p:txBody>
      </p:sp>
    </p:spTree>
    <p:extLst>
      <p:ext uri="{BB962C8B-B14F-4D97-AF65-F5344CB8AC3E}">
        <p14:creationId xmlns:p14="http://schemas.microsoft.com/office/powerpoint/2010/main" val="5263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799</Words>
  <Application>Microsoft Macintosh PowerPoint</Application>
  <PresentationFormat>宽屏</PresentationFormat>
  <Paragraphs>111</Paragraphs>
  <Slides>23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DengXian</vt:lpstr>
      <vt:lpstr>DengXian Light</vt:lpstr>
      <vt:lpstr>KaiTi</vt:lpstr>
      <vt:lpstr>SimSun</vt:lpstr>
      <vt:lpstr>STXingkai</vt:lpstr>
      <vt:lpstr>华文行楷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刘伊宁</dc:creator>
  <cp:lastModifiedBy>刘伊宁</cp:lastModifiedBy>
  <cp:revision>27</cp:revision>
  <dcterms:created xsi:type="dcterms:W3CDTF">2017-05-08T11:39:37Z</dcterms:created>
  <dcterms:modified xsi:type="dcterms:W3CDTF">2017-05-09T12:24:03Z</dcterms:modified>
</cp:coreProperties>
</file>