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42" r:id="rId3"/>
    <p:sldId id="356" r:id="rId4"/>
    <p:sldId id="446" r:id="rId5"/>
    <p:sldId id="383" r:id="rId6"/>
    <p:sldId id="451" r:id="rId7"/>
    <p:sldId id="394" r:id="rId8"/>
    <p:sldId id="439" r:id="rId9"/>
    <p:sldId id="412" r:id="rId10"/>
    <p:sldId id="414" r:id="rId11"/>
    <p:sldId id="415" r:id="rId12"/>
    <p:sldId id="416" r:id="rId13"/>
    <p:sldId id="447" r:id="rId15"/>
    <p:sldId id="452" r:id="rId16"/>
    <p:sldId id="391" r:id="rId17"/>
    <p:sldId id="312" r:id="rId18"/>
    <p:sldId id="458" r:id="rId19"/>
    <p:sldId id="453" r:id="rId20"/>
    <p:sldId id="376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E0DEEB"/>
    <a:srgbClr val="9966FF"/>
    <a:srgbClr val="9999FF"/>
    <a:srgbClr val="FFFF99"/>
    <a:srgbClr val="9933FF"/>
    <a:srgbClr val="FF9900"/>
    <a:srgbClr val="0000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092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0" name="Rectangle 4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3800475" y="1789113"/>
            <a:ext cx="5340350" cy="5056187"/>
            <a:chOff x="0" y="0"/>
            <a:chExt cx="3364" cy="3185"/>
          </a:xfrm>
        </p:grpSpPr>
        <p:sp>
          <p:nvSpPr>
            <p:cNvPr id="43" name="Rectangle 3"/>
            <p:cNvSpPr>
              <a:spLocks noChangeArrowheads="1"/>
            </p:cNvSpPr>
            <p:nvPr/>
          </p:nvSpPr>
          <p:spPr bwMode="auto">
            <a:xfrm>
              <a:off x="1836" y="238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4"/>
            <p:cNvSpPr>
              <a:spLocks noChangeArrowheads="1"/>
            </p:cNvSpPr>
            <p:nvPr/>
          </p:nvSpPr>
          <p:spPr bwMode="auto">
            <a:xfrm>
              <a:off x="1905" y="58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Rectangle 5"/>
            <p:cNvSpPr>
              <a:spLocks noChangeArrowheads="1"/>
            </p:cNvSpPr>
            <p:nvPr/>
          </p:nvSpPr>
          <p:spPr bwMode="auto">
            <a:xfrm rot="995337">
              <a:off x="2811" y="368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未知"/>
            <p:cNvSpPr>
              <a:spLocks noEditPoints="1"/>
            </p:cNvSpPr>
            <p:nvPr/>
          </p:nvSpPr>
          <p:spPr bwMode="auto">
            <a:xfrm>
              <a:off x="2477" y="2381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Rectangle 7"/>
            <p:cNvSpPr>
              <a:spLocks noChangeArrowheads="1"/>
            </p:cNvSpPr>
            <p:nvPr/>
          </p:nvSpPr>
          <p:spPr bwMode="auto">
            <a:xfrm rot="91736">
              <a:off x="3093" y="408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 rot="20673777">
              <a:off x="3246" y="394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Rectangle 9"/>
            <p:cNvSpPr>
              <a:spLocks noChangeArrowheads="1"/>
            </p:cNvSpPr>
            <p:nvPr/>
          </p:nvSpPr>
          <p:spPr bwMode="auto">
            <a:xfrm rot="20459687">
              <a:off x="1050" y="689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Rectangle 10"/>
            <p:cNvSpPr>
              <a:spLocks noChangeArrowheads="1"/>
            </p:cNvSpPr>
            <p:nvPr/>
          </p:nvSpPr>
          <p:spPr bwMode="auto">
            <a:xfrm rot="1114412">
              <a:off x="363" y="694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Rectangle 11"/>
            <p:cNvSpPr>
              <a:spLocks noChangeArrowheads="1"/>
            </p:cNvSpPr>
            <p:nvPr/>
          </p:nvSpPr>
          <p:spPr bwMode="auto">
            <a:xfrm rot="254676">
              <a:off x="641" y="743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1613" y="1894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2368" y="2464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2392" y="2518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2410" y="2464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665" y="414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未知"/>
            <p:cNvSpPr>
              <a:spLocks noEditPoints="1"/>
            </p:cNvSpPr>
            <p:nvPr/>
          </p:nvSpPr>
          <p:spPr bwMode="auto">
            <a:xfrm>
              <a:off x="665" y="563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未知"/>
            <p:cNvSpPr>
              <a:spLocks noEditPoints="1"/>
            </p:cNvSpPr>
            <p:nvPr/>
          </p:nvSpPr>
          <p:spPr bwMode="auto">
            <a:xfrm>
              <a:off x="665" y="641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3076" y="78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未知"/>
            <p:cNvSpPr>
              <a:spLocks noEditPoints="1"/>
            </p:cNvSpPr>
            <p:nvPr/>
          </p:nvSpPr>
          <p:spPr bwMode="auto">
            <a:xfrm>
              <a:off x="3082" y="222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未知"/>
            <p:cNvSpPr>
              <a:spLocks noEditPoints="1"/>
            </p:cNvSpPr>
            <p:nvPr/>
          </p:nvSpPr>
          <p:spPr bwMode="auto">
            <a:xfrm>
              <a:off x="3076" y="306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未知"/>
            <p:cNvSpPr>
              <a:spLocks noEditPoints="1"/>
            </p:cNvSpPr>
            <p:nvPr/>
          </p:nvSpPr>
          <p:spPr bwMode="auto">
            <a:xfrm>
              <a:off x="3034" y="2398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未知"/>
            <p:cNvSpPr/>
            <p:nvPr/>
          </p:nvSpPr>
          <p:spPr bwMode="auto">
            <a:xfrm>
              <a:off x="623" y="0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未知"/>
            <p:cNvSpPr>
              <a:spLocks noEditPoints="1"/>
            </p:cNvSpPr>
            <p:nvPr/>
          </p:nvSpPr>
          <p:spPr bwMode="auto">
            <a:xfrm>
              <a:off x="540" y="2646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未知"/>
            <p:cNvSpPr>
              <a:spLocks noEditPoints="1"/>
            </p:cNvSpPr>
            <p:nvPr/>
          </p:nvSpPr>
          <p:spPr bwMode="auto">
            <a:xfrm>
              <a:off x="1385" y="2745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未知"/>
            <p:cNvSpPr>
              <a:spLocks noEditPoints="1"/>
            </p:cNvSpPr>
            <p:nvPr/>
          </p:nvSpPr>
          <p:spPr bwMode="auto">
            <a:xfrm>
              <a:off x="6" y="2745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27"/>
            <p:cNvSpPr>
              <a:spLocks noChangeArrowheads="1"/>
            </p:cNvSpPr>
            <p:nvPr/>
          </p:nvSpPr>
          <p:spPr bwMode="auto">
            <a:xfrm>
              <a:off x="50" y="2711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28"/>
            <p:cNvSpPr>
              <a:spLocks noChangeArrowheads="1"/>
            </p:cNvSpPr>
            <p:nvPr/>
          </p:nvSpPr>
          <p:spPr bwMode="auto">
            <a:xfrm>
              <a:off x="0" y="2707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29"/>
            <p:cNvSpPr>
              <a:spLocks noChangeArrowheads="1"/>
            </p:cNvSpPr>
            <p:nvPr/>
          </p:nvSpPr>
          <p:spPr bwMode="auto">
            <a:xfrm>
              <a:off x="47" y="2733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未知"/>
            <p:cNvSpPr>
              <a:spLocks noEditPoints="1"/>
            </p:cNvSpPr>
            <p:nvPr/>
          </p:nvSpPr>
          <p:spPr bwMode="auto">
            <a:xfrm>
              <a:off x="1349" y="2661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未知"/>
            <p:cNvSpPr>
              <a:spLocks noEditPoints="1"/>
            </p:cNvSpPr>
            <p:nvPr/>
          </p:nvSpPr>
          <p:spPr bwMode="auto">
            <a:xfrm>
              <a:off x="3028" y="2476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Rectangle 32"/>
            <p:cNvSpPr>
              <a:spLocks noChangeArrowheads="1"/>
            </p:cNvSpPr>
            <p:nvPr/>
          </p:nvSpPr>
          <p:spPr bwMode="auto">
            <a:xfrm>
              <a:off x="1844" y="646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Rectangle 33"/>
            <p:cNvSpPr>
              <a:spLocks noChangeArrowheads="1"/>
            </p:cNvSpPr>
            <p:nvPr/>
          </p:nvSpPr>
          <p:spPr bwMode="auto">
            <a:xfrm>
              <a:off x="1894" y="418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AutoShape 34"/>
            <p:cNvSpPr>
              <a:spLocks noChangeArrowheads="1"/>
            </p:cNvSpPr>
            <p:nvPr/>
          </p:nvSpPr>
          <p:spPr bwMode="auto">
            <a:xfrm>
              <a:off x="1826" y="616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未知"/>
            <p:cNvSpPr/>
            <p:nvPr/>
          </p:nvSpPr>
          <p:spPr bwMode="auto">
            <a:xfrm>
              <a:off x="1912" y="402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未知"/>
            <p:cNvSpPr/>
            <p:nvPr/>
          </p:nvSpPr>
          <p:spPr bwMode="auto">
            <a:xfrm>
              <a:off x="1775" y="294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87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88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7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3800475" y="1789113"/>
            <a:ext cx="5340350" cy="5056187"/>
            <a:chOff x="0" y="0"/>
            <a:chExt cx="3364" cy="3185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1836" y="238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>
              <a:off x="1905" y="58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 rot="995337">
              <a:off x="2811" y="368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未知"/>
            <p:cNvSpPr>
              <a:spLocks noEditPoints="1"/>
            </p:cNvSpPr>
            <p:nvPr/>
          </p:nvSpPr>
          <p:spPr bwMode="auto">
            <a:xfrm>
              <a:off x="2477" y="2381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 rot="91736">
              <a:off x="3093" y="408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 rot="20673777">
              <a:off x="3246" y="394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 rot="20459687">
              <a:off x="1050" y="689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 rot="1114412">
              <a:off x="363" y="694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 rot="254676">
              <a:off x="641" y="743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未知"/>
            <p:cNvSpPr/>
            <p:nvPr/>
          </p:nvSpPr>
          <p:spPr bwMode="auto">
            <a:xfrm>
              <a:off x="1613" y="1894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未知"/>
            <p:cNvSpPr/>
            <p:nvPr/>
          </p:nvSpPr>
          <p:spPr bwMode="auto">
            <a:xfrm>
              <a:off x="2368" y="2464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未知"/>
            <p:cNvSpPr/>
            <p:nvPr/>
          </p:nvSpPr>
          <p:spPr bwMode="auto">
            <a:xfrm>
              <a:off x="2392" y="2518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未知"/>
            <p:cNvSpPr/>
            <p:nvPr/>
          </p:nvSpPr>
          <p:spPr bwMode="auto">
            <a:xfrm>
              <a:off x="2410" y="2464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未知"/>
            <p:cNvSpPr/>
            <p:nvPr/>
          </p:nvSpPr>
          <p:spPr bwMode="auto">
            <a:xfrm>
              <a:off x="665" y="414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未知"/>
            <p:cNvSpPr>
              <a:spLocks noEditPoints="1"/>
            </p:cNvSpPr>
            <p:nvPr/>
          </p:nvSpPr>
          <p:spPr bwMode="auto">
            <a:xfrm>
              <a:off x="665" y="563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未知"/>
            <p:cNvSpPr>
              <a:spLocks noEditPoints="1"/>
            </p:cNvSpPr>
            <p:nvPr/>
          </p:nvSpPr>
          <p:spPr bwMode="auto">
            <a:xfrm>
              <a:off x="665" y="641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未知"/>
            <p:cNvSpPr/>
            <p:nvPr/>
          </p:nvSpPr>
          <p:spPr bwMode="auto">
            <a:xfrm>
              <a:off x="3076" y="78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未知"/>
            <p:cNvSpPr>
              <a:spLocks noEditPoints="1"/>
            </p:cNvSpPr>
            <p:nvPr/>
          </p:nvSpPr>
          <p:spPr bwMode="auto">
            <a:xfrm>
              <a:off x="3082" y="222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未知"/>
            <p:cNvSpPr>
              <a:spLocks noEditPoints="1"/>
            </p:cNvSpPr>
            <p:nvPr/>
          </p:nvSpPr>
          <p:spPr bwMode="auto">
            <a:xfrm>
              <a:off x="3076" y="306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未知"/>
            <p:cNvSpPr>
              <a:spLocks noEditPoints="1"/>
            </p:cNvSpPr>
            <p:nvPr/>
          </p:nvSpPr>
          <p:spPr bwMode="auto">
            <a:xfrm>
              <a:off x="3034" y="2398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未知"/>
            <p:cNvSpPr/>
            <p:nvPr/>
          </p:nvSpPr>
          <p:spPr bwMode="auto">
            <a:xfrm>
              <a:off x="623" y="0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未知"/>
            <p:cNvSpPr>
              <a:spLocks noEditPoints="1"/>
            </p:cNvSpPr>
            <p:nvPr/>
          </p:nvSpPr>
          <p:spPr bwMode="auto">
            <a:xfrm>
              <a:off x="540" y="2646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未知"/>
            <p:cNvSpPr>
              <a:spLocks noEditPoints="1"/>
            </p:cNvSpPr>
            <p:nvPr/>
          </p:nvSpPr>
          <p:spPr bwMode="auto">
            <a:xfrm>
              <a:off x="1385" y="2745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未知"/>
            <p:cNvSpPr>
              <a:spLocks noEditPoints="1"/>
            </p:cNvSpPr>
            <p:nvPr/>
          </p:nvSpPr>
          <p:spPr bwMode="auto">
            <a:xfrm>
              <a:off x="6" y="2745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0" y="2711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0" y="2707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47" y="2733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未知"/>
            <p:cNvSpPr>
              <a:spLocks noEditPoints="1"/>
            </p:cNvSpPr>
            <p:nvPr/>
          </p:nvSpPr>
          <p:spPr bwMode="auto">
            <a:xfrm>
              <a:off x="1349" y="2661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未知"/>
            <p:cNvSpPr>
              <a:spLocks noEditPoints="1"/>
            </p:cNvSpPr>
            <p:nvPr/>
          </p:nvSpPr>
          <p:spPr bwMode="auto">
            <a:xfrm>
              <a:off x="3028" y="2476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844" y="646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1894" y="418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AutoShape 34"/>
            <p:cNvSpPr>
              <a:spLocks noChangeArrowheads="1"/>
            </p:cNvSpPr>
            <p:nvPr/>
          </p:nvSpPr>
          <p:spPr bwMode="auto">
            <a:xfrm>
              <a:off x="1826" y="616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未知"/>
            <p:cNvSpPr/>
            <p:nvPr/>
          </p:nvSpPr>
          <p:spPr bwMode="auto">
            <a:xfrm>
              <a:off x="1912" y="402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未知"/>
            <p:cNvSpPr/>
            <p:nvPr/>
          </p:nvSpPr>
          <p:spPr bwMode="auto">
            <a:xfrm>
              <a:off x="1775" y="294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6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4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2195513" y="2349500"/>
            <a:ext cx="4608512" cy="132238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华文行楷"/>
                <a:ea typeface="华文行楷"/>
                <a:cs typeface="+mn-cs"/>
              </a:rPr>
              <a:t>16  </a:t>
            </a:r>
            <a:r>
              <a:rPr kumimoji="0" lang="zh-CN" altLang="en-US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华文行楷"/>
                <a:ea typeface="华文行楷"/>
                <a:cs typeface="+mn-cs"/>
              </a:rPr>
              <a:t>表里的生物</a:t>
            </a:r>
            <a:endParaRPr kumimoji="0" lang="zh-CN" altLang="en-US" sz="3600" b="1" i="0" u="none" strike="noStrike" kern="10" cap="none" spc="0" normalizeH="0" baseline="0" noProof="0" smtClean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uLnTx/>
              <a:uFillTx/>
              <a:latin typeface="华文行楷"/>
              <a:ea typeface="华文行楷"/>
              <a:cs typeface="+mn-cs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3708400" y="4076700"/>
            <a:ext cx="52562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             强烈的好奇心，执着的求知欲。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539750" y="404813"/>
            <a:ext cx="8027988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此后我就常常请求父亲把他的表打开给我看，有时父亲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应我，有时却拒绝我，这要看他高兴不高兴。有一回，父亲又把表打开了，我问：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为什么还蒙着一层玻璃呢？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这就是叫你只许看，不许动。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父亲回答。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为什么呢？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我又问。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这摆来摆去的是一个 小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蝎（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xi</a:t>
            </a:r>
            <a:r>
              <a:rPr lang="en-US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ē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）子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的尾巴， 一动就要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蜇</a:t>
            </a:r>
            <a:r>
              <a:rPr lang="en-US" altLang="zh-CN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〔zh</a:t>
            </a:r>
            <a:r>
              <a:rPr lang="en-US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ē</a:t>
            </a:r>
            <a:r>
              <a:rPr lang="en-US" altLang="zh-CN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〕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你。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3" name="WordArt 10"/>
          <p:cNvSpPr/>
          <p:nvPr/>
        </p:nvSpPr>
        <p:spPr>
          <a:xfrm>
            <a:off x="900113" y="692150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5" name="WordArt 12"/>
          <p:cNvSpPr/>
          <p:nvPr/>
        </p:nvSpPr>
        <p:spPr>
          <a:xfrm>
            <a:off x="971550" y="3068638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6" name="WordArt 13"/>
          <p:cNvSpPr/>
          <p:nvPr/>
        </p:nvSpPr>
        <p:spPr>
          <a:xfrm>
            <a:off x="1042988" y="3644900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WordArt 14"/>
          <p:cNvSpPr/>
          <p:nvPr/>
        </p:nvSpPr>
        <p:spPr>
          <a:xfrm>
            <a:off x="1042988" y="4149725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9" name="AutoShape 15"/>
          <p:cNvSpPr/>
          <p:nvPr/>
        </p:nvSpPr>
        <p:spPr>
          <a:xfrm>
            <a:off x="386398" y="96520"/>
            <a:ext cx="2447925" cy="793750"/>
          </a:xfrm>
          <a:prstGeom prst="wedgeRectCallout">
            <a:avLst>
              <a:gd name="adj1" fmla="val 10329"/>
              <a:gd name="adj2" fmla="val 804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d</a:t>
            </a:r>
            <a:r>
              <a:rPr lang="zh-CN" altLang="en-US" sz="2000" b="1" dirty="0">
                <a:latin typeface="Arial" panose="020B0604020202020204" pitchFamily="34" charset="0"/>
                <a:sym typeface="黑体" panose="02010609060101010101" pitchFamily="2" charset="-122"/>
              </a:rPr>
              <a:t>ā</a:t>
            </a:r>
            <a:r>
              <a:rPr lang="zh-CN" altLang="en-US" sz="2000" b="1" dirty="0">
                <a:latin typeface="Arial" panose="020B0604020202020204" pitchFamily="34" charset="0"/>
              </a:rPr>
              <a:t>：答应  答理。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d</a:t>
            </a:r>
            <a:r>
              <a:rPr lang="zh-CN" altLang="en-US" sz="2000" b="1" dirty="0">
                <a:latin typeface="Arial" panose="020B0604020202020204" pitchFamily="34" charset="0"/>
                <a:sym typeface="黑体" panose="02010609060101010101" pitchFamily="2" charset="-122"/>
              </a:rPr>
              <a:t>á</a:t>
            </a:r>
            <a:r>
              <a:rPr lang="zh-CN" altLang="en-US" sz="2000" b="1" dirty="0">
                <a:latin typeface="Arial" panose="020B0604020202020204" pitchFamily="34" charset="0"/>
              </a:rPr>
              <a:t>：回答  答案。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4" name="图片 3" descr="蝎子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/>
          <a:srcRect l="17494" t="7149" r="6070" b="14255"/>
          <a:stretch>
            <a:fillRect/>
          </a:stretch>
        </p:blipFill>
        <p:spPr>
          <a:xfrm>
            <a:off x="5122545" y="2298065"/>
            <a:ext cx="2519680" cy="1583690"/>
          </a:xfrm>
          <a:prstGeom prst="flowChartProcess">
            <a:avLst/>
          </a:prstGeom>
        </p:spPr>
      </p:pic>
      <p:sp>
        <p:nvSpPr>
          <p:cNvPr id="21521" name="AutoShape 17"/>
          <p:cNvSpPr/>
          <p:nvPr/>
        </p:nvSpPr>
        <p:spPr>
          <a:xfrm>
            <a:off x="821373" y="3316923"/>
            <a:ext cx="2519362" cy="1008062"/>
          </a:xfrm>
          <a:prstGeom prst="wedgeRectCallout">
            <a:avLst>
              <a:gd name="adj1" fmla="val 4819"/>
              <a:gd name="adj2" fmla="val 994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蜂、蝎子等用毒刺刺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人或动物。又读</a:t>
            </a:r>
            <a:r>
              <a:rPr lang="en-US" altLang="zh-CN" sz="2000" b="1" dirty="0">
                <a:latin typeface="Arial" panose="020B0604020202020204" pitchFamily="34" charset="0"/>
              </a:rPr>
              <a:t>zh</a:t>
            </a:r>
            <a:r>
              <a:rPr lang="en-US" altLang="zh-CN" b="1" dirty="0">
                <a:latin typeface="Arial" panose="020B0604020202020204" pitchFamily="34" charset="0"/>
              </a:rPr>
              <a:t>é,</a:t>
            </a:r>
            <a:endParaRPr lang="en-US" altLang="zh-CN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如“海蜇”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1522" name="Line 18"/>
          <p:cNvSpPr/>
          <p:nvPr/>
        </p:nvSpPr>
        <p:spPr>
          <a:xfrm>
            <a:off x="1619250" y="4652963"/>
            <a:ext cx="619125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3" name="Line 19"/>
          <p:cNvSpPr/>
          <p:nvPr/>
        </p:nvSpPr>
        <p:spPr>
          <a:xfrm>
            <a:off x="611188" y="5300663"/>
            <a:ext cx="3529012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4" name="AutoShape 20"/>
          <p:cNvSpPr/>
          <p:nvPr/>
        </p:nvSpPr>
        <p:spPr>
          <a:xfrm>
            <a:off x="611188" y="4908233"/>
            <a:ext cx="7486650" cy="2160587"/>
          </a:xfrm>
          <a:prstGeom prst="horizontalScroll">
            <a:avLst>
              <a:gd name="adj" fmla="val 125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2000" b="1" dirty="0">
                <a:latin typeface="Arial" panose="020B0604020202020204" pitchFamily="34" charset="0"/>
              </a:rPr>
              <a:t>父亲关于“有个小蝎子”的说法一是为了阻止“我”随便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动，二是因为对这样小的孩子无法讲清楚这样精密东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西的构造原理。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6780" y="2499995"/>
            <a:ext cx="540385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13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bldLvl="0" animBg="1"/>
      <p:bldP spid="21519" grpId="1" bldLvl="0" animBg="1"/>
      <p:bldP spid="21521" grpId="0" bldLvl="0" animBg="1"/>
      <p:bldP spid="21521" grpId="1" bldLvl="0" animBg="1"/>
      <p:bldP spid="21524" grpId="0" bldLvl="0" animBg="1"/>
      <p:bldP spid="21524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468313" y="188913"/>
            <a:ext cx="8027987" cy="666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我吓了一跳，蝎子是多么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丑恶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恐怖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的东西，为什么把它放在这样一个美丽的世界里呢？但是我也感到愉快，证实我的猜测没有错：表里边有一个活的生物。我继续问：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为什么把那样可怕的东西放在这么好的表里？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父亲没有回答。我想，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因为它有好听的声音吧。但是一般的蝎子都没有这么好的声音，也许这里边的蝎子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与一般的不同。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后来我见人就说：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我有蟋蟀（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xī shuài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）在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钵（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ō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）子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里，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蝈（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gu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ō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）蝈儿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在葫芦里，鸟儿在笼子里；父亲却有一个小蝎子在表里。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这样的话我不知说了多久，也不知道到什么时候才不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说了。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WordArt 18"/>
          <p:cNvSpPr/>
          <p:nvPr/>
        </p:nvSpPr>
        <p:spPr>
          <a:xfrm>
            <a:off x="827088" y="1916113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WordArt 19"/>
          <p:cNvSpPr/>
          <p:nvPr/>
        </p:nvSpPr>
        <p:spPr>
          <a:xfrm>
            <a:off x="827088" y="2565400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9" name="WordArt 20"/>
          <p:cNvSpPr/>
          <p:nvPr/>
        </p:nvSpPr>
        <p:spPr>
          <a:xfrm>
            <a:off x="900113" y="476250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0" name="WordArt 21"/>
          <p:cNvSpPr/>
          <p:nvPr/>
        </p:nvSpPr>
        <p:spPr>
          <a:xfrm>
            <a:off x="900113" y="4149725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1" name="WordArt 22"/>
          <p:cNvSpPr/>
          <p:nvPr/>
        </p:nvSpPr>
        <p:spPr>
          <a:xfrm>
            <a:off x="827088" y="5805488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51" name="AutoShape 23"/>
          <p:cNvSpPr/>
          <p:nvPr/>
        </p:nvSpPr>
        <p:spPr>
          <a:xfrm>
            <a:off x="3348038" y="836613"/>
            <a:ext cx="1944687" cy="720725"/>
          </a:xfrm>
          <a:prstGeom prst="wedgeRectCallout">
            <a:avLst>
              <a:gd name="adj1" fmla="val 29593"/>
              <a:gd name="adj2" fmla="val -731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近义词：丑陋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反义词：俊美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2552" name="AutoShape 24"/>
          <p:cNvSpPr/>
          <p:nvPr/>
        </p:nvSpPr>
        <p:spPr>
          <a:xfrm>
            <a:off x="5292725" y="908050"/>
            <a:ext cx="1944688" cy="720725"/>
          </a:xfrm>
          <a:prstGeom prst="wedgeRectCallout">
            <a:avLst>
              <a:gd name="adj1" fmla="val -18981"/>
              <a:gd name="adj2" fmla="val -751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由于生命受到威胁而恐惧。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2556" name="Line 28"/>
          <p:cNvSpPr/>
          <p:nvPr/>
        </p:nvSpPr>
        <p:spPr>
          <a:xfrm>
            <a:off x="1116013" y="836613"/>
            <a:ext cx="6983412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57" name="Line 29"/>
          <p:cNvSpPr/>
          <p:nvPr/>
        </p:nvSpPr>
        <p:spPr>
          <a:xfrm>
            <a:off x="539750" y="1412875"/>
            <a:ext cx="748665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58" name="Line 30"/>
          <p:cNvSpPr/>
          <p:nvPr/>
        </p:nvSpPr>
        <p:spPr>
          <a:xfrm>
            <a:off x="611188" y="1916113"/>
            <a:ext cx="619125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59" name="AutoShape 31"/>
          <p:cNvSpPr/>
          <p:nvPr/>
        </p:nvSpPr>
        <p:spPr>
          <a:xfrm>
            <a:off x="1768158" y="2917825"/>
            <a:ext cx="6911975" cy="1584325"/>
          </a:xfrm>
          <a:prstGeom prst="horizontalScroll">
            <a:avLst>
              <a:gd name="adj" fmla="val 125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zh-CN" altLang="en-US" sz="2000" b="1" dirty="0">
                <a:latin typeface="Arial" panose="020B0604020202020204" pitchFamily="34" charset="0"/>
              </a:rPr>
              <a:t>得到父亲肯定的回答，并证实了自己的推断，所以感到愉快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l"/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2560" name="AutoShape 32"/>
          <p:cNvSpPr/>
          <p:nvPr/>
        </p:nvSpPr>
        <p:spPr>
          <a:xfrm>
            <a:off x="3492500" y="1700213"/>
            <a:ext cx="1800225" cy="647700"/>
          </a:xfrm>
          <a:prstGeom prst="wedgeRectCallout">
            <a:avLst>
              <a:gd name="adj1" fmla="val 6259"/>
              <a:gd name="adj2" fmla="val 96324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b="1" dirty="0">
                <a:latin typeface="Arial" panose="020B0604020202020204" pitchFamily="34" charset="0"/>
              </a:rPr>
              <a:t> 表示较大的可能性。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2561" name="AutoShape 33"/>
          <p:cNvSpPr/>
          <p:nvPr/>
        </p:nvSpPr>
        <p:spPr>
          <a:xfrm>
            <a:off x="6588125" y="3213100"/>
            <a:ext cx="1800225" cy="935038"/>
          </a:xfrm>
          <a:prstGeom prst="wedgeRectCallout">
            <a:avLst>
              <a:gd name="adj1" fmla="val -31745"/>
              <a:gd name="adj2" fmla="val 74278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b="1" dirty="0">
                <a:latin typeface="Arial" panose="020B0604020202020204" pitchFamily="34" charset="0"/>
              </a:rPr>
              <a:t> 钵。陶制的器具，形状像盆而较小。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2562" name="AutoShape 34"/>
          <p:cNvSpPr/>
          <p:nvPr/>
        </p:nvSpPr>
        <p:spPr>
          <a:xfrm>
            <a:off x="2339975" y="2997200"/>
            <a:ext cx="2808288" cy="1584325"/>
          </a:xfrm>
          <a:prstGeom prst="wedgeRectCallout">
            <a:avLst>
              <a:gd name="adj1" fmla="val -39315"/>
              <a:gd name="adj2" fmla="val 63926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b="1" dirty="0">
                <a:latin typeface="Arial" panose="020B0604020202020204" pitchFamily="34" charset="0"/>
              </a:rPr>
              <a:t> 昆虫，身体绿色或褐色同，腹部大，翅膀短，善于跳跃，吃植物的嫩叶和花。雄的前翅有发音器，能发出清脆的声音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2563" name="Line 35"/>
          <p:cNvSpPr/>
          <p:nvPr/>
        </p:nvSpPr>
        <p:spPr>
          <a:xfrm>
            <a:off x="1114425" y="4652963"/>
            <a:ext cx="7129463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64" name="Line 36"/>
          <p:cNvSpPr/>
          <p:nvPr/>
        </p:nvSpPr>
        <p:spPr>
          <a:xfrm>
            <a:off x="611188" y="5229225"/>
            <a:ext cx="7705725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65" name="Line 37"/>
          <p:cNvSpPr/>
          <p:nvPr/>
        </p:nvSpPr>
        <p:spPr>
          <a:xfrm>
            <a:off x="684213" y="5734050"/>
            <a:ext cx="237490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66" name="AutoShape 38"/>
          <p:cNvSpPr/>
          <p:nvPr/>
        </p:nvSpPr>
        <p:spPr>
          <a:xfrm>
            <a:off x="1336675" y="1628458"/>
            <a:ext cx="7343775" cy="2232025"/>
          </a:xfrm>
          <a:prstGeom prst="horizontalScroll">
            <a:avLst>
              <a:gd name="adj" fmla="val 12500"/>
            </a:avLst>
          </a:prstGeom>
          <a:solidFill>
            <a:srgbClr val="9933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写“我”对父亲表里有个“小蝎子”的说法深信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不疑，并感到愉快，</a:t>
            </a:r>
            <a:r>
              <a:rPr lang="zh-CN" altLang="en-US" sz="2400" b="1" dirty="0">
                <a:sym typeface="+mn-ea"/>
              </a:rPr>
              <a:t>在“我”看来，这就同“蟋蟀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sym typeface="+mn-ea"/>
              </a:rPr>
              <a:t>在钵子里，蝈蝈儿在葫芦里，鸟儿在笼子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sym typeface="+mn-ea"/>
              </a:rPr>
              <a:t>里”一样合情合理。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3" name="图片 2" descr="&amp;pky8824564016&amp;water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480" y="1412875"/>
            <a:ext cx="3456000" cy="2802781"/>
          </a:xfrm>
          <a:prstGeom prst="rect">
            <a:avLst/>
          </a:prstGeom>
        </p:spPr>
      </p:pic>
      <p:pic>
        <p:nvPicPr>
          <p:cNvPr id="4" name="图片 3" descr="02403039466b4996-35c2701b3c8e2643-f73f2b3c0130919baa407a3c2e628e58"/>
          <p:cNvPicPr>
            <a:picLocks noChangeAspect="1"/>
          </p:cNvPicPr>
          <p:nvPr/>
        </p:nvPicPr>
        <p:blipFill>
          <a:blip r:embed="rId3"/>
          <a:srcRect l="-383" t="-1289" r="3857" b="11406"/>
          <a:stretch>
            <a:fillRect/>
          </a:stretch>
        </p:blipFill>
        <p:spPr>
          <a:xfrm>
            <a:off x="3533775" y="4479925"/>
            <a:ext cx="2240915" cy="14611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7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0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3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6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1" grpId="0" bldLvl="0" animBg="1"/>
      <p:bldP spid="22551" grpId="1" bldLvl="0" animBg="1"/>
      <p:bldP spid="22552" grpId="0" bldLvl="0" animBg="1"/>
      <p:bldP spid="22552" grpId="1" bldLvl="0" animBg="1"/>
      <p:bldP spid="22559" grpId="0" bldLvl="0" animBg="1"/>
      <p:bldP spid="22559" grpId="1" bldLvl="0" animBg="1"/>
      <p:bldP spid="22560" grpId="0" bldLvl="0" animBg="1"/>
      <p:bldP spid="22560" grpId="1" bldLvl="0" animBg="1"/>
      <p:bldP spid="22561" grpId="0" bldLvl="0" animBg="1"/>
      <p:bldP spid="22561" grpId="1" bldLvl="0" animBg="1"/>
      <p:bldP spid="22562" grpId="0" bldLvl="0" animBg="1"/>
      <p:bldP spid="22562" grpId="1" bldLvl="0" animBg="1"/>
      <p:bldP spid="22566" grpId="0" bldLvl="0" animBg="1"/>
      <p:bldP spid="22566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900113" y="1412875"/>
            <a:ext cx="7632700" cy="2443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       我吓了一跳，蝎子是多么丑恶和恐怖的东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西，为什么把它放在这样一个美丽的世界里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呢？但是我也感到愉快，证实我的猜测没有错：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表里边有一个活的生物。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79" name="WordArt 3"/>
          <p:cNvSpPr/>
          <p:nvPr/>
        </p:nvSpPr>
        <p:spPr>
          <a:xfrm>
            <a:off x="684213" y="549275"/>
            <a:ext cx="1871662" cy="876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细读感悟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0964" name="Rectangle 4"/>
          <p:cNvSpPr/>
          <p:nvPr/>
        </p:nvSpPr>
        <p:spPr>
          <a:xfrm>
            <a:off x="2411413" y="4652963"/>
            <a:ext cx="44688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弄清缘由之后的满足感 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684213" y="1628775"/>
            <a:ext cx="80645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       我只想，大半因为它有好听的声音吧。但是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一般的蝎子都没有这么好听的声音，也许这里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边的蝎子与一般的不同。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3" name="WordArt 3"/>
          <p:cNvSpPr>
            <a:spLocks noTextEdit="1"/>
          </p:cNvSpPr>
          <p:nvPr/>
        </p:nvSpPr>
        <p:spPr>
          <a:xfrm>
            <a:off x="684213" y="549275"/>
            <a:ext cx="1871662" cy="876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细读感悟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3012" name="Rectangle 4"/>
          <p:cNvSpPr/>
          <p:nvPr/>
        </p:nvSpPr>
        <p:spPr>
          <a:xfrm>
            <a:off x="684213" y="4005263"/>
            <a:ext cx="8027987" cy="1373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在他的心中充满美妙的东西和奇特的想法，富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有童真童趣。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rgbClr val="CC99FF"/>
          </a:fgClr>
          <a:bgClr>
            <a:srgbClr val="FFFF99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41313"/>
            <a:ext cx="82296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段落大意：</a:t>
            </a:r>
            <a:b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827088" y="1125538"/>
            <a:ext cx="7705725" cy="129159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—9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小时候认为凡能发出声音的都是活的生物，所以猜想父亲的表里有个生物关在里面。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4" name="Rectangle 4"/>
          <p:cNvSpPr/>
          <p:nvPr/>
        </p:nvSpPr>
        <p:spPr>
          <a:xfrm>
            <a:off x="755650" y="3213100"/>
            <a:ext cx="7705725" cy="129159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写父亲打开表盖让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看到了里面，并告诉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里面有个小蝎子，不能动。他的话证实了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的猜测。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Rectangle 5" title="3"/>
          <p:cNvSpPr txBox="1"/>
          <p:nvPr/>
        </p:nvSpPr>
        <p:spPr>
          <a:xfrm>
            <a:off x="800100" y="5001895"/>
            <a:ext cx="7616825" cy="1076325"/>
          </a:xfrm>
          <a:prstGeom prst="rect">
            <a:avLst/>
          </a:prstGeom>
          <a:solidFill>
            <a:srgbClr val="9999FF"/>
          </a:solidFill>
          <a:effectLst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2060"/>
                </a:solidFill>
              </a:rPr>
              <a:t>第三部分（第</a:t>
            </a:r>
            <a:r>
              <a:rPr lang="en-US" altLang="zh-CN" sz="3200">
                <a:solidFill>
                  <a:srgbClr val="002060"/>
                </a:solidFill>
              </a:rPr>
              <a:t>20——21</a:t>
            </a:r>
            <a:r>
              <a:rPr lang="zh-CN" altLang="en-US" sz="3200">
                <a:solidFill>
                  <a:srgbClr val="002060"/>
                </a:solidFill>
              </a:rPr>
              <a:t>自然段）写</a:t>
            </a:r>
            <a:r>
              <a:rPr lang="en-US" altLang="zh-CN" sz="3200">
                <a:solidFill>
                  <a:srgbClr val="002060"/>
                </a:solidFill>
              </a:rPr>
              <a:t>“</a:t>
            </a:r>
            <a:r>
              <a:rPr lang="zh-CN" altLang="en-US" sz="3200">
                <a:solidFill>
                  <a:srgbClr val="002060"/>
                </a:solidFill>
              </a:rPr>
              <a:t>我</a:t>
            </a:r>
            <a:r>
              <a:rPr lang="en-US" altLang="zh-CN" sz="3200">
                <a:solidFill>
                  <a:srgbClr val="002060"/>
                </a:solidFill>
              </a:rPr>
              <a:t>”</a:t>
            </a:r>
            <a:r>
              <a:rPr lang="zh-CN" altLang="en-US" sz="3200">
                <a:solidFill>
                  <a:srgbClr val="002060"/>
                </a:solidFill>
              </a:rPr>
              <a:t>持续很久见人就说起父亲表里的蝎子。</a:t>
            </a:r>
            <a:endParaRPr lang="zh-CN" altLang="en-US" sz="32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9" name="Rectangle 3"/>
          <p:cNvSpPr/>
          <p:nvPr/>
        </p:nvSpPr>
        <p:spPr>
          <a:xfrm>
            <a:off x="2266950" y="333375"/>
            <a:ext cx="6335713" cy="1177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15000"/>
              </a:lnSpc>
            </a:pPr>
            <a:r>
              <a:rPr lang="zh-CN" altLang="en-US" sz="32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帮你理层次</a:t>
            </a:r>
            <a:r>
              <a:rPr lang="zh-CN" altLang="en-US" sz="3000" dirty="0">
                <a:latin typeface="Arial" panose="020B0604020202020204" pitchFamily="34" charset="0"/>
              </a:rPr>
              <a:t>   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了解作者思路，学会布局谋篇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2" name="Rectangle 6"/>
          <p:cNvSpPr/>
          <p:nvPr/>
        </p:nvSpPr>
        <p:spPr>
          <a:xfrm>
            <a:off x="250825" y="2852738"/>
            <a:ext cx="566738" cy="237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表</a:t>
            </a:r>
            <a:endParaRPr lang="zh-CN" altLang="en-US" sz="30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里</a:t>
            </a:r>
            <a:endParaRPr lang="zh-CN" altLang="en-US" sz="30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</a:t>
            </a:r>
            <a:endParaRPr lang="zh-CN" altLang="en-US" sz="30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生</a:t>
            </a:r>
            <a:endParaRPr lang="zh-CN" altLang="en-US" sz="30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物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09" name="Line 13"/>
          <p:cNvSpPr/>
          <p:nvPr/>
        </p:nvSpPr>
        <p:spPr>
          <a:xfrm flipV="1">
            <a:off x="755650" y="3789363"/>
            <a:ext cx="287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14"/>
          <p:cNvGrpSpPr/>
          <p:nvPr/>
        </p:nvGrpSpPr>
        <p:grpSpPr>
          <a:xfrm>
            <a:off x="1042988" y="2852738"/>
            <a:ext cx="576262" cy="2089150"/>
            <a:chOff x="2200" y="1661"/>
            <a:chExt cx="363" cy="1179"/>
          </a:xfrm>
        </p:grpSpPr>
        <p:sp>
          <p:nvSpPr>
            <p:cNvPr id="22564" name="Line 15"/>
            <p:cNvSpPr/>
            <p:nvPr/>
          </p:nvSpPr>
          <p:spPr>
            <a:xfrm flipV="1">
              <a:off x="2200" y="1661"/>
              <a:ext cx="36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cxnSp>
          <p:nvCxnSpPr>
            <p:cNvPr id="22565" name="AutoShape 16"/>
            <p:cNvCxnSpPr/>
            <p:nvPr/>
          </p:nvCxnSpPr>
          <p:spPr>
            <a:xfrm rot="5400000">
              <a:off x="1611" y="2250"/>
              <a:ext cx="1179" cy="1"/>
            </a:xfrm>
            <a:prstGeom prst="bentConnector3">
              <a:avLst>
                <a:gd name="adj1" fmla="val 49958"/>
              </a:avLst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2566" name="Line 17"/>
            <p:cNvSpPr/>
            <p:nvPr/>
          </p:nvSpPr>
          <p:spPr>
            <a:xfrm flipV="1">
              <a:off x="2200" y="2840"/>
              <a:ext cx="36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9714" name="Rectangle 18"/>
          <p:cNvSpPr/>
          <p:nvPr/>
        </p:nvSpPr>
        <p:spPr>
          <a:xfrm>
            <a:off x="1619250" y="2501900"/>
            <a:ext cx="1081405" cy="101473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猜想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15" name="Rectangle 19"/>
          <p:cNvSpPr/>
          <p:nvPr/>
        </p:nvSpPr>
        <p:spPr>
          <a:xfrm>
            <a:off x="1547813" y="4508500"/>
            <a:ext cx="1152525" cy="706755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证实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16" name="Line 20"/>
          <p:cNvSpPr/>
          <p:nvPr/>
        </p:nvSpPr>
        <p:spPr>
          <a:xfrm flipV="1">
            <a:off x="2770188" y="2852738"/>
            <a:ext cx="217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29721" name="AutoShape 25"/>
          <p:cNvCxnSpPr/>
          <p:nvPr/>
        </p:nvCxnSpPr>
        <p:spPr>
          <a:xfrm rot="5400000">
            <a:off x="1871663" y="2887663"/>
            <a:ext cx="2233612" cy="1587"/>
          </a:xfrm>
          <a:prstGeom prst="bentConnector3">
            <a:avLst>
              <a:gd name="adj1" fmla="val 49963"/>
            </a:avLst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9722" name="Line 26"/>
          <p:cNvSpPr/>
          <p:nvPr/>
        </p:nvSpPr>
        <p:spPr>
          <a:xfrm flipV="1">
            <a:off x="2987675" y="1773238"/>
            <a:ext cx="28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23" name="Rectangle 27"/>
          <p:cNvSpPr/>
          <p:nvPr/>
        </p:nvSpPr>
        <p:spPr>
          <a:xfrm>
            <a:off x="3276600" y="1582738"/>
            <a:ext cx="4794250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观点为：凡能发出声音的，都是活的生物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24" name="Line 28"/>
          <p:cNvSpPr/>
          <p:nvPr/>
        </p:nvSpPr>
        <p:spPr>
          <a:xfrm flipV="1">
            <a:off x="2986088" y="2349500"/>
            <a:ext cx="217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25" name="Rectangle 29"/>
          <p:cNvSpPr/>
          <p:nvPr/>
        </p:nvSpPr>
        <p:spPr>
          <a:xfrm>
            <a:off x="3233738" y="2173288"/>
            <a:ext cx="4865687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根据：鸟叫  狗叫  蝉鸣   虫唱   钟声  琴声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26" name="Line 30"/>
          <p:cNvSpPr/>
          <p:nvPr/>
        </p:nvSpPr>
        <p:spPr>
          <a:xfrm flipV="1">
            <a:off x="2916238" y="4941888"/>
            <a:ext cx="217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27" name="Rectangle 31"/>
          <p:cNvSpPr/>
          <p:nvPr/>
        </p:nvSpPr>
        <p:spPr>
          <a:xfrm>
            <a:off x="3203575" y="2951163"/>
            <a:ext cx="704850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好奇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28" name="Line 32"/>
          <p:cNvSpPr/>
          <p:nvPr/>
        </p:nvSpPr>
        <p:spPr>
          <a:xfrm flipV="1">
            <a:off x="3924300" y="3141663"/>
            <a:ext cx="217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29729" name="AutoShape 33"/>
          <p:cNvCxnSpPr/>
          <p:nvPr/>
        </p:nvCxnSpPr>
        <p:spPr>
          <a:xfrm rot="5400000">
            <a:off x="3781425" y="3213100"/>
            <a:ext cx="719138" cy="1588"/>
          </a:xfrm>
          <a:prstGeom prst="bentConnector3">
            <a:avLst>
              <a:gd name="adj1" fmla="val 49889"/>
            </a:avLst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9730" name="Line 34"/>
          <p:cNvSpPr/>
          <p:nvPr/>
        </p:nvSpPr>
        <p:spPr>
          <a:xfrm flipV="1">
            <a:off x="4140200" y="2852738"/>
            <a:ext cx="217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31" name="Rectangle 35"/>
          <p:cNvSpPr/>
          <p:nvPr/>
        </p:nvSpPr>
        <p:spPr>
          <a:xfrm>
            <a:off x="4371975" y="2708275"/>
            <a:ext cx="1982788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秒针会自己转动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32" name="Line 36"/>
          <p:cNvSpPr/>
          <p:nvPr/>
        </p:nvSpPr>
        <p:spPr>
          <a:xfrm flipV="1">
            <a:off x="4140200" y="3573463"/>
            <a:ext cx="217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33" name="Rectangle 37"/>
          <p:cNvSpPr/>
          <p:nvPr/>
        </p:nvSpPr>
        <p:spPr>
          <a:xfrm>
            <a:off x="4371975" y="3309938"/>
            <a:ext cx="1982788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发出清脆的声音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34" name="Line 38"/>
          <p:cNvSpPr/>
          <p:nvPr/>
        </p:nvSpPr>
        <p:spPr>
          <a:xfrm flipV="1">
            <a:off x="2987675" y="4005263"/>
            <a:ext cx="217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35" name="Rectangle 39"/>
          <p:cNvSpPr/>
          <p:nvPr/>
        </p:nvSpPr>
        <p:spPr>
          <a:xfrm>
            <a:off x="3348038" y="3814763"/>
            <a:ext cx="3516312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判断：一定有个生物关在表里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36" name="Line 40"/>
          <p:cNvSpPr/>
          <p:nvPr/>
        </p:nvSpPr>
        <p:spPr>
          <a:xfrm flipV="1">
            <a:off x="2700338" y="4941888"/>
            <a:ext cx="217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29737" name="AutoShape 41"/>
          <p:cNvCxnSpPr/>
          <p:nvPr/>
        </p:nvCxnSpPr>
        <p:spPr>
          <a:xfrm rot="5400000">
            <a:off x="2339975" y="5083175"/>
            <a:ext cx="1152525" cy="1588"/>
          </a:xfrm>
          <a:prstGeom prst="bentConnector3">
            <a:avLst>
              <a:gd name="adj1" fmla="val 50000"/>
            </a:avLst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9738" name="Line 42"/>
          <p:cNvSpPr/>
          <p:nvPr/>
        </p:nvSpPr>
        <p:spPr>
          <a:xfrm flipV="1">
            <a:off x="2916238" y="5661025"/>
            <a:ext cx="217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39" name="Rectangle 43"/>
          <p:cNvSpPr/>
          <p:nvPr/>
        </p:nvSpPr>
        <p:spPr>
          <a:xfrm>
            <a:off x="3132138" y="4292600"/>
            <a:ext cx="2959100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想动不敢动   心中很痛苦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40" name="Rectangle 44"/>
          <p:cNvSpPr/>
          <p:nvPr/>
        </p:nvSpPr>
        <p:spPr>
          <a:xfrm>
            <a:off x="3132138" y="4797425"/>
            <a:ext cx="3213100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打开给“我”看   不停提问题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41" name="Rectangle 45"/>
          <p:cNvSpPr/>
          <p:nvPr/>
        </p:nvSpPr>
        <p:spPr>
          <a:xfrm>
            <a:off x="3132138" y="5399088"/>
            <a:ext cx="2959100" cy="40640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里面有蝎子   逢人便要讲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3" name="Group 50"/>
          <p:cNvGrpSpPr/>
          <p:nvPr/>
        </p:nvGrpSpPr>
        <p:grpSpPr>
          <a:xfrm>
            <a:off x="6156325" y="1700213"/>
            <a:ext cx="2160588" cy="3960812"/>
            <a:chOff x="3696" y="1071"/>
            <a:chExt cx="1361" cy="2495"/>
          </a:xfrm>
        </p:grpSpPr>
        <p:cxnSp>
          <p:nvCxnSpPr>
            <p:cNvPr id="22561" name="AutoShape 51"/>
            <p:cNvCxnSpPr/>
            <p:nvPr/>
          </p:nvCxnSpPr>
          <p:spPr>
            <a:xfrm rot="5400000">
              <a:off x="3809" y="2318"/>
              <a:ext cx="2495" cy="1"/>
            </a:xfrm>
            <a:prstGeom prst="bentConnector3">
              <a:avLst>
                <a:gd name="adj1" fmla="val 49958"/>
              </a:avLst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2562" name="Line 52"/>
            <p:cNvSpPr/>
            <p:nvPr/>
          </p:nvSpPr>
          <p:spPr>
            <a:xfrm flipV="1">
              <a:off x="4876" y="1071"/>
              <a:ext cx="1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63" name="Line 53"/>
            <p:cNvSpPr/>
            <p:nvPr/>
          </p:nvSpPr>
          <p:spPr>
            <a:xfrm flipV="1">
              <a:off x="3696" y="3564"/>
              <a:ext cx="13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9750" name="Line 54"/>
          <p:cNvSpPr/>
          <p:nvPr/>
        </p:nvSpPr>
        <p:spPr>
          <a:xfrm flipV="1">
            <a:off x="8316913" y="3068638"/>
            <a:ext cx="217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52" name="Text Box 56"/>
          <p:cNvSpPr txBox="1"/>
          <p:nvPr/>
        </p:nvSpPr>
        <p:spPr>
          <a:xfrm>
            <a:off x="8534400" y="1988820"/>
            <a:ext cx="551815" cy="2808288"/>
          </a:xfrm>
          <a:prstGeom prst="rect">
            <a:avLst/>
          </a:prstGeom>
          <a:solidFill>
            <a:srgbClr val="993300"/>
          </a:solidFill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 好奇心强  善于思考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9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9699">
                                            <p:txEl>
                                              <p:charRg st="9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297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" fill="hold"/>
                                        <p:tgtEl>
                                          <p:spTgt spid="297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" fill="hold"/>
                                        <p:tgtEl>
                                          <p:spTgt spid="297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" fill="hold"/>
                                        <p:tgtEl>
                                          <p:spTgt spid="297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297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" fill="hold"/>
                                        <p:tgtEl>
                                          <p:spTgt spid="297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" fill="hold"/>
                                        <p:tgtEl>
                                          <p:spTgt spid="297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" fill="hold"/>
                                        <p:tgtEl>
                                          <p:spTgt spid="297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" fill="hold"/>
                                        <p:tgtEl>
                                          <p:spTgt spid="297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" fill="hold"/>
                                        <p:tgtEl>
                                          <p:spTgt spid="297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" fill="hold"/>
                                        <p:tgtEl>
                                          <p:spTgt spid="297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2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14" grpId="0" bldLvl="0" animBg="1"/>
      <p:bldP spid="29715" grpId="0" bldLvl="0" animBg="1"/>
      <p:bldP spid="29723" grpId="0" animBg="1"/>
      <p:bldP spid="29725" grpId="0" animBg="1"/>
      <p:bldP spid="29727" grpId="0" animBg="1"/>
      <p:bldP spid="29731" grpId="0" animBg="1"/>
      <p:bldP spid="29733" grpId="0" animBg="1"/>
      <p:bldP spid="29735" grpId="0" animBg="1"/>
      <p:bldP spid="29739" grpId="0" animBg="1"/>
      <p:bldP spid="29740" grpId="0" animBg="1"/>
      <p:bldP spid="29741" grpId="0" animBg="1"/>
      <p:bldP spid="2975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1116013" y="4184650"/>
            <a:ext cx="12001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4800" dirty="0">
                <a:latin typeface="Arial Black" panose="020B0A04020102020204" pitchFamily="34" charset="0"/>
                <a:ea typeface="隶书" pitchFamily="49" charset="-122"/>
              </a:rPr>
              <a:t>我</a:t>
            </a:r>
            <a:r>
              <a:rPr lang="zh-CN" altLang="en-US" sz="4800" dirty="0">
                <a:latin typeface="Arial" panose="020B0604020202020204" pitchFamily="34" charset="0"/>
                <a:ea typeface="隶书" pitchFamily="49" charset="-122"/>
              </a:rPr>
              <a:t>”</a:t>
            </a:r>
            <a:endParaRPr lang="zh-CN" altLang="en-US" sz="4800" dirty="0">
              <a:latin typeface="Arial Black" panose="020B0A04020102020204" pitchFamily="34" charset="0"/>
              <a:ea typeface="隶书" pitchFamily="49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5364163" y="4149725"/>
            <a:ext cx="26225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Arial Black" panose="020B0A04020102020204" pitchFamily="34" charset="0"/>
                <a:ea typeface="隶书" pitchFamily="49" charset="-122"/>
              </a:rPr>
              <a:t>父亲的表</a:t>
            </a:r>
            <a:endParaRPr lang="zh-CN" altLang="en-US" sz="4800" dirty="0">
              <a:latin typeface="Arial Black" panose="020B0A04020102020204" pitchFamily="34" charset="0"/>
              <a:ea typeface="隶书" pitchFamily="49" charset="-122"/>
            </a:endParaRPr>
          </a:p>
        </p:txBody>
      </p:sp>
      <p:sp>
        <p:nvSpPr>
          <p:cNvPr id="30724" name="Line 4"/>
          <p:cNvSpPr/>
          <p:nvPr/>
        </p:nvSpPr>
        <p:spPr>
          <a:xfrm>
            <a:off x="2484438" y="4652963"/>
            <a:ext cx="28082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348038" y="3867150"/>
            <a:ext cx="10985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华文行楷" pitchFamily="2" charset="-122"/>
                <a:cs typeface="+mn-cs"/>
              </a:rPr>
              <a:t>好奇</a:t>
            </a:r>
            <a:endParaRPr kumimoji="0" lang="zh-CN" altLang="en-US" sz="3600" kern="1200" cap="none" spc="0" normalizeH="0" baseline="0" noProof="0" smtClean="0"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  <a:ea typeface="华文行楷" pitchFamily="2" charset="-122"/>
              <a:cs typeface="+mn-cs"/>
            </a:endParaRPr>
          </a:p>
        </p:txBody>
      </p:sp>
      <p:pic>
        <p:nvPicPr>
          <p:cNvPr id="3072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115888"/>
            <a:ext cx="4464050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1763713" y="5084763"/>
            <a:ext cx="54673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善于观察和思考，好奇心强，</a:t>
            </a:r>
            <a:endParaRPr kumimoji="0" lang="zh-CN" altLang="en-US" sz="320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渴求知识，求知欲望强。</a:t>
            </a:r>
            <a:endParaRPr kumimoji="0" lang="zh-CN" altLang="en-US" sz="320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547688" y="1889602"/>
            <a:ext cx="80479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从刚才的学习中，你感受到文中人物的个性了吗？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4819" name="WordArt 3"/>
          <p:cNvSpPr>
            <a:spLocks noTextEdit="1"/>
          </p:cNvSpPr>
          <p:nvPr/>
        </p:nvSpPr>
        <p:spPr>
          <a:xfrm>
            <a:off x="1187450" y="2565400"/>
            <a:ext cx="2333625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好奇心很强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34820" name="WordArt 4"/>
          <p:cNvSpPr>
            <a:spLocks noTextEdit="1"/>
          </p:cNvSpPr>
          <p:nvPr/>
        </p:nvSpPr>
        <p:spPr>
          <a:xfrm>
            <a:off x="1331913" y="3500438"/>
            <a:ext cx="18669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隶书" charset="0"/>
                <a:ea typeface="华文隶书" charset="0"/>
              </a:rPr>
              <a:t>渴求知识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34821" name="WordArt 5"/>
          <p:cNvSpPr>
            <a:spLocks noTextEdit="1"/>
          </p:cNvSpPr>
          <p:nvPr/>
        </p:nvSpPr>
        <p:spPr>
          <a:xfrm>
            <a:off x="1331913" y="4221163"/>
            <a:ext cx="3267075" cy="6572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善于观察和思考</a:t>
            </a:r>
            <a:endParaRPr lang="zh-CN" altLang="en-US" sz="3600" b="1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4038" name="WordArt 6"/>
          <p:cNvSpPr>
            <a:spLocks noChangeArrowheads="1" noChangeShapeType="1" noTextEdit="1"/>
          </p:cNvSpPr>
          <p:nvPr/>
        </p:nvSpPr>
        <p:spPr bwMode="auto">
          <a:xfrm>
            <a:off x="1258888" y="5157788"/>
            <a:ext cx="3529012" cy="52387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 smtClean="0">
                <a:ln w="12700">
                  <a:solidFill>
                    <a:srgbClr val="B2B2B2"/>
                  </a:solidFill>
                  <a:rou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中宋"/>
                <a:ea typeface="华文中宋"/>
                <a:cs typeface="+mn-cs"/>
              </a:rPr>
              <a:t>富有探究精神</a:t>
            </a:r>
            <a:r>
              <a:rPr kumimoji="0" lang="en-US" altLang="zh-CN" sz="3600" b="1" i="0" u="none" strike="noStrike" kern="10" cap="none" spc="0" normalizeH="0" baseline="0" noProof="0" smtClean="0">
                <a:ln w="12700">
                  <a:solidFill>
                    <a:srgbClr val="B2B2B2"/>
                  </a:solidFill>
                  <a:rou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华文中宋"/>
                <a:ea typeface="华文中宋"/>
                <a:cs typeface="+mn-cs"/>
              </a:rPr>
              <a:t>……</a:t>
            </a:r>
            <a:endParaRPr kumimoji="0" lang="zh-CN" altLang="en-US" sz="3600" b="1" i="0" u="none" strike="noStrike" kern="10" cap="none" spc="0" normalizeH="0" baseline="0" noProof="0" smtClean="0">
              <a:ln w="12700">
                <a:solidFill>
                  <a:srgbClr val="B2B2B2"/>
                </a:solidFill>
                <a:rou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uLnTx/>
              <a:uFillTx/>
              <a:latin typeface="华文中宋"/>
              <a:ea typeface="华文中宋"/>
              <a:cs typeface="+mn-cs"/>
            </a:endParaRPr>
          </a:p>
        </p:txBody>
      </p:sp>
      <p:pic>
        <p:nvPicPr>
          <p:cNvPr id="34823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3860800"/>
            <a:ext cx="2911475" cy="270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WordArt 8"/>
          <p:cNvSpPr>
            <a:spLocks noTextEdit="1"/>
          </p:cNvSpPr>
          <p:nvPr/>
        </p:nvSpPr>
        <p:spPr>
          <a:xfrm>
            <a:off x="611188" y="333375"/>
            <a:ext cx="933450" cy="1092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总结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2"/>
          <p:cNvSpPr/>
          <p:nvPr/>
        </p:nvSpPr>
        <p:spPr>
          <a:xfrm>
            <a:off x="3086100" y="5335588"/>
            <a:ext cx="184150" cy="53498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br>
              <a:rPr lang="zh-CN" altLang="en-US" sz="1100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47" name="Rectangle 3"/>
          <p:cNvSpPr/>
          <p:nvPr/>
        </p:nvSpPr>
        <p:spPr>
          <a:xfrm>
            <a:off x="1765300" y="835025"/>
            <a:ext cx="6335713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15000"/>
              </a:lnSpc>
            </a:pP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 心 思 想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755650" y="2298700"/>
            <a:ext cx="8137525" cy="3632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本文写的是小时候的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认为能发出声音的都是活的生物，所以对父亲的表极为好奇，并相信了父亲说的表里有个小蝎子。表现了童年的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对事物有着强烈的好奇心，是个善于观察、爱思考的孩子。</a:t>
            </a:r>
            <a:endParaRPr kumimoji="0" lang="en-US" altLang="zh-CN" sz="3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图片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WordArt 3"/>
          <p:cNvSpPr/>
          <p:nvPr/>
        </p:nvSpPr>
        <p:spPr>
          <a:xfrm>
            <a:off x="611188" y="404813"/>
            <a:ext cx="2808287" cy="10080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作者我知道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763713" y="1916113"/>
            <a:ext cx="676910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冯至</a:t>
            </a:r>
            <a:r>
              <a:rPr lang="en-US" altLang="zh-CN" sz="2000" dirty="0">
                <a:latin typeface="Arial" panose="020B0604020202020204" pitchFamily="34" charset="0"/>
              </a:rPr>
              <a:t>(1905-1993),</a:t>
            </a:r>
            <a:r>
              <a:rPr lang="zh-CN" altLang="en-US" sz="2000" dirty="0">
                <a:latin typeface="Arial" panose="020B0604020202020204" pitchFamily="34" charset="0"/>
              </a:rPr>
              <a:t>原名冯承植，字君培。 现代诗人，翻译家，教授。</a:t>
            </a:r>
            <a:r>
              <a:rPr lang="en-US" altLang="zh-CN" sz="2000" dirty="0">
                <a:latin typeface="Arial" panose="020B0604020202020204" pitchFamily="34" charset="0"/>
              </a:rPr>
              <a:t>1927</a:t>
            </a:r>
            <a:r>
              <a:rPr lang="zh-CN" altLang="en-US" sz="2000" dirty="0">
                <a:latin typeface="Arial" panose="020B0604020202020204" pitchFamily="34" charset="0"/>
              </a:rPr>
              <a:t>年毕业于北京大学。早年曾创办浅草社。</a:t>
            </a:r>
            <a:r>
              <a:rPr lang="en-US" altLang="zh-CN" sz="2000" dirty="0">
                <a:latin typeface="Arial" panose="020B0604020202020204" pitchFamily="34" charset="0"/>
              </a:rPr>
              <a:t>1930</a:t>
            </a:r>
            <a:r>
              <a:rPr lang="zh-CN" altLang="en-US" sz="2000" dirty="0">
                <a:latin typeface="Arial" panose="020B0604020202020204" pitchFamily="34" charset="0"/>
              </a:rPr>
              <a:t>年赴德国留学获博士学位，</a:t>
            </a:r>
            <a:r>
              <a:rPr lang="en-US" altLang="zh-CN" sz="2000" dirty="0">
                <a:latin typeface="Arial" panose="020B0604020202020204" pitchFamily="34" charset="0"/>
              </a:rPr>
              <a:t>1935</a:t>
            </a:r>
            <a:r>
              <a:rPr lang="zh-CN" altLang="en-US" sz="2000" dirty="0">
                <a:latin typeface="Arial" panose="020B0604020202020204" pitchFamily="34" charset="0"/>
              </a:rPr>
              <a:t>年回国，历任上海同济大学、昆明西南联大及北京大学教授，中国社会科学院外国文学研究所所长，中国作家协会副主席等职。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1692275" y="3784600"/>
            <a:ext cx="6516688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主要作品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：诗集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昨日之歌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》《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十年诗抄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等，散文集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山水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》《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东欧杂记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等，传记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杜甫传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，译著有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海涅诗选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》《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德国，一个冬天的童话</a:t>
            </a:r>
            <a:r>
              <a:rPr lang="en-US" altLang="zh-CN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等</a:t>
            </a: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1403985" y="5157788"/>
            <a:ext cx="74882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/>
          <p:nvPr/>
        </p:nvSpPr>
        <p:spPr>
          <a:xfrm>
            <a:off x="684213" y="476250"/>
            <a:ext cx="781208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“表”</a:t>
            </a:r>
            <a:r>
              <a:rPr lang="en-US" altLang="zh-CN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计量和指示时间的机械或电子的精密仪器。表里面是不可能有生物的，可在小时候的作者看来却是有生物的。这是为什么呢？</a:t>
            </a:r>
            <a:endParaRPr lang="zh-CN" altLang="en-US" sz="2800" b="1" dirty="0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900113" y="4365625"/>
            <a:ext cx="748823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课文紧紧围绕“表里的生物”为我们展示了一个充满好奇，又善于思索的儿童的内心世界。让我们读一读这篇妙趣横生的文章吧！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4100" name="Picture 4" descr="~XDF8ATM[V{UG5U9Z9D5B%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916113"/>
            <a:ext cx="3313113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AutoShape 5" descr="YJX9G[53BI$M4B%7Z)[E8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AutoShape 6" descr="YJX9G[53BI$M4B%7Z)[E8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AutoShape 7" descr="YJX9G[53BI$M4B%7Z)[E8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0" name="AutoShape 8" descr="YJX9G[53BI$M4B%7Z)[E8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1" name="AutoShape 9" descr="YJX9G[53BI$M4B%7Z)[E8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2" name="AutoShape 10" descr="YJX9G[53BI$M4B%7Z)[E8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107" name="Picture 11" descr="12H}5VV1{87%]J8{$OOQN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045" y="1859915"/>
            <a:ext cx="2840990" cy="2404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4098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  <p:bldP spid="4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图片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2916238" y="3516313"/>
            <a:ext cx="518477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句段、字词导读，深入理解课文！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0" name="WordArt 4"/>
          <p:cNvSpPr/>
          <p:nvPr/>
        </p:nvSpPr>
        <p:spPr>
          <a:xfrm>
            <a:off x="2700338" y="2205038"/>
            <a:ext cx="2808287" cy="10080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一起读正文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1258888" y="1557338"/>
            <a:ext cx="71501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默读全文，想想文章主要写了一件什么事。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971550" y="2276475"/>
            <a:ext cx="72009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      小时候的“我”认为能发出声音的都是活的生物，所以对父亲的表极为好奇，并相信了父亲说的表里有个小蝎子在里面。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4" name="WordArt 4"/>
          <p:cNvSpPr>
            <a:spLocks noTextEdit="1"/>
          </p:cNvSpPr>
          <p:nvPr/>
        </p:nvSpPr>
        <p:spPr>
          <a:xfrm>
            <a:off x="179388" y="333375"/>
            <a:ext cx="2089150" cy="11509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初读感知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1989" name="Text Box 5"/>
          <p:cNvSpPr txBox="1"/>
          <p:nvPr/>
        </p:nvSpPr>
        <p:spPr>
          <a:xfrm>
            <a:off x="684213" y="4437063"/>
            <a:ext cx="82089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文中出现了两个人物，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和爸爸。课文在刻画人物时主要采用了哪些描写人物的方法？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90" name="Rectangle 6"/>
          <p:cNvSpPr/>
          <p:nvPr/>
        </p:nvSpPr>
        <p:spPr>
          <a:xfrm>
            <a:off x="1242378" y="5669915"/>
            <a:ext cx="745744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“我”和父亲的       描写“我”的         描写。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0465" y="5669915"/>
            <a:ext cx="136525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66FF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语言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6695" y="5669915"/>
            <a:ext cx="1172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心里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9" grpId="0"/>
      <p:bldP spid="41990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323850" y="549275"/>
            <a:ext cx="8353425" cy="485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我小时候住在一座小城里，城里没有工厂，所以也没有机器的声音。我那时以为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凡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能发出声音的，都是活的生物，早晨有鸟叫得很好听，夜里有狗吠得很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怕人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，夏天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蝉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在绿树上叫，秋晚有各种的虫在草丛中唱不同的歌曲；钟楼上的钟不是活的，有时却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洪亮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地响起来，那是有一个老人在敲，街心有时响着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三弦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的声音，那是一个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盲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人在弹。哪里有死的东西会自己走动，并且能自动地发出和谐的声音呢？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WordArt 3"/>
          <p:cNvSpPr/>
          <p:nvPr/>
        </p:nvSpPr>
        <p:spPr>
          <a:xfrm>
            <a:off x="755650" y="765175"/>
            <a:ext cx="18097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AutoShape 4"/>
          <p:cNvSpPr/>
          <p:nvPr/>
        </p:nvSpPr>
        <p:spPr>
          <a:xfrm>
            <a:off x="3059113" y="549275"/>
            <a:ext cx="2014537" cy="720725"/>
          </a:xfrm>
          <a:prstGeom prst="wedgeRectCallout">
            <a:avLst>
              <a:gd name="adj1" fmla="val 36523"/>
              <a:gd name="adj2" fmla="val 777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表示总括一定范围内的全部。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6389" name="AutoShape 5"/>
          <p:cNvSpPr/>
          <p:nvPr/>
        </p:nvSpPr>
        <p:spPr>
          <a:xfrm>
            <a:off x="5435600" y="1628775"/>
            <a:ext cx="2160588" cy="360363"/>
          </a:xfrm>
          <a:prstGeom prst="wedgeRectCallout">
            <a:avLst>
              <a:gd name="adj1" fmla="val 49708"/>
              <a:gd name="adj2" fmla="val 8127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使人害怕；可怕。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6390" name="AutoShape 6"/>
          <p:cNvSpPr/>
          <p:nvPr/>
        </p:nvSpPr>
        <p:spPr>
          <a:xfrm>
            <a:off x="323850" y="1341438"/>
            <a:ext cx="2808288" cy="1008062"/>
          </a:xfrm>
          <a:prstGeom prst="wedgeRectCallout">
            <a:avLst>
              <a:gd name="adj1" fmla="val -18005"/>
              <a:gd name="adj2" fmla="val 7173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昆虫，种类很多，雄的腹部有发音器，能连续不断的发出尖锐的声音。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6391" name="AutoShape 7"/>
          <p:cNvSpPr/>
          <p:nvPr/>
        </p:nvSpPr>
        <p:spPr>
          <a:xfrm>
            <a:off x="4211638" y="2205038"/>
            <a:ext cx="2014537" cy="720725"/>
          </a:xfrm>
          <a:prstGeom prst="wedgeRectCallout">
            <a:avLst>
              <a:gd name="adj1" fmla="val 34319"/>
              <a:gd name="adj2" fmla="val 9581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近义词：嘹亮；反义词：沙哑。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6392" name="AutoShape 8"/>
          <p:cNvSpPr/>
          <p:nvPr/>
        </p:nvSpPr>
        <p:spPr>
          <a:xfrm>
            <a:off x="3132138" y="2420938"/>
            <a:ext cx="2662237" cy="1152525"/>
          </a:xfrm>
          <a:prstGeom prst="wedgeRectCallout">
            <a:avLst>
              <a:gd name="adj1" fmla="val 44634"/>
              <a:gd name="adj2" fmla="val 7479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弦乐器，木筒两面蒙莽（m</a:t>
            </a:r>
            <a:r>
              <a:rPr lang="en-US" altLang="zh-CN" sz="2000" b="1" dirty="0">
                <a:latin typeface="Arial" panose="020B0604020202020204" pitchFamily="34" charset="0"/>
              </a:rPr>
              <a:t>ǎ</a:t>
            </a:r>
            <a:r>
              <a:rPr lang="zh-CN" altLang="en-US" sz="2000" b="1" dirty="0">
                <a:latin typeface="Arial" panose="020B0604020202020204" pitchFamily="34" charset="0"/>
              </a:rPr>
              <a:t>ng）皮，上端有长柄，有三根弦。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6393" name="AutoShape 9"/>
          <p:cNvSpPr/>
          <p:nvPr/>
        </p:nvSpPr>
        <p:spPr>
          <a:xfrm>
            <a:off x="323850" y="3429000"/>
            <a:ext cx="2014538" cy="720725"/>
          </a:xfrm>
          <a:prstGeom prst="wedgeRectCallout">
            <a:avLst>
              <a:gd name="adj1" fmla="val -17139"/>
              <a:gd name="adj2" fmla="val 960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盲（m</a:t>
            </a:r>
            <a:r>
              <a:rPr lang="en-US" altLang="zh-CN" b="1" dirty="0">
                <a:latin typeface="Arial" panose="020B0604020202020204" pitchFamily="34" charset="0"/>
              </a:rPr>
              <a:t>á</a:t>
            </a:r>
            <a:r>
              <a:rPr lang="zh-CN" altLang="en-US" sz="2000" b="1" dirty="0">
                <a:latin typeface="Arial" panose="020B0604020202020204" pitchFamily="34" charset="0"/>
              </a:rPr>
              <a:t>ng）盲人，盲目。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6394" name="Line 10"/>
          <p:cNvSpPr/>
          <p:nvPr/>
        </p:nvSpPr>
        <p:spPr>
          <a:xfrm>
            <a:off x="3133725" y="1844675"/>
            <a:ext cx="5110163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5" name="Line 11"/>
          <p:cNvSpPr/>
          <p:nvPr/>
        </p:nvSpPr>
        <p:spPr>
          <a:xfrm>
            <a:off x="468313" y="2420938"/>
            <a:ext cx="7488237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6" name="Line 12"/>
          <p:cNvSpPr/>
          <p:nvPr/>
        </p:nvSpPr>
        <p:spPr>
          <a:xfrm>
            <a:off x="468313" y="3068638"/>
            <a:ext cx="784860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7" name="Line 13"/>
          <p:cNvSpPr/>
          <p:nvPr/>
        </p:nvSpPr>
        <p:spPr>
          <a:xfrm>
            <a:off x="395288" y="3716338"/>
            <a:ext cx="784860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0" name="AutoShape 16"/>
          <p:cNvSpPr/>
          <p:nvPr/>
        </p:nvSpPr>
        <p:spPr>
          <a:xfrm>
            <a:off x="1119505" y="3475355"/>
            <a:ext cx="6477000" cy="3067685"/>
          </a:xfrm>
          <a:prstGeom prst="horizontalScroll">
            <a:avLst>
              <a:gd name="adj" fmla="val 125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2000" b="1" dirty="0">
                <a:latin typeface="Arial" panose="020B0604020202020204" pitchFamily="34" charset="0"/>
              </a:rPr>
              <a:t>首先提出自己的观点：“凡能发出声音的，都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是活的生物”，紧接着列举了鸟叫、狗吠、蝉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鸣、虫唱、钟声、琴声等一系列事实，从正反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两方面证实了“我”的论断，有根有据，的确是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“我”经过思考后得出来的结论。为下文故事的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发展作了铺垫。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3" name="图片 2" descr="207117279365539378950786_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970" y="694690"/>
            <a:ext cx="2988000" cy="298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 animBg="1"/>
      <p:bldP spid="16388" grpId="1" animBg="1"/>
      <p:bldP spid="16389" grpId="0" animBg="1"/>
      <p:bldP spid="16389" grpId="1" animBg="1"/>
      <p:bldP spid="16390" grpId="0" animBg="1"/>
      <p:bldP spid="16390" grpId="1" animBg="1"/>
      <p:bldP spid="16391" grpId="0" animBg="1"/>
      <p:bldP spid="16391" grpId="1" animBg="1"/>
      <p:bldP spid="16392" grpId="0" animBg="1"/>
      <p:bldP spid="16392" grpId="1" animBg="1"/>
      <p:bldP spid="16393" grpId="0" animBg="1"/>
      <p:bldP spid="16393" grpId="1" animBg="1"/>
      <p:bldP spid="16400" grpId="0" bldLvl="0" animBg="1"/>
      <p:bldP spid="1640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WordArt 2"/>
          <p:cNvSpPr/>
          <p:nvPr/>
        </p:nvSpPr>
        <p:spPr>
          <a:xfrm>
            <a:off x="1116013" y="981075"/>
            <a:ext cx="18097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WordArt 3"/>
          <p:cNvSpPr/>
          <p:nvPr/>
        </p:nvSpPr>
        <p:spPr>
          <a:xfrm>
            <a:off x="1042988" y="3357563"/>
            <a:ext cx="18097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611188" y="765175"/>
            <a:ext cx="8064500" cy="640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可是父亲怀里的表有时放在桌子上，不但它的秒针会自己转动，并且它坚硬的表盖里会发出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清脆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的声音：滴答，滴答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没有一刻的休息，这声音比蝉鸣要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柔和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些，比虫的歌曲要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单调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些。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一天，我对父亲说：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我爱听这表的声音。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我一边说一边向着表伸出手去。父亲立刻把我的手拦住了，他说：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只许听，不许动。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停了一会儿，他又添上一句：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小孩儿不许动表。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5" name="AutoShape 7"/>
          <p:cNvSpPr/>
          <p:nvPr/>
        </p:nvSpPr>
        <p:spPr>
          <a:xfrm>
            <a:off x="3114040" y="496888"/>
            <a:ext cx="2263775" cy="1419225"/>
          </a:xfrm>
          <a:prstGeom prst="wedgeRectCallout">
            <a:avLst>
              <a:gd name="adj1" fmla="val 87727"/>
              <a:gd name="adj2" fmla="val 22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（声音）清楚悦耳。例句：树林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里不时传出一阵阵清脆的鸟叫声。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7416" name="AutoShape 8"/>
          <p:cNvSpPr/>
          <p:nvPr/>
        </p:nvSpPr>
        <p:spPr>
          <a:xfrm>
            <a:off x="6590348" y="1125538"/>
            <a:ext cx="1800225" cy="576262"/>
          </a:xfrm>
          <a:prstGeom prst="wedgeRectCallout">
            <a:avLst>
              <a:gd name="adj1" fmla="val -30602"/>
              <a:gd name="adj2" fmla="val 11308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温和而不强烈。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7417" name="AutoShape 9"/>
          <p:cNvSpPr/>
          <p:nvPr/>
        </p:nvSpPr>
        <p:spPr>
          <a:xfrm>
            <a:off x="1296988" y="1541463"/>
            <a:ext cx="1728787" cy="720725"/>
          </a:xfrm>
          <a:prstGeom prst="wedgeRectCallout">
            <a:avLst>
              <a:gd name="adj1" fmla="val 8861"/>
              <a:gd name="adj2" fmla="val 1019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简单、重复而没有变化。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7418" name="Rectangle 10"/>
          <p:cNvSpPr/>
          <p:nvPr/>
        </p:nvSpPr>
        <p:spPr>
          <a:xfrm>
            <a:off x="1346200" y="995363"/>
            <a:ext cx="647700" cy="36036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可是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9" name="AutoShape 11"/>
          <p:cNvSpPr/>
          <p:nvPr/>
        </p:nvSpPr>
        <p:spPr>
          <a:xfrm>
            <a:off x="1503363" y="1541780"/>
            <a:ext cx="4103687" cy="2016125"/>
          </a:xfrm>
          <a:prstGeom prst="wedgeRoundRectCallout">
            <a:avLst>
              <a:gd name="adj1" fmla="val -46597"/>
              <a:gd name="adj2" fmla="val -5638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    用“可是”一转，提出父亲的表根本不是活的生物，可是“不但它的秒针会自己转动”，并且“会发出清脆的声音”，这明显与“我”的结论不相符合。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7745" y="5353685"/>
            <a:ext cx="323850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6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1024890" y="5800725"/>
            <a:ext cx="306705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7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998855" y="3978275"/>
            <a:ext cx="332740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4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955675" y="4503420"/>
            <a:ext cx="341630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5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1007110" y="6282055"/>
            <a:ext cx="324485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8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4" l="-2508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4" l="-2508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4" l="-2508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/>
      <p:bldP spid="17415" grpId="1" bldLvl="0" animBg="1"/>
      <p:bldP spid="17416" grpId="0" bldLvl="0" animBg="1"/>
      <p:bldP spid="17416" grpId="1" bldLvl="0" animBg="1"/>
      <p:bldP spid="17417" grpId="0" bldLvl="0" animBg="1"/>
      <p:bldP spid="17417" grpId="1" bldLvl="0" animBg="1"/>
      <p:bldP spid="17418" grpId="0" animBg="1"/>
      <p:bldP spid="17418" grpId="1" animBg="1"/>
      <p:bldP spid="17419" grpId="0" bldLvl="0" animBg="1"/>
      <p:bldP spid="17419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539750" y="0"/>
            <a:ext cx="8064500" cy="6640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他这么一说，就更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增加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了表的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神秘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不许动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，里边该是什么东西在响呢？我对于它的好奇心也一天比一天增加。树上的蝉，草里的虫，都不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轻易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被人看见，我想：这里边一定也有一个蝉或虫一类的生物吧。这生物被父亲关在表里，不许小孩子动。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越不许我动，我的手指越想动，但是我又不敢，因此我很痛苦。这样过了许多天。父亲一把表放在桌子上，我的眼睛就再也离不开它。有一次，父亲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也许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看我的样子太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可怜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了，也许自己有什么高兴的事，他对我笑着说：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你来，我给你看看表里是什么在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响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，可是只许看，不许动。</a:t>
            </a: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1" name="Line 5"/>
          <p:cNvSpPr/>
          <p:nvPr/>
        </p:nvSpPr>
        <p:spPr>
          <a:xfrm>
            <a:off x="1260475" y="620713"/>
            <a:ext cx="7056438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2" name="Line 6"/>
          <p:cNvSpPr/>
          <p:nvPr/>
        </p:nvSpPr>
        <p:spPr>
          <a:xfrm>
            <a:off x="684213" y="1341438"/>
            <a:ext cx="741680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3" name="Line 7"/>
          <p:cNvSpPr/>
          <p:nvPr/>
        </p:nvSpPr>
        <p:spPr>
          <a:xfrm>
            <a:off x="611188" y="1916113"/>
            <a:ext cx="1512887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4" name="AutoShape 8"/>
          <p:cNvSpPr/>
          <p:nvPr/>
        </p:nvSpPr>
        <p:spPr>
          <a:xfrm>
            <a:off x="2843213" y="765175"/>
            <a:ext cx="1728787" cy="792163"/>
          </a:xfrm>
          <a:prstGeom prst="wedgeRectCallout">
            <a:avLst>
              <a:gd name="adj1" fmla="val 32829"/>
              <a:gd name="adj2" fmla="val -814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近义词：增添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反义词：减少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465" name="AutoShape 9"/>
          <p:cNvSpPr/>
          <p:nvPr/>
        </p:nvSpPr>
        <p:spPr>
          <a:xfrm>
            <a:off x="4859338" y="765175"/>
            <a:ext cx="2374900" cy="1008063"/>
          </a:xfrm>
          <a:prstGeom prst="wedgeRectCallout">
            <a:avLst>
              <a:gd name="adj1" fmla="val -5014"/>
              <a:gd name="adj2" fmla="val -7693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使人摸不透的；高深莫测的。近义词：秘密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466" name="AutoShape 10"/>
          <p:cNvSpPr/>
          <p:nvPr/>
        </p:nvSpPr>
        <p:spPr>
          <a:xfrm>
            <a:off x="4932363" y="1989138"/>
            <a:ext cx="1728787" cy="792162"/>
          </a:xfrm>
          <a:prstGeom prst="wedgeRectCallout">
            <a:avLst>
              <a:gd name="adj1" fmla="val 33931"/>
              <a:gd name="adj2" fmla="val -828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简单容易。近义词：容易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467" name="Line 11"/>
          <p:cNvSpPr/>
          <p:nvPr/>
        </p:nvSpPr>
        <p:spPr>
          <a:xfrm>
            <a:off x="2339975" y="1916113"/>
            <a:ext cx="5616575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8" name="Line 12"/>
          <p:cNvSpPr/>
          <p:nvPr/>
        </p:nvSpPr>
        <p:spPr>
          <a:xfrm>
            <a:off x="684213" y="2492375"/>
            <a:ext cx="741680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9" name="Line 13"/>
          <p:cNvSpPr/>
          <p:nvPr/>
        </p:nvSpPr>
        <p:spPr>
          <a:xfrm>
            <a:off x="684213" y="3068638"/>
            <a:ext cx="5616575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0" name="AutoShape 14"/>
          <p:cNvSpPr/>
          <p:nvPr/>
        </p:nvSpPr>
        <p:spPr>
          <a:xfrm>
            <a:off x="1187133" y="1773238"/>
            <a:ext cx="5905500" cy="1655762"/>
          </a:xfrm>
          <a:prstGeom prst="horizontalScroll">
            <a:avLst>
              <a:gd name="adj" fmla="val 125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2000" b="1" dirty="0">
                <a:latin typeface="Arial" panose="020B0604020202020204" pitchFamily="34" charset="0"/>
              </a:rPr>
              <a:t>父亲的阻止不仅没有让“我”打消念头，反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而觉得更加“神秘”。对表的好奇也与日俱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增。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471" name="AutoShape 15"/>
          <p:cNvSpPr/>
          <p:nvPr/>
        </p:nvSpPr>
        <p:spPr>
          <a:xfrm>
            <a:off x="1116013" y="2781300"/>
            <a:ext cx="6192837" cy="2735263"/>
          </a:xfrm>
          <a:prstGeom prst="horizontalScroll">
            <a:avLst>
              <a:gd name="adj" fmla="val 12500"/>
            </a:avLst>
          </a:prstGeom>
          <a:solidFill>
            <a:srgbClr val="9933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这个推断在作者看来是顺理成章的。读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到这里我们可以感到作者有着强烈的好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奇心，对事物是那样善于观察，勤于思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考，是个天真可爱的孩子。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9473" name="AutoShape 17"/>
          <p:cNvSpPr/>
          <p:nvPr/>
        </p:nvSpPr>
        <p:spPr>
          <a:xfrm>
            <a:off x="6445250" y="3717925"/>
            <a:ext cx="1728788" cy="504825"/>
          </a:xfrm>
          <a:prstGeom prst="wedgeRectCallout">
            <a:avLst>
              <a:gd name="adj1" fmla="val 31639"/>
              <a:gd name="adj2" fmla="val 871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近义词：可能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474" name="AutoShape 18"/>
          <p:cNvSpPr/>
          <p:nvPr/>
        </p:nvSpPr>
        <p:spPr>
          <a:xfrm>
            <a:off x="971550" y="4149725"/>
            <a:ext cx="2700338" cy="574675"/>
          </a:xfrm>
          <a:prstGeom prst="wedgeRectCallout">
            <a:avLst>
              <a:gd name="adj1" fmla="val 26769"/>
              <a:gd name="adj2" fmla="val 851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 值得怜悯（m</a:t>
            </a:r>
            <a:r>
              <a:rPr lang="zh-CN" altLang="en-US" sz="2000" b="1" dirty="0">
                <a:latin typeface="黑体" panose="02010609060101010101" pitchFamily="2" charset="-122"/>
                <a:sym typeface="黑体" panose="02010609060101010101" pitchFamily="2" charset="-122"/>
              </a:rPr>
              <a:t>ǐn</a:t>
            </a:r>
            <a:r>
              <a:rPr lang="zh-CN" altLang="en-US" sz="2000" b="1" dirty="0">
                <a:latin typeface="Arial" panose="020B0604020202020204" pitchFamily="34" charset="0"/>
              </a:rPr>
              <a:t>）的。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475" name="AutoShape 19"/>
          <p:cNvSpPr/>
          <p:nvPr/>
        </p:nvSpPr>
        <p:spPr>
          <a:xfrm>
            <a:off x="5076825" y="4797425"/>
            <a:ext cx="3167063" cy="504825"/>
          </a:xfrm>
          <a:prstGeom prst="wedgeRectCallout">
            <a:avLst>
              <a:gd name="adj1" fmla="val 28847"/>
              <a:gd name="adj2" fmla="val 972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响（xi</a:t>
            </a:r>
            <a:r>
              <a:rPr lang="zh-CN" altLang="en-US" sz="2000" b="1" dirty="0">
                <a:latin typeface="黑体" panose="02010609060101010101" pitchFamily="2" charset="-122"/>
                <a:sym typeface="黑体" panose="02010609060101010101" pitchFamily="2" charset="-122"/>
              </a:rPr>
              <a:t>ǎng）：响动  响应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76" name="Line 20"/>
          <p:cNvSpPr/>
          <p:nvPr/>
        </p:nvSpPr>
        <p:spPr>
          <a:xfrm>
            <a:off x="828675" y="5372100"/>
            <a:ext cx="7416800" cy="1588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7" name="Line 21"/>
          <p:cNvSpPr/>
          <p:nvPr/>
        </p:nvSpPr>
        <p:spPr>
          <a:xfrm>
            <a:off x="684213" y="5949950"/>
            <a:ext cx="7777162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8" name="Line 22"/>
          <p:cNvSpPr/>
          <p:nvPr/>
        </p:nvSpPr>
        <p:spPr>
          <a:xfrm flipV="1">
            <a:off x="755650" y="6526213"/>
            <a:ext cx="2736850" cy="71437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9" name="Line 23"/>
          <p:cNvSpPr/>
          <p:nvPr/>
        </p:nvSpPr>
        <p:spPr>
          <a:xfrm>
            <a:off x="5653088" y="4724400"/>
            <a:ext cx="2665412" cy="1588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0" name="AutoShape 24"/>
          <p:cNvSpPr/>
          <p:nvPr/>
        </p:nvSpPr>
        <p:spPr>
          <a:xfrm>
            <a:off x="901065" y="2492375"/>
            <a:ext cx="6983413" cy="2160588"/>
          </a:xfrm>
          <a:prstGeom prst="horizontalScroll">
            <a:avLst>
              <a:gd name="adj" fmla="val 125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2000" b="1" dirty="0">
                <a:latin typeface="Arial" panose="020B0604020202020204" pitchFamily="34" charset="0"/>
              </a:rPr>
              <a:t>“可怜”说明“我”的好奇心、求知欲打动了父亲，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主动让“我”看“是什么在响”。从“只许听”到“只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许看”，“我”压抑已久的渴望终于要成为现实了。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252730"/>
            <a:ext cx="364490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9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34670" y="3136265"/>
            <a:ext cx="581660" cy="3683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/>
              <a:t>10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9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9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9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1" dur="10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8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1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4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  <p:bldP spid="19464" grpId="1" animBg="1"/>
      <p:bldP spid="19465" grpId="0" animBg="1"/>
      <p:bldP spid="19465" grpId="1" animBg="1"/>
      <p:bldP spid="19466" grpId="0" animBg="1"/>
      <p:bldP spid="19466" grpId="1" animBg="1"/>
      <p:bldP spid="19470" grpId="0" bldLvl="0" animBg="1"/>
      <p:bldP spid="19470" grpId="1" bldLvl="0" animBg="1"/>
      <p:bldP spid="19471" grpId="0" bldLvl="0" animBg="1"/>
      <p:bldP spid="19471" grpId="1" bldLvl="0" animBg="1"/>
      <p:bldP spid="19473" grpId="0" bldLvl="0" animBg="1"/>
      <p:bldP spid="19473" grpId="1" bldLvl="0" animBg="1"/>
      <p:bldP spid="19474" grpId="0" bldLvl="0" animBg="1"/>
      <p:bldP spid="19474" grpId="1" bldLvl="0" animBg="1"/>
      <p:bldP spid="19475" grpId="0" bldLvl="0" animBg="1"/>
      <p:bldP spid="19475" grpId="1" bldLvl="0" animBg="1"/>
      <p:bldP spid="19480" grpId="0" bldLvl="0" animBg="1"/>
      <p:bldP spid="19480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/>
          <p:nvPr/>
        </p:nvSpPr>
        <p:spPr>
          <a:xfrm>
            <a:off x="323850" y="260350"/>
            <a:ext cx="8569325" cy="544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没有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请求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，父亲就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主动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给我看，我高兴极了，同时我的心也加速跳动。父亲取出一把小刀，把表盖拨开，在我的面前立即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呈现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出一个美丽的世界：蓝色的、红色的小宝石，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钉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住几个金黄色的齿轮，里边还有一个小尾巴似的东西不住地摆来摆去。这小世界不但被表盖保护着，还被一层玻璃蒙着。我看得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入神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唯恐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父亲再把这美丽的世界盖上。可是过了一会儿，父亲还是把表盖上了。父亲的表里边真是好看。</a:t>
            </a:r>
            <a:endParaRPr lang="zh-CN" altLang="en-US" sz="2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6" name="AutoShape 16"/>
          <p:cNvSpPr/>
          <p:nvPr/>
        </p:nvSpPr>
        <p:spPr>
          <a:xfrm>
            <a:off x="611188" y="981075"/>
            <a:ext cx="1871662" cy="504825"/>
          </a:xfrm>
          <a:prstGeom prst="wedgeRectCallout">
            <a:avLst>
              <a:gd name="adj1" fmla="val 14208"/>
              <a:gd name="adj2" fmla="val -7987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近义词：恳求。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0497" name="AutoShape 17"/>
          <p:cNvSpPr/>
          <p:nvPr/>
        </p:nvSpPr>
        <p:spPr>
          <a:xfrm>
            <a:off x="2771775" y="908050"/>
            <a:ext cx="1728788" cy="792163"/>
          </a:xfrm>
          <a:prstGeom prst="wedgeRectCallout">
            <a:avLst>
              <a:gd name="adj1" fmla="val 17861"/>
              <a:gd name="adj2" fmla="val -7024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近义词：自动。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反义词：被动。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0498" name="AutoShape 18"/>
          <p:cNvSpPr/>
          <p:nvPr/>
        </p:nvSpPr>
        <p:spPr>
          <a:xfrm>
            <a:off x="1908175" y="476250"/>
            <a:ext cx="3889375" cy="1081088"/>
          </a:xfrm>
          <a:prstGeom prst="wedgeRectCallout">
            <a:avLst>
              <a:gd name="adj1" fmla="val -35634"/>
              <a:gd name="adj2" fmla="val 692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显出；露出。近义词：浮现。例句：天空中的云不断变幻，呈现出各种奇妙的形状。</a:t>
            </a:r>
            <a:endParaRPr lang="zh-CN" altLang="en-US" sz="2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99" name="AutoShape 19"/>
          <p:cNvSpPr/>
          <p:nvPr/>
        </p:nvSpPr>
        <p:spPr>
          <a:xfrm>
            <a:off x="323850" y="1341438"/>
            <a:ext cx="2447925" cy="792162"/>
          </a:xfrm>
          <a:prstGeom prst="wedgeRectCallout">
            <a:avLst>
              <a:gd name="adj1" fmla="val -12449"/>
              <a:gd name="adj2" fmla="val 73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d</a:t>
            </a:r>
            <a:r>
              <a:rPr lang="zh-CN" altLang="en-US" sz="2000" b="1" dirty="0">
                <a:latin typeface="Arial" panose="020B0604020202020204" pitchFamily="34" charset="0"/>
                <a:sym typeface="黑体" panose="02010609060101010101" pitchFamily="2" charset="-122"/>
              </a:rPr>
              <a:t>īng</a:t>
            </a:r>
            <a:r>
              <a:rPr lang="zh-CN" altLang="en-US" sz="2000" b="1" dirty="0">
                <a:latin typeface="Arial" panose="020B0604020202020204" pitchFamily="34" charset="0"/>
              </a:rPr>
              <a:t>：钉子  钉锤。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d</a:t>
            </a:r>
            <a:r>
              <a:rPr lang="zh-CN" altLang="en-US" sz="2000" b="1" dirty="0">
                <a:latin typeface="Arial" panose="020B0604020202020204" pitchFamily="34" charset="0"/>
                <a:sym typeface="黑体" panose="02010609060101010101" pitchFamily="2" charset="-122"/>
              </a:rPr>
              <a:t>ìng</a:t>
            </a:r>
            <a:r>
              <a:rPr lang="zh-CN" altLang="en-US" sz="2000" b="1" dirty="0">
                <a:latin typeface="Arial" panose="020B0604020202020204" pitchFamily="34" charset="0"/>
              </a:rPr>
              <a:t>：钉扣子。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0500" name="AutoShape 20"/>
          <p:cNvSpPr/>
          <p:nvPr/>
        </p:nvSpPr>
        <p:spPr>
          <a:xfrm>
            <a:off x="1548130" y="2310765"/>
            <a:ext cx="3960495" cy="845820"/>
          </a:xfrm>
          <a:prstGeom prst="wedgeRectCallout">
            <a:avLst>
              <a:gd name="adj1" fmla="val 4792"/>
              <a:gd name="adj2" fmla="val 782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对眼前的事物发生浓厚的兴趣而注意力高度集中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0501" name="AutoShape 21"/>
          <p:cNvSpPr/>
          <p:nvPr/>
        </p:nvSpPr>
        <p:spPr>
          <a:xfrm>
            <a:off x="4500563" y="2708275"/>
            <a:ext cx="1296987" cy="504825"/>
          </a:xfrm>
          <a:prstGeom prst="wedgeRectCallout">
            <a:avLst>
              <a:gd name="adj1" fmla="val -37269"/>
              <a:gd name="adj2" fmla="val 11006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Arial" panose="020B0604020202020204" pitchFamily="34" charset="0"/>
              </a:rPr>
              <a:t>只怕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465" name="WordArt 22"/>
          <p:cNvSpPr/>
          <p:nvPr/>
        </p:nvSpPr>
        <p:spPr>
          <a:xfrm>
            <a:off x="611188" y="476250"/>
            <a:ext cx="215900" cy="3524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en-US" altLang="zh-CN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endParaRPr lang="en-US" altLang="zh-CN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 bldLvl="0" animBg="1"/>
      <p:bldP spid="20496" grpId="1" bldLvl="0" animBg="1"/>
      <p:bldP spid="20497" grpId="0" bldLvl="0" animBg="1"/>
      <p:bldP spid="20497" grpId="1" bldLvl="0" animBg="1"/>
      <p:bldP spid="20498" grpId="0" bldLvl="0" animBg="1"/>
      <p:bldP spid="20498" grpId="1" bldLvl="0" animBg="1"/>
      <p:bldP spid="20499" grpId="0" bldLvl="0" animBg="1"/>
      <p:bldP spid="20499" grpId="1" bldLvl="0" animBg="1"/>
      <p:bldP spid="20500" grpId="0" bldLvl="0" animBg="1"/>
      <p:bldP spid="20500" grpId="1" bldLvl="0" animBg="1"/>
      <p:bldP spid="20501" grpId="0" bldLvl="0" animBg="1"/>
      <p:bldP spid="20501" grpId="1" bldLvl="0" animBg="1"/>
    </p:bldLst>
  </p:timing>
</p:sld>
</file>

<file path=ppt/theme/theme1.xml><?xml version="1.0" encoding="utf-8"?>
<a:theme xmlns:a="http://schemas.openxmlformats.org/drawingml/2006/main" name="Balance">
  <a:themeElements>
    <a:clrScheme name="Balance 8">
      <a:dk1>
        <a:srgbClr val="000000"/>
      </a:dk1>
      <a:lt1>
        <a:srgbClr val="DDDDDD"/>
      </a:lt1>
      <a:dk2>
        <a:srgbClr val="000000"/>
      </a:dk2>
      <a:lt2>
        <a:srgbClr val="B8B7D1"/>
      </a:lt2>
      <a:accent1>
        <a:srgbClr val="F1F0F4"/>
      </a:accent1>
      <a:accent2>
        <a:srgbClr val="C1BCFC"/>
      </a:accent2>
      <a:accent3>
        <a:srgbClr val="EBEBEB"/>
      </a:accent3>
      <a:accent4>
        <a:srgbClr val="000000"/>
      </a:accent4>
      <a:accent5>
        <a:srgbClr val="F7F6F8"/>
      </a:accent5>
      <a:accent6>
        <a:srgbClr val="AFAAE4"/>
      </a:accent6>
      <a:hlink>
        <a:srgbClr val="5454C6"/>
      </a:hlink>
      <a:folHlink>
        <a:srgbClr val="6A6F86"/>
      </a:folHlink>
    </a:clrScheme>
    <a:fontScheme name="Balance">
      <a:majorFont>
        <a:latin typeface="Arial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alance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ance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3525</Words>
  <Application>WPS 演示</Application>
  <PresentationFormat/>
  <Paragraphs>299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Tahoma</vt:lpstr>
      <vt:lpstr>华文行楷</vt:lpstr>
      <vt:lpstr>微软雅黑</vt:lpstr>
      <vt:lpstr>Times New Roman</vt:lpstr>
      <vt:lpstr>楷体_GB2312</vt:lpstr>
      <vt:lpstr>新宋体</vt:lpstr>
      <vt:lpstr>黑体</vt:lpstr>
      <vt:lpstr>华文行楷</vt:lpstr>
      <vt:lpstr>隶书</vt:lpstr>
      <vt:lpstr>Arial Black</vt:lpstr>
      <vt:lpstr>华文行楷</vt:lpstr>
      <vt:lpstr>华文新魏</vt:lpstr>
      <vt:lpstr>Segoe Print</vt:lpstr>
      <vt:lpstr>华文隶书</vt:lpstr>
      <vt:lpstr>华文中宋</vt:lpstr>
      <vt:lpstr>Arial</vt:lpstr>
      <vt:lpstr>Arial Unicode MS</vt:lpstr>
      <vt:lpstr>Balance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段落大意： </vt:lpstr>
      <vt:lpstr>PowerPoint 演示文稿</vt:lpstr>
      <vt:lpstr>PowerPoint 演示文稿</vt:lpstr>
      <vt:lpstr>PowerPoint 演示文稿</vt:lpstr>
      <vt:lpstr>PowerPoint 演示文稿</vt:lpstr>
    </vt:vector>
  </TitlesOfParts>
  <Company>语文备课大师 www.xiexingcun.com【全免费】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cp:keywords>语文备课大师 www.xiexingcun.com【全免费】</cp:keywords>
  <dc:description>语文备课大师 www.xiexingcun.com【全免费】</dc:description>
  <dc:subject>语文备课大师 www.xiexingcun.com【全免费】</dc:subject>
  <cp:category>语文备课大师 www.xiexingcun.com【全免费】</cp:category>
  <cp:lastModifiedBy>Administrator</cp:lastModifiedBy>
  <cp:revision>7</cp:revision>
  <dcterms:created xsi:type="dcterms:W3CDTF">2020-04-10T07:24:00Z</dcterms:created>
  <dcterms:modified xsi:type="dcterms:W3CDTF">2020-04-13T02:54:20Z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