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9"/>
  </p:notesMasterIdLst>
  <p:sldIdLst>
    <p:sldId id="256" r:id="rId2"/>
    <p:sldId id="281" r:id="rId3"/>
    <p:sldId id="282" r:id="rId4"/>
    <p:sldId id="259" r:id="rId5"/>
    <p:sldId id="336" r:id="rId6"/>
    <p:sldId id="274" r:id="rId7"/>
    <p:sldId id="315" r:id="rId8"/>
    <p:sldId id="316" r:id="rId9"/>
    <p:sldId id="337" r:id="rId10"/>
    <p:sldId id="280" r:id="rId11"/>
    <p:sldId id="279" r:id="rId12"/>
    <p:sldId id="276" r:id="rId13"/>
    <p:sldId id="277" r:id="rId14"/>
    <p:sldId id="278" r:id="rId15"/>
    <p:sldId id="283" r:id="rId16"/>
    <p:sldId id="323" r:id="rId17"/>
    <p:sldId id="319" r:id="rId18"/>
    <p:sldId id="303" r:id="rId19"/>
    <p:sldId id="304" r:id="rId20"/>
    <p:sldId id="305" r:id="rId21"/>
    <p:sldId id="307" r:id="rId22"/>
    <p:sldId id="308" r:id="rId23"/>
    <p:sldId id="306" r:id="rId24"/>
    <p:sldId id="309" r:id="rId25"/>
    <p:sldId id="320" r:id="rId26"/>
    <p:sldId id="321" r:id="rId27"/>
    <p:sldId id="311" r:id="rId28"/>
    <p:sldId id="312" r:id="rId29"/>
    <p:sldId id="261" r:id="rId30"/>
    <p:sldId id="287" r:id="rId31"/>
    <p:sldId id="288" r:id="rId32"/>
    <p:sldId id="289" r:id="rId33"/>
    <p:sldId id="292" r:id="rId34"/>
    <p:sldId id="330" r:id="rId35"/>
    <p:sldId id="339" r:id="rId36"/>
    <p:sldId id="331" r:id="rId37"/>
    <p:sldId id="332" r:id="rId38"/>
    <p:sldId id="341" r:id="rId39"/>
    <p:sldId id="264" r:id="rId40"/>
    <p:sldId id="300" r:id="rId41"/>
    <p:sldId id="318" r:id="rId42"/>
    <p:sldId id="265" r:id="rId43"/>
    <p:sldId id="340" r:id="rId44"/>
    <p:sldId id="324" r:id="rId45"/>
    <p:sldId id="325" r:id="rId46"/>
    <p:sldId id="326" r:id="rId47"/>
    <p:sldId id="327" r:id="rId48"/>
    <p:sldId id="328" r:id="rId49"/>
    <p:sldId id="266" r:id="rId50"/>
    <p:sldId id="267" r:id="rId51"/>
    <p:sldId id="268" r:id="rId52"/>
    <p:sldId id="269" r:id="rId53"/>
    <p:sldId id="270" r:id="rId54"/>
    <p:sldId id="271" r:id="rId55"/>
    <p:sldId id="272" r:id="rId56"/>
    <p:sldId id="273" r:id="rId57"/>
    <p:sldId id="258" r:id="rId5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2FC4DD"/>
    <a:srgbClr val="FF33CC"/>
    <a:srgbClr val="CC00FF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64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FC8651-EF73-42CA-8663-A372F7F94CB7}" type="datetimeFigureOut">
              <a:rPr lang="zh-CN" altLang="en-US" smtClean="0"/>
              <a:t>2016/11/17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968821-327B-4C74-818F-97B17D20D6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6935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8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2771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/>
              <a:t>上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A89DE-FCD8-4E6C-8CF2-DCD8AD00966D}" type="datetimeFigureOut">
              <a:rPr lang="zh-CN" altLang="en-US" smtClean="0"/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DDAB7-C391-4F79-8BCF-60AB3933E7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2608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A89DE-FCD8-4E6C-8CF2-DCD8AD00966D}" type="datetimeFigureOut">
              <a:rPr lang="zh-CN" altLang="en-US" smtClean="0"/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DDAB7-C391-4F79-8BCF-60AB3933E7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3818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A89DE-FCD8-4E6C-8CF2-DCD8AD00966D}" type="datetimeFigureOut">
              <a:rPr lang="zh-CN" altLang="en-US" smtClean="0"/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DDAB7-C391-4F79-8BCF-60AB3933E7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693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A89DE-FCD8-4E6C-8CF2-DCD8AD00966D}" type="datetimeFigureOut">
              <a:rPr lang="zh-CN" altLang="en-US" smtClean="0"/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DDAB7-C391-4F79-8BCF-60AB3933E7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9882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A89DE-FCD8-4E6C-8CF2-DCD8AD00966D}" type="datetimeFigureOut">
              <a:rPr lang="zh-CN" altLang="en-US" smtClean="0"/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DDAB7-C391-4F79-8BCF-60AB3933E7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7977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A89DE-FCD8-4E6C-8CF2-DCD8AD00966D}" type="datetimeFigureOut">
              <a:rPr lang="zh-CN" altLang="en-US" smtClean="0"/>
              <a:t>2016/11/17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DDAB7-C391-4F79-8BCF-60AB3933E7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1691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A89DE-FCD8-4E6C-8CF2-DCD8AD00966D}" type="datetimeFigureOut">
              <a:rPr lang="zh-CN" altLang="en-US" smtClean="0"/>
              <a:t>2016/11/17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DDAB7-C391-4F79-8BCF-60AB3933E7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35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A89DE-FCD8-4E6C-8CF2-DCD8AD00966D}" type="datetimeFigureOut">
              <a:rPr lang="zh-CN" altLang="en-US" smtClean="0"/>
              <a:t>2016/11/17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DDAB7-C391-4F79-8BCF-60AB3933E7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490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A89DE-FCD8-4E6C-8CF2-DCD8AD00966D}" type="datetimeFigureOut">
              <a:rPr lang="zh-CN" altLang="en-US" smtClean="0"/>
              <a:t>2016/11/17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DDAB7-C391-4F79-8BCF-60AB3933E7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10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A89DE-FCD8-4E6C-8CF2-DCD8AD00966D}" type="datetimeFigureOut">
              <a:rPr lang="zh-CN" altLang="en-US" smtClean="0"/>
              <a:t>2016/11/17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DDAB7-C391-4F79-8BCF-60AB3933E7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8535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A89DE-FCD8-4E6C-8CF2-DCD8AD00966D}" type="datetimeFigureOut">
              <a:rPr lang="zh-CN" altLang="en-US" smtClean="0"/>
              <a:t>2016/11/17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DDAB7-C391-4F79-8BCF-60AB3933E7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3161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1A89DE-FCD8-4E6C-8CF2-DCD8AD00966D}" type="datetimeFigureOut">
              <a:rPr lang="zh-CN" altLang="en-US" smtClean="0"/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DDAB7-C391-4F79-8BCF-60AB3933E7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898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wmf"/><Relationship Id="rId4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gif"/><Relationship Id="rId5" Type="http://schemas.openxmlformats.org/officeDocument/2006/relationships/slide" Target="slide57.xml"/><Relationship Id="rId4" Type="http://schemas.openxmlformats.org/officeDocument/2006/relationships/image" Target="../media/image51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59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Users\18x\AppData\Roaming\Tencent\Users\1452781300\QQ\WinTemp\RichOle\8XOY5$O07E]N~71@0KMHAH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138"/>
            <a:ext cx="9179004" cy="6833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6365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C:\Users\18x\AppData\Roaming\Tencent\Users\1452781300\QQ\WinTemp\RichOle\1FCBV5HGWZRMG5N)Y7{UNJ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5" y="0"/>
            <a:ext cx="922858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0822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539552" y="684504"/>
            <a:ext cx="6049963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600" b="1" i="1" dirty="0">
                <a:solidFill>
                  <a:srgbClr val="FF0000"/>
                </a:solidFill>
              </a:rPr>
              <a:t>四边形的特点：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044575" y="2492375"/>
            <a:ext cx="4716356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6600FF"/>
                </a:solidFill>
              </a:rPr>
              <a:t>（</a:t>
            </a:r>
            <a:r>
              <a:rPr lang="en-US" altLang="zh-CN" sz="4400" b="1" dirty="0" smtClean="0">
                <a:solidFill>
                  <a:srgbClr val="6600FF"/>
                </a:solidFill>
              </a:rPr>
              <a:t>1</a:t>
            </a:r>
            <a:r>
              <a:rPr lang="zh-CN" altLang="en-US" sz="4400" b="1" dirty="0" smtClean="0">
                <a:solidFill>
                  <a:srgbClr val="6600FF"/>
                </a:solidFill>
              </a:rPr>
              <a:t>）有</a:t>
            </a:r>
            <a:r>
              <a:rPr lang="en-US" altLang="zh-CN" sz="4400" b="1" dirty="0" smtClean="0">
                <a:solidFill>
                  <a:srgbClr val="6600FF"/>
                </a:solidFill>
              </a:rPr>
              <a:t>4</a:t>
            </a:r>
            <a:r>
              <a:rPr lang="zh-CN" altLang="en-US" sz="4400" b="1" dirty="0" smtClean="0">
                <a:solidFill>
                  <a:srgbClr val="6600FF"/>
                </a:solidFill>
              </a:rPr>
              <a:t>条</a:t>
            </a:r>
            <a:r>
              <a:rPr lang="zh-CN" altLang="en-US" sz="4400" b="1" dirty="0">
                <a:solidFill>
                  <a:srgbClr val="CC00FF"/>
                </a:solidFill>
              </a:rPr>
              <a:t>直的</a:t>
            </a:r>
            <a:r>
              <a:rPr lang="zh-CN" altLang="en-US" sz="4400" b="1" dirty="0" smtClean="0">
                <a:solidFill>
                  <a:srgbClr val="6600FF"/>
                </a:solidFill>
              </a:rPr>
              <a:t>边</a:t>
            </a:r>
            <a:endParaRPr lang="en-US" altLang="zh-CN" sz="4400" b="1" dirty="0" smtClean="0">
              <a:solidFill>
                <a:srgbClr val="6600FF"/>
              </a:solidFill>
            </a:endParaRPr>
          </a:p>
          <a:p>
            <a:r>
              <a:rPr lang="zh-CN" altLang="en-US" sz="4400" b="1" dirty="0" smtClean="0">
                <a:solidFill>
                  <a:srgbClr val="6600FF"/>
                </a:solidFill>
              </a:rPr>
              <a:t>（</a:t>
            </a:r>
            <a:r>
              <a:rPr lang="en-US" altLang="zh-CN" sz="4400" b="1" dirty="0" smtClean="0">
                <a:solidFill>
                  <a:srgbClr val="6600FF"/>
                </a:solidFill>
              </a:rPr>
              <a:t>2</a:t>
            </a:r>
            <a:r>
              <a:rPr lang="zh-CN" altLang="en-US" sz="4400" b="1" dirty="0" smtClean="0">
                <a:solidFill>
                  <a:srgbClr val="6600FF"/>
                </a:solidFill>
              </a:rPr>
              <a:t>）有</a:t>
            </a:r>
            <a:r>
              <a:rPr lang="en-US" altLang="zh-CN" sz="4400" b="1" dirty="0" smtClean="0">
                <a:solidFill>
                  <a:srgbClr val="6600FF"/>
                </a:solidFill>
              </a:rPr>
              <a:t>4</a:t>
            </a:r>
            <a:r>
              <a:rPr lang="zh-CN" altLang="en-US" sz="4400" b="1" dirty="0" smtClean="0">
                <a:solidFill>
                  <a:srgbClr val="6600FF"/>
                </a:solidFill>
              </a:rPr>
              <a:t>个</a:t>
            </a:r>
            <a:r>
              <a:rPr lang="zh-CN" altLang="en-US" sz="4400" b="1" dirty="0" smtClean="0">
                <a:solidFill>
                  <a:srgbClr val="CC00FF"/>
                </a:solidFill>
              </a:rPr>
              <a:t>角</a:t>
            </a:r>
            <a:endParaRPr lang="zh-CN" altLang="en-US" sz="4400" b="1" dirty="0">
              <a:solidFill>
                <a:srgbClr val="66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020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bldLvl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00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437063"/>
            <a:ext cx="2057400" cy="194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WordArt 3"/>
          <p:cNvSpPr>
            <a:spLocks noChangeArrowheads="1" noChangeShapeType="1"/>
          </p:cNvSpPr>
          <p:nvPr/>
        </p:nvSpPr>
        <p:spPr bwMode="auto">
          <a:xfrm>
            <a:off x="3203575" y="4724400"/>
            <a:ext cx="30480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4800" kern="10">
                <a:ln w="19050" cmpd="sng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楷体_GB2312"/>
              </a:rPr>
              <a:t>不是四边形</a:t>
            </a:r>
          </a:p>
        </p:txBody>
      </p:sp>
      <p:sp>
        <p:nvSpPr>
          <p:cNvPr id="16388" name="WordArt 4"/>
          <p:cNvSpPr>
            <a:spLocks noChangeArrowheads="1" noChangeShapeType="1"/>
          </p:cNvSpPr>
          <p:nvPr/>
        </p:nvSpPr>
        <p:spPr bwMode="auto">
          <a:xfrm>
            <a:off x="899592" y="260350"/>
            <a:ext cx="7848872" cy="9239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7200" dirty="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5000"/>
                    </a:srgbClr>
                  </a:outerShdw>
                </a:effectLst>
                <a:latin typeface="楷体_GB2312"/>
              </a:rPr>
              <a:t>下图是一个四边形吗？</a:t>
            </a:r>
          </a:p>
        </p:txBody>
      </p:sp>
      <p:sp>
        <p:nvSpPr>
          <p:cNvPr id="16389" name="AutoShape 5"/>
          <p:cNvSpPr>
            <a:spLocks noChangeAspect="1" noChangeArrowheads="1"/>
          </p:cNvSpPr>
          <p:nvPr/>
        </p:nvSpPr>
        <p:spPr bwMode="auto">
          <a:xfrm>
            <a:off x="2133600" y="1600200"/>
            <a:ext cx="48768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6390" name="Object 6"/>
          <p:cNvGraphicFramePr>
            <a:graphicFrameLocks noGrp="1" noChangeAspect="1"/>
          </p:cNvGraphicFramePr>
          <p:nvPr>
            <p:ph idx="4294967295"/>
          </p:nvPr>
        </p:nvGraphicFramePr>
        <p:xfrm>
          <a:off x="2627313" y="1270000"/>
          <a:ext cx="4176712" cy="3240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" r:id="rId4" imgW="2134037" imgH="2305397" progId="Paint.Picture">
                  <p:embed/>
                </p:oleObj>
              </mc:Choice>
              <mc:Fallback>
                <p:oleObj r:id="rId4" imgW="2134037" imgH="2305397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313" y="1270000"/>
                        <a:ext cx="4176712" cy="3240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69047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1044575" y="3938924"/>
            <a:ext cx="443102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6600FF"/>
                </a:solidFill>
              </a:rPr>
              <a:t>（</a:t>
            </a:r>
            <a:r>
              <a:rPr lang="en-US" altLang="zh-CN" sz="4400" b="1" dirty="0" smtClean="0">
                <a:solidFill>
                  <a:srgbClr val="6600FF"/>
                </a:solidFill>
              </a:rPr>
              <a:t>3</a:t>
            </a:r>
            <a:r>
              <a:rPr lang="zh-CN" altLang="en-US" sz="4400" b="1" dirty="0" smtClean="0">
                <a:solidFill>
                  <a:srgbClr val="6600FF"/>
                </a:solidFill>
              </a:rPr>
              <a:t>）是</a:t>
            </a:r>
            <a:r>
              <a:rPr lang="zh-CN" altLang="en-US" sz="4400" b="1" dirty="0">
                <a:solidFill>
                  <a:srgbClr val="FF3399"/>
                </a:solidFill>
              </a:rPr>
              <a:t>封闭</a:t>
            </a:r>
            <a:r>
              <a:rPr lang="zh-CN" altLang="en-US" sz="4400" b="1" dirty="0" smtClean="0">
                <a:solidFill>
                  <a:srgbClr val="6600FF"/>
                </a:solidFill>
              </a:rPr>
              <a:t>图形</a:t>
            </a:r>
            <a:endParaRPr lang="zh-CN" altLang="en-US" sz="4400" b="1" dirty="0">
              <a:solidFill>
                <a:srgbClr val="6600FF"/>
              </a:solidFill>
            </a:endParaRP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611560" y="693835"/>
            <a:ext cx="6049963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600" b="1" i="1" dirty="0">
                <a:solidFill>
                  <a:srgbClr val="FF0000"/>
                </a:solidFill>
              </a:rPr>
              <a:t>四边形的特点：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044575" y="2492375"/>
            <a:ext cx="4716356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6600FF"/>
                </a:solidFill>
              </a:rPr>
              <a:t>（</a:t>
            </a:r>
            <a:r>
              <a:rPr lang="en-US" altLang="zh-CN" sz="4400" b="1" dirty="0" smtClean="0">
                <a:solidFill>
                  <a:srgbClr val="6600FF"/>
                </a:solidFill>
              </a:rPr>
              <a:t>1</a:t>
            </a:r>
            <a:r>
              <a:rPr lang="zh-CN" altLang="en-US" sz="4400" b="1" dirty="0" smtClean="0">
                <a:solidFill>
                  <a:srgbClr val="6600FF"/>
                </a:solidFill>
              </a:rPr>
              <a:t>）有</a:t>
            </a:r>
            <a:r>
              <a:rPr lang="en-US" altLang="zh-CN" sz="4400" b="1" dirty="0" smtClean="0">
                <a:solidFill>
                  <a:srgbClr val="6600FF"/>
                </a:solidFill>
              </a:rPr>
              <a:t>4</a:t>
            </a:r>
            <a:r>
              <a:rPr lang="zh-CN" altLang="en-US" sz="4400" b="1" dirty="0" smtClean="0">
                <a:solidFill>
                  <a:srgbClr val="6600FF"/>
                </a:solidFill>
              </a:rPr>
              <a:t>条</a:t>
            </a:r>
            <a:r>
              <a:rPr lang="zh-CN" altLang="en-US" sz="4400" b="1" dirty="0">
                <a:solidFill>
                  <a:srgbClr val="FF3399"/>
                </a:solidFill>
              </a:rPr>
              <a:t>直的</a:t>
            </a:r>
            <a:r>
              <a:rPr lang="zh-CN" altLang="en-US" sz="4400" b="1" dirty="0" smtClean="0">
                <a:solidFill>
                  <a:srgbClr val="6600FF"/>
                </a:solidFill>
              </a:rPr>
              <a:t>边</a:t>
            </a:r>
            <a:endParaRPr lang="en-US" altLang="zh-CN" sz="4400" b="1" dirty="0" smtClean="0">
              <a:solidFill>
                <a:srgbClr val="6600FF"/>
              </a:solidFill>
            </a:endParaRPr>
          </a:p>
          <a:p>
            <a:r>
              <a:rPr lang="zh-CN" altLang="en-US" sz="4400" b="1" dirty="0" smtClean="0">
                <a:solidFill>
                  <a:srgbClr val="6600FF"/>
                </a:solidFill>
              </a:rPr>
              <a:t>（</a:t>
            </a:r>
            <a:r>
              <a:rPr lang="en-US" altLang="zh-CN" sz="4400" b="1" dirty="0" smtClean="0">
                <a:solidFill>
                  <a:srgbClr val="6600FF"/>
                </a:solidFill>
              </a:rPr>
              <a:t>2</a:t>
            </a:r>
            <a:r>
              <a:rPr lang="zh-CN" altLang="en-US" sz="4400" b="1" dirty="0" smtClean="0">
                <a:solidFill>
                  <a:srgbClr val="6600FF"/>
                </a:solidFill>
              </a:rPr>
              <a:t>）有</a:t>
            </a:r>
            <a:r>
              <a:rPr lang="en-US" altLang="zh-CN" sz="4400" b="1" dirty="0">
                <a:solidFill>
                  <a:srgbClr val="6600FF"/>
                </a:solidFill>
              </a:rPr>
              <a:t>4</a:t>
            </a:r>
            <a:r>
              <a:rPr lang="zh-CN" altLang="en-US" sz="4400" b="1" dirty="0" smtClean="0">
                <a:solidFill>
                  <a:srgbClr val="6600FF"/>
                </a:solidFill>
              </a:rPr>
              <a:t>个</a:t>
            </a:r>
            <a:r>
              <a:rPr lang="zh-CN" altLang="en-US" sz="4400" b="1" dirty="0" smtClean="0">
                <a:solidFill>
                  <a:srgbClr val="FF3399"/>
                </a:solidFill>
              </a:rPr>
              <a:t>角</a:t>
            </a:r>
            <a:endParaRPr lang="zh-CN" altLang="en-US" sz="4400" b="1" dirty="0">
              <a:solidFill>
                <a:srgbClr val="66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4398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ldLvl="0" autoUpdateAnimBg="0"/>
      <p:bldP spid="21508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ChangeArrowheads="1"/>
          </p:cNvSpPr>
          <p:nvPr/>
        </p:nvSpPr>
        <p:spPr bwMode="auto">
          <a:xfrm>
            <a:off x="2571750" y="2286000"/>
            <a:ext cx="1371600" cy="685800"/>
          </a:xfrm>
          <a:prstGeom prst="rect">
            <a:avLst/>
          </a:prstGeom>
          <a:solidFill>
            <a:srgbClr val="FFFFFF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/>
              <a:t>2</a:t>
            </a:r>
            <a:endParaRPr lang="zh-CN" altLang="en-US"/>
          </a:p>
        </p:txBody>
      </p:sp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5857875" y="5072063"/>
            <a:ext cx="914400" cy="914400"/>
          </a:xfrm>
          <a:prstGeom prst="rect">
            <a:avLst/>
          </a:prstGeom>
          <a:solidFill>
            <a:srgbClr val="FFFFFF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altLang="zh-CN"/>
              <a:t>  14</a:t>
            </a:r>
            <a:endParaRPr lang="zh-CN" altLang="en-US"/>
          </a:p>
        </p:txBody>
      </p:sp>
      <p:sp>
        <p:nvSpPr>
          <p:cNvPr id="13316" name="AutoShape 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286250" y="3643313"/>
            <a:ext cx="1143000" cy="838200"/>
          </a:xfrm>
          <a:custGeom>
            <a:avLst/>
            <a:gdLst>
              <a:gd name="T0" fmla="*/ 2147483647 w 21600"/>
              <a:gd name="T1" fmla="*/ 631110199 h 21600"/>
              <a:gd name="T2" fmla="*/ 1600298905 w 21600"/>
              <a:gd name="T3" fmla="*/ 1262220398 h 21600"/>
              <a:gd name="T4" fmla="*/ 400074726 w 21600"/>
              <a:gd name="T5" fmla="*/ 631110199 h 21600"/>
              <a:gd name="T6" fmla="*/ 1600298905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FFFF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altLang="zh-CN"/>
              <a:t> 8</a:t>
            </a:r>
            <a:endParaRPr lang="zh-CN" altLang="en-US"/>
          </a:p>
        </p:txBody>
      </p:sp>
      <p:sp>
        <p:nvSpPr>
          <p:cNvPr id="13317" name="AutoShape 7"/>
          <p:cNvSpPr>
            <a:spLocks noChangeArrowheads="1"/>
          </p:cNvSpPr>
          <p:nvPr/>
        </p:nvSpPr>
        <p:spPr bwMode="auto">
          <a:xfrm>
            <a:off x="785813" y="5357813"/>
            <a:ext cx="1524000" cy="609600"/>
          </a:xfrm>
          <a:prstGeom prst="parallelogram">
            <a:avLst>
              <a:gd name="adj" fmla="val 62500"/>
            </a:avLst>
          </a:prstGeom>
          <a:solidFill>
            <a:srgbClr val="FFFFFF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altLang="zh-CN"/>
              <a:t>    11</a:t>
            </a:r>
            <a:endParaRPr lang="zh-CN" altLang="en-US"/>
          </a:p>
        </p:txBody>
      </p:sp>
      <p:sp>
        <p:nvSpPr>
          <p:cNvPr id="13318" name="未知"/>
          <p:cNvSpPr>
            <a:spLocks/>
          </p:cNvSpPr>
          <p:nvPr/>
        </p:nvSpPr>
        <p:spPr bwMode="auto">
          <a:xfrm>
            <a:off x="3214688" y="5357813"/>
            <a:ext cx="1447800" cy="642937"/>
          </a:xfrm>
          <a:custGeom>
            <a:avLst/>
            <a:gdLst>
              <a:gd name="T0" fmla="*/ 75814688 w 1152"/>
              <a:gd name="T1" fmla="*/ 0 h 528"/>
              <a:gd name="T2" fmla="*/ 1819552670 w 1152"/>
              <a:gd name="T3" fmla="*/ 0 h 528"/>
              <a:gd name="T4" fmla="*/ 1061405672 w 1152"/>
              <a:gd name="T5" fmla="*/ 782893855 h 528"/>
              <a:gd name="T6" fmla="*/ 0 w 1152"/>
              <a:gd name="T7" fmla="*/ 782893855 h 528"/>
              <a:gd name="T8" fmla="*/ 0 w 1152"/>
              <a:gd name="T9" fmla="*/ 0 h 528"/>
              <a:gd name="T10" fmla="*/ 227444084 w 1152"/>
              <a:gd name="T11" fmla="*/ 0 h 528"/>
              <a:gd name="T12" fmla="*/ 75814688 w 1152"/>
              <a:gd name="T13" fmla="*/ 0 h 52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52"/>
              <a:gd name="T22" fmla="*/ 0 h 528"/>
              <a:gd name="T23" fmla="*/ 1152 w 1152"/>
              <a:gd name="T24" fmla="*/ 528 h 52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52" h="528">
                <a:moveTo>
                  <a:pt x="48" y="0"/>
                </a:moveTo>
                <a:lnTo>
                  <a:pt x="1152" y="0"/>
                </a:lnTo>
                <a:lnTo>
                  <a:pt x="672" y="528"/>
                </a:lnTo>
                <a:lnTo>
                  <a:pt x="0" y="528"/>
                </a:lnTo>
                <a:lnTo>
                  <a:pt x="0" y="0"/>
                </a:lnTo>
                <a:lnTo>
                  <a:pt x="144" y="0"/>
                </a:lnTo>
                <a:lnTo>
                  <a:pt x="48" y="0"/>
                </a:lnTo>
                <a:close/>
              </a:path>
            </a:pathLst>
          </a:custGeom>
          <a:solidFill>
            <a:srgbClr val="FFFFFF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altLang="zh-CN"/>
              <a:t>     12</a:t>
            </a:r>
            <a:endParaRPr lang="zh-CN" altLang="en-US"/>
          </a:p>
        </p:txBody>
      </p:sp>
      <p:sp>
        <p:nvSpPr>
          <p:cNvPr id="13319" name="AutoShape 14"/>
          <p:cNvSpPr>
            <a:spLocks noChangeArrowheads="1"/>
          </p:cNvSpPr>
          <p:nvPr/>
        </p:nvSpPr>
        <p:spPr bwMode="auto">
          <a:xfrm>
            <a:off x="5572125" y="2143125"/>
            <a:ext cx="1676400" cy="762000"/>
          </a:xfrm>
          <a:prstGeom prst="flowChartDecision">
            <a:avLst/>
          </a:prstGeom>
          <a:solidFill>
            <a:srgbClr val="FFFFFF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altLang="zh-CN"/>
              <a:t>  5</a:t>
            </a:r>
            <a:endParaRPr lang="zh-CN" altLang="en-US"/>
          </a:p>
        </p:txBody>
      </p:sp>
      <p:sp>
        <p:nvSpPr>
          <p:cNvPr id="13320" name="未知"/>
          <p:cNvSpPr>
            <a:spLocks/>
          </p:cNvSpPr>
          <p:nvPr/>
        </p:nvSpPr>
        <p:spPr bwMode="auto">
          <a:xfrm>
            <a:off x="1143000" y="3643313"/>
            <a:ext cx="914400" cy="990600"/>
          </a:xfrm>
          <a:custGeom>
            <a:avLst/>
            <a:gdLst>
              <a:gd name="T0" fmla="*/ 241934997 w 576"/>
              <a:gd name="T1" fmla="*/ 241935005 h 624"/>
              <a:gd name="T2" fmla="*/ 0 w 576"/>
              <a:gd name="T3" fmla="*/ 1209674924 h 624"/>
              <a:gd name="T4" fmla="*/ 1451609782 w 576"/>
              <a:gd name="T5" fmla="*/ 1572577282 h 624"/>
              <a:gd name="T6" fmla="*/ 1330642333 w 576"/>
              <a:gd name="T7" fmla="*/ 0 h 624"/>
              <a:gd name="T8" fmla="*/ 241934997 w 576"/>
              <a:gd name="T9" fmla="*/ 241935005 h 6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"/>
              <a:gd name="T16" fmla="*/ 0 h 624"/>
              <a:gd name="T17" fmla="*/ 576 w 576"/>
              <a:gd name="T18" fmla="*/ 624 h 6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" h="624">
                <a:moveTo>
                  <a:pt x="96" y="96"/>
                </a:moveTo>
                <a:lnTo>
                  <a:pt x="0" y="480"/>
                </a:lnTo>
                <a:lnTo>
                  <a:pt x="576" y="624"/>
                </a:lnTo>
                <a:lnTo>
                  <a:pt x="528" y="0"/>
                </a:lnTo>
                <a:lnTo>
                  <a:pt x="96" y="96"/>
                </a:lnTo>
                <a:close/>
              </a:path>
            </a:pathLst>
          </a:custGeom>
          <a:solidFill>
            <a:srgbClr val="FFFFFF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altLang="zh-CN"/>
          </a:p>
          <a:p>
            <a:r>
              <a:rPr lang="en-US" altLang="zh-CN"/>
              <a:t>     6</a:t>
            </a:r>
            <a:endParaRPr lang="zh-CN" altLang="en-US"/>
          </a:p>
        </p:txBody>
      </p:sp>
      <p:sp>
        <p:nvSpPr>
          <p:cNvPr id="13321" name="未知"/>
          <p:cNvSpPr>
            <a:spLocks/>
          </p:cNvSpPr>
          <p:nvPr/>
        </p:nvSpPr>
        <p:spPr bwMode="auto">
          <a:xfrm>
            <a:off x="2571750" y="2786063"/>
            <a:ext cx="214313" cy="144462"/>
          </a:xfrm>
          <a:custGeom>
            <a:avLst/>
            <a:gdLst>
              <a:gd name="T0" fmla="*/ 0 w 90"/>
              <a:gd name="T1" fmla="*/ 0 h 91"/>
              <a:gd name="T2" fmla="*/ 510333998 w 90"/>
              <a:gd name="T3" fmla="*/ 0 h 91"/>
              <a:gd name="T4" fmla="*/ 510333998 w 90"/>
              <a:gd name="T5" fmla="*/ 229332654 h 91"/>
              <a:gd name="T6" fmla="*/ 0 60000 65536"/>
              <a:gd name="T7" fmla="*/ 0 60000 65536"/>
              <a:gd name="T8" fmla="*/ 0 60000 65536"/>
              <a:gd name="T9" fmla="*/ 0 w 90"/>
              <a:gd name="T10" fmla="*/ 0 h 91"/>
              <a:gd name="T11" fmla="*/ 90 w 90"/>
              <a:gd name="T12" fmla="*/ 91 h 9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0" h="91">
                <a:moveTo>
                  <a:pt x="0" y="0"/>
                </a:moveTo>
                <a:lnTo>
                  <a:pt x="90" y="0"/>
                </a:lnTo>
                <a:lnTo>
                  <a:pt x="90" y="91"/>
                </a:lnTo>
              </a:path>
            </a:pathLst>
          </a:custGeom>
          <a:noFill/>
          <a:ln w="38100" cmpd="sng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2" name="未知"/>
          <p:cNvSpPr>
            <a:spLocks/>
          </p:cNvSpPr>
          <p:nvPr/>
        </p:nvSpPr>
        <p:spPr bwMode="auto">
          <a:xfrm flipH="1">
            <a:off x="3714750" y="2786063"/>
            <a:ext cx="215900" cy="144462"/>
          </a:xfrm>
          <a:custGeom>
            <a:avLst/>
            <a:gdLst>
              <a:gd name="T0" fmla="*/ 0 w 90"/>
              <a:gd name="T1" fmla="*/ 0 h 91"/>
              <a:gd name="T2" fmla="*/ 517920085 w 90"/>
              <a:gd name="T3" fmla="*/ 0 h 91"/>
              <a:gd name="T4" fmla="*/ 517920085 w 90"/>
              <a:gd name="T5" fmla="*/ 229332654 h 91"/>
              <a:gd name="T6" fmla="*/ 0 60000 65536"/>
              <a:gd name="T7" fmla="*/ 0 60000 65536"/>
              <a:gd name="T8" fmla="*/ 0 60000 65536"/>
              <a:gd name="T9" fmla="*/ 0 w 90"/>
              <a:gd name="T10" fmla="*/ 0 h 91"/>
              <a:gd name="T11" fmla="*/ 90 w 90"/>
              <a:gd name="T12" fmla="*/ 91 h 9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0" h="91">
                <a:moveTo>
                  <a:pt x="0" y="0"/>
                </a:moveTo>
                <a:lnTo>
                  <a:pt x="90" y="0"/>
                </a:lnTo>
                <a:lnTo>
                  <a:pt x="90" y="91"/>
                </a:lnTo>
              </a:path>
            </a:pathLst>
          </a:custGeom>
          <a:noFill/>
          <a:ln w="38100" cmpd="sng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3" name="未知"/>
          <p:cNvSpPr>
            <a:spLocks/>
          </p:cNvSpPr>
          <p:nvPr/>
        </p:nvSpPr>
        <p:spPr bwMode="auto">
          <a:xfrm flipV="1">
            <a:off x="2571750" y="2286000"/>
            <a:ext cx="144463" cy="215900"/>
          </a:xfrm>
          <a:custGeom>
            <a:avLst/>
            <a:gdLst>
              <a:gd name="T0" fmla="*/ 0 w 90"/>
              <a:gd name="T1" fmla="*/ 0 h 91"/>
              <a:gd name="T2" fmla="*/ 231884004 w 90"/>
              <a:gd name="T3" fmla="*/ 0 h 91"/>
              <a:gd name="T4" fmla="*/ 231884004 w 90"/>
              <a:gd name="T5" fmla="*/ 512228658 h 91"/>
              <a:gd name="T6" fmla="*/ 0 60000 65536"/>
              <a:gd name="T7" fmla="*/ 0 60000 65536"/>
              <a:gd name="T8" fmla="*/ 0 60000 65536"/>
              <a:gd name="T9" fmla="*/ 0 w 90"/>
              <a:gd name="T10" fmla="*/ 0 h 91"/>
              <a:gd name="T11" fmla="*/ 90 w 90"/>
              <a:gd name="T12" fmla="*/ 91 h 9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0" h="91">
                <a:moveTo>
                  <a:pt x="0" y="0"/>
                </a:moveTo>
                <a:lnTo>
                  <a:pt x="90" y="0"/>
                </a:lnTo>
                <a:lnTo>
                  <a:pt x="90" y="91"/>
                </a:lnTo>
              </a:path>
            </a:pathLst>
          </a:custGeom>
          <a:noFill/>
          <a:ln w="38100" cmpd="sng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4" name="未知"/>
          <p:cNvSpPr>
            <a:spLocks/>
          </p:cNvSpPr>
          <p:nvPr/>
        </p:nvSpPr>
        <p:spPr bwMode="auto">
          <a:xfrm flipH="1" flipV="1">
            <a:off x="3714750" y="2357438"/>
            <a:ext cx="215900" cy="215900"/>
          </a:xfrm>
          <a:custGeom>
            <a:avLst/>
            <a:gdLst>
              <a:gd name="T0" fmla="*/ 0 w 90"/>
              <a:gd name="T1" fmla="*/ 0 h 91"/>
              <a:gd name="T2" fmla="*/ 517920085 w 90"/>
              <a:gd name="T3" fmla="*/ 0 h 91"/>
              <a:gd name="T4" fmla="*/ 517920085 w 90"/>
              <a:gd name="T5" fmla="*/ 512228658 h 91"/>
              <a:gd name="T6" fmla="*/ 0 60000 65536"/>
              <a:gd name="T7" fmla="*/ 0 60000 65536"/>
              <a:gd name="T8" fmla="*/ 0 60000 65536"/>
              <a:gd name="T9" fmla="*/ 0 w 90"/>
              <a:gd name="T10" fmla="*/ 0 h 91"/>
              <a:gd name="T11" fmla="*/ 90 w 90"/>
              <a:gd name="T12" fmla="*/ 91 h 9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0" h="91">
                <a:moveTo>
                  <a:pt x="0" y="0"/>
                </a:moveTo>
                <a:lnTo>
                  <a:pt x="90" y="0"/>
                </a:lnTo>
                <a:lnTo>
                  <a:pt x="90" y="91"/>
                </a:lnTo>
              </a:path>
            </a:pathLst>
          </a:custGeom>
          <a:noFill/>
          <a:ln w="38100" cmpd="sng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5" name="未知"/>
          <p:cNvSpPr>
            <a:spLocks/>
          </p:cNvSpPr>
          <p:nvPr/>
        </p:nvSpPr>
        <p:spPr bwMode="auto">
          <a:xfrm>
            <a:off x="3214688" y="5786438"/>
            <a:ext cx="142875" cy="144462"/>
          </a:xfrm>
          <a:custGeom>
            <a:avLst/>
            <a:gdLst>
              <a:gd name="T0" fmla="*/ 0 w 90"/>
              <a:gd name="T1" fmla="*/ 0 h 91"/>
              <a:gd name="T2" fmla="*/ 226814085 w 90"/>
              <a:gd name="T3" fmla="*/ 0 h 91"/>
              <a:gd name="T4" fmla="*/ 226814085 w 90"/>
              <a:gd name="T5" fmla="*/ 229332654 h 91"/>
              <a:gd name="T6" fmla="*/ 0 60000 65536"/>
              <a:gd name="T7" fmla="*/ 0 60000 65536"/>
              <a:gd name="T8" fmla="*/ 0 60000 65536"/>
              <a:gd name="T9" fmla="*/ 0 w 90"/>
              <a:gd name="T10" fmla="*/ 0 h 91"/>
              <a:gd name="T11" fmla="*/ 90 w 90"/>
              <a:gd name="T12" fmla="*/ 91 h 9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0" h="91">
                <a:moveTo>
                  <a:pt x="0" y="0"/>
                </a:moveTo>
                <a:lnTo>
                  <a:pt x="90" y="0"/>
                </a:lnTo>
                <a:lnTo>
                  <a:pt x="90" y="91"/>
                </a:lnTo>
              </a:path>
            </a:pathLst>
          </a:custGeom>
          <a:noFill/>
          <a:ln w="38100" cmpd="sng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6" name="未知"/>
          <p:cNvSpPr>
            <a:spLocks/>
          </p:cNvSpPr>
          <p:nvPr/>
        </p:nvSpPr>
        <p:spPr bwMode="auto">
          <a:xfrm>
            <a:off x="5857875" y="5857875"/>
            <a:ext cx="142875" cy="144463"/>
          </a:xfrm>
          <a:custGeom>
            <a:avLst/>
            <a:gdLst>
              <a:gd name="T0" fmla="*/ 0 w 90"/>
              <a:gd name="T1" fmla="*/ 0 h 91"/>
              <a:gd name="T2" fmla="*/ 226814085 w 90"/>
              <a:gd name="T3" fmla="*/ 0 h 91"/>
              <a:gd name="T4" fmla="*/ 226814085 w 90"/>
              <a:gd name="T5" fmla="*/ 229335829 h 91"/>
              <a:gd name="T6" fmla="*/ 0 60000 65536"/>
              <a:gd name="T7" fmla="*/ 0 60000 65536"/>
              <a:gd name="T8" fmla="*/ 0 60000 65536"/>
              <a:gd name="T9" fmla="*/ 0 w 90"/>
              <a:gd name="T10" fmla="*/ 0 h 91"/>
              <a:gd name="T11" fmla="*/ 90 w 90"/>
              <a:gd name="T12" fmla="*/ 91 h 9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0" h="91">
                <a:moveTo>
                  <a:pt x="0" y="0"/>
                </a:moveTo>
                <a:lnTo>
                  <a:pt x="90" y="0"/>
                </a:lnTo>
                <a:lnTo>
                  <a:pt x="90" y="91"/>
                </a:lnTo>
              </a:path>
            </a:pathLst>
          </a:custGeom>
          <a:noFill/>
          <a:ln w="38100" cmpd="sng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7" name="未知"/>
          <p:cNvSpPr>
            <a:spLocks/>
          </p:cNvSpPr>
          <p:nvPr/>
        </p:nvSpPr>
        <p:spPr bwMode="auto">
          <a:xfrm flipV="1">
            <a:off x="3214688" y="5357813"/>
            <a:ext cx="144462" cy="144462"/>
          </a:xfrm>
          <a:custGeom>
            <a:avLst/>
            <a:gdLst>
              <a:gd name="T0" fmla="*/ 0 w 90"/>
              <a:gd name="T1" fmla="*/ 0 h 91"/>
              <a:gd name="T2" fmla="*/ 231880793 w 90"/>
              <a:gd name="T3" fmla="*/ 0 h 91"/>
              <a:gd name="T4" fmla="*/ 231880793 w 90"/>
              <a:gd name="T5" fmla="*/ 229332654 h 91"/>
              <a:gd name="T6" fmla="*/ 0 60000 65536"/>
              <a:gd name="T7" fmla="*/ 0 60000 65536"/>
              <a:gd name="T8" fmla="*/ 0 60000 65536"/>
              <a:gd name="T9" fmla="*/ 0 w 90"/>
              <a:gd name="T10" fmla="*/ 0 h 91"/>
              <a:gd name="T11" fmla="*/ 90 w 90"/>
              <a:gd name="T12" fmla="*/ 91 h 9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0" h="91">
                <a:moveTo>
                  <a:pt x="0" y="0"/>
                </a:moveTo>
                <a:lnTo>
                  <a:pt x="90" y="0"/>
                </a:lnTo>
                <a:lnTo>
                  <a:pt x="90" y="91"/>
                </a:lnTo>
              </a:path>
            </a:pathLst>
          </a:custGeom>
          <a:noFill/>
          <a:ln w="38100" cmpd="sng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8" name="未知"/>
          <p:cNvSpPr>
            <a:spLocks/>
          </p:cNvSpPr>
          <p:nvPr/>
        </p:nvSpPr>
        <p:spPr bwMode="auto">
          <a:xfrm flipV="1">
            <a:off x="5929313" y="5143500"/>
            <a:ext cx="142875" cy="217488"/>
          </a:xfrm>
          <a:custGeom>
            <a:avLst/>
            <a:gdLst>
              <a:gd name="T0" fmla="*/ 0 w 90"/>
              <a:gd name="T1" fmla="*/ 0 h 91"/>
              <a:gd name="T2" fmla="*/ 226814085 w 90"/>
              <a:gd name="T3" fmla="*/ 0 h 91"/>
              <a:gd name="T4" fmla="*/ 226814085 w 90"/>
              <a:gd name="T5" fmla="*/ 519791515 h 91"/>
              <a:gd name="T6" fmla="*/ 0 60000 65536"/>
              <a:gd name="T7" fmla="*/ 0 60000 65536"/>
              <a:gd name="T8" fmla="*/ 0 60000 65536"/>
              <a:gd name="T9" fmla="*/ 0 w 90"/>
              <a:gd name="T10" fmla="*/ 0 h 91"/>
              <a:gd name="T11" fmla="*/ 90 w 90"/>
              <a:gd name="T12" fmla="*/ 91 h 9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0" h="91">
                <a:moveTo>
                  <a:pt x="0" y="0"/>
                </a:moveTo>
                <a:lnTo>
                  <a:pt x="90" y="0"/>
                </a:lnTo>
                <a:lnTo>
                  <a:pt x="90" y="91"/>
                </a:lnTo>
              </a:path>
            </a:pathLst>
          </a:custGeom>
          <a:noFill/>
          <a:ln w="38100" cmpd="sng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9" name="未知"/>
          <p:cNvSpPr>
            <a:spLocks/>
          </p:cNvSpPr>
          <p:nvPr/>
        </p:nvSpPr>
        <p:spPr bwMode="auto">
          <a:xfrm flipH="1">
            <a:off x="6572250" y="5857875"/>
            <a:ext cx="215900" cy="144463"/>
          </a:xfrm>
          <a:custGeom>
            <a:avLst/>
            <a:gdLst>
              <a:gd name="T0" fmla="*/ 0 w 90"/>
              <a:gd name="T1" fmla="*/ 0 h 91"/>
              <a:gd name="T2" fmla="*/ 517920085 w 90"/>
              <a:gd name="T3" fmla="*/ 0 h 91"/>
              <a:gd name="T4" fmla="*/ 517920085 w 90"/>
              <a:gd name="T5" fmla="*/ 229335829 h 91"/>
              <a:gd name="T6" fmla="*/ 0 60000 65536"/>
              <a:gd name="T7" fmla="*/ 0 60000 65536"/>
              <a:gd name="T8" fmla="*/ 0 60000 65536"/>
              <a:gd name="T9" fmla="*/ 0 w 90"/>
              <a:gd name="T10" fmla="*/ 0 h 91"/>
              <a:gd name="T11" fmla="*/ 90 w 90"/>
              <a:gd name="T12" fmla="*/ 91 h 9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0" h="91">
                <a:moveTo>
                  <a:pt x="0" y="0"/>
                </a:moveTo>
                <a:lnTo>
                  <a:pt x="90" y="0"/>
                </a:lnTo>
                <a:lnTo>
                  <a:pt x="90" y="91"/>
                </a:lnTo>
              </a:path>
            </a:pathLst>
          </a:custGeom>
          <a:noFill/>
          <a:ln w="38100" cmpd="sng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0" name="未知"/>
          <p:cNvSpPr>
            <a:spLocks/>
          </p:cNvSpPr>
          <p:nvPr/>
        </p:nvSpPr>
        <p:spPr bwMode="auto">
          <a:xfrm flipH="1" flipV="1">
            <a:off x="6572250" y="5072063"/>
            <a:ext cx="215900" cy="215900"/>
          </a:xfrm>
          <a:custGeom>
            <a:avLst/>
            <a:gdLst>
              <a:gd name="T0" fmla="*/ 0 w 90"/>
              <a:gd name="T1" fmla="*/ 0 h 91"/>
              <a:gd name="T2" fmla="*/ 517920085 w 90"/>
              <a:gd name="T3" fmla="*/ 0 h 91"/>
              <a:gd name="T4" fmla="*/ 517920085 w 90"/>
              <a:gd name="T5" fmla="*/ 512228658 h 91"/>
              <a:gd name="T6" fmla="*/ 0 60000 65536"/>
              <a:gd name="T7" fmla="*/ 0 60000 65536"/>
              <a:gd name="T8" fmla="*/ 0 60000 65536"/>
              <a:gd name="T9" fmla="*/ 0 w 90"/>
              <a:gd name="T10" fmla="*/ 0 h 91"/>
              <a:gd name="T11" fmla="*/ 90 w 90"/>
              <a:gd name="T12" fmla="*/ 91 h 9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0" h="91">
                <a:moveTo>
                  <a:pt x="0" y="0"/>
                </a:moveTo>
                <a:lnTo>
                  <a:pt x="90" y="0"/>
                </a:lnTo>
                <a:lnTo>
                  <a:pt x="90" y="91"/>
                </a:lnTo>
              </a:path>
            </a:pathLst>
          </a:custGeom>
          <a:noFill/>
          <a:ln w="38100" cmpd="sng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1" name="未知"/>
          <p:cNvSpPr>
            <a:spLocks/>
          </p:cNvSpPr>
          <p:nvPr/>
        </p:nvSpPr>
        <p:spPr bwMode="auto">
          <a:xfrm>
            <a:off x="5786438" y="2428875"/>
            <a:ext cx="68262" cy="158750"/>
          </a:xfrm>
          <a:custGeom>
            <a:avLst/>
            <a:gdLst>
              <a:gd name="T0" fmla="*/ 70563858 w 43"/>
              <a:gd name="T1" fmla="*/ 0 h 100"/>
              <a:gd name="T2" fmla="*/ 0 w 43"/>
              <a:gd name="T3" fmla="*/ 252015647 h 100"/>
              <a:gd name="T4" fmla="*/ 0 60000 65536"/>
              <a:gd name="T5" fmla="*/ 0 60000 65536"/>
              <a:gd name="T6" fmla="*/ 0 w 43"/>
              <a:gd name="T7" fmla="*/ 0 h 100"/>
              <a:gd name="T8" fmla="*/ 43 w 43"/>
              <a:gd name="T9" fmla="*/ 100 h 10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3" h="100">
                <a:moveTo>
                  <a:pt x="28" y="0"/>
                </a:moveTo>
                <a:cubicBezTo>
                  <a:pt x="43" y="46"/>
                  <a:pt x="32" y="68"/>
                  <a:pt x="0" y="100"/>
                </a:cubicBezTo>
              </a:path>
            </a:pathLst>
          </a:custGeom>
          <a:noFill/>
          <a:ln w="38100" cmpd="sng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2" name="未知"/>
          <p:cNvSpPr>
            <a:spLocks/>
          </p:cNvSpPr>
          <p:nvPr/>
        </p:nvSpPr>
        <p:spPr bwMode="auto">
          <a:xfrm>
            <a:off x="4357688" y="3643313"/>
            <a:ext cx="158750" cy="209550"/>
          </a:xfrm>
          <a:custGeom>
            <a:avLst/>
            <a:gdLst>
              <a:gd name="T0" fmla="*/ 252015647 w 100"/>
              <a:gd name="T1" fmla="*/ 0 h 132"/>
              <a:gd name="T2" fmla="*/ 90725622 w 100"/>
              <a:gd name="T3" fmla="*/ 274696210 h 132"/>
              <a:gd name="T4" fmla="*/ 0 w 100"/>
              <a:gd name="T5" fmla="*/ 322579950 h 132"/>
              <a:gd name="T6" fmla="*/ 0 60000 65536"/>
              <a:gd name="T7" fmla="*/ 0 60000 65536"/>
              <a:gd name="T8" fmla="*/ 0 60000 65536"/>
              <a:gd name="T9" fmla="*/ 0 w 100"/>
              <a:gd name="T10" fmla="*/ 0 h 132"/>
              <a:gd name="T11" fmla="*/ 100 w 100"/>
              <a:gd name="T12" fmla="*/ 132 h 13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0" h="132">
                <a:moveTo>
                  <a:pt x="100" y="0"/>
                </a:moveTo>
                <a:cubicBezTo>
                  <a:pt x="90" y="52"/>
                  <a:pt x="91" y="91"/>
                  <a:pt x="36" y="109"/>
                </a:cubicBezTo>
                <a:cubicBezTo>
                  <a:pt x="14" y="132"/>
                  <a:pt x="27" y="128"/>
                  <a:pt x="0" y="128"/>
                </a:cubicBezTo>
              </a:path>
            </a:pathLst>
          </a:custGeom>
          <a:noFill/>
          <a:ln w="38100" cmpd="sng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3" name="未知"/>
          <p:cNvSpPr>
            <a:spLocks/>
          </p:cNvSpPr>
          <p:nvPr/>
        </p:nvSpPr>
        <p:spPr bwMode="auto">
          <a:xfrm>
            <a:off x="5214938" y="3643313"/>
            <a:ext cx="188912" cy="231775"/>
          </a:xfrm>
          <a:custGeom>
            <a:avLst/>
            <a:gdLst>
              <a:gd name="T0" fmla="*/ 0 w 119"/>
              <a:gd name="T1" fmla="*/ 0 h 146"/>
              <a:gd name="T2" fmla="*/ 161289581 w 119"/>
              <a:gd name="T3" fmla="*/ 274696222 h 146"/>
              <a:gd name="T4" fmla="*/ 299897029 w 119"/>
              <a:gd name="T5" fmla="*/ 367942758 h 146"/>
              <a:gd name="T6" fmla="*/ 0 60000 65536"/>
              <a:gd name="T7" fmla="*/ 0 60000 65536"/>
              <a:gd name="T8" fmla="*/ 0 60000 65536"/>
              <a:gd name="T9" fmla="*/ 0 w 119"/>
              <a:gd name="T10" fmla="*/ 0 h 146"/>
              <a:gd name="T11" fmla="*/ 119 w 119"/>
              <a:gd name="T12" fmla="*/ 146 h 14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9" h="146">
                <a:moveTo>
                  <a:pt x="0" y="0"/>
                </a:moveTo>
                <a:cubicBezTo>
                  <a:pt x="11" y="48"/>
                  <a:pt x="13" y="92"/>
                  <a:pt x="64" y="109"/>
                </a:cubicBezTo>
                <a:cubicBezTo>
                  <a:pt x="79" y="124"/>
                  <a:pt x="96" y="146"/>
                  <a:pt x="119" y="146"/>
                </a:cubicBezTo>
              </a:path>
            </a:pathLst>
          </a:custGeom>
          <a:noFill/>
          <a:ln w="38100" cmpd="sng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4" name="未知"/>
          <p:cNvSpPr>
            <a:spLocks/>
          </p:cNvSpPr>
          <p:nvPr/>
        </p:nvSpPr>
        <p:spPr bwMode="auto">
          <a:xfrm>
            <a:off x="928688" y="5786438"/>
            <a:ext cx="87312" cy="233362"/>
          </a:xfrm>
          <a:custGeom>
            <a:avLst/>
            <a:gdLst>
              <a:gd name="T0" fmla="*/ 0 w 55"/>
              <a:gd name="T1" fmla="*/ 0 h 147"/>
              <a:gd name="T2" fmla="*/ 138607017 w 55"/>
              <a:gd name="T3" fmla="*/ 161289637 h 147"/>
              <a:gd name="T4" fmla="*/ 115926541 w 55"/>
              <a:gd name="T5" fmla="*/ 370461327 h 147"/>
              <a:gd name="T6" fmla="*/ 0 60000 65536"/>
              <a:gd name="T7" fmla="*/ 0 60000 65536"/>
              <a:gd name="T8" fmla="*/ 0 60000 65536"/>
              <a:gd name="T9" fmla="*/ 0 w 55"/>
              <a:gd name="T10" fmla="*/ 0 h 147"/>
              <a:gd name="T11" fmla="*/ 55 w 55"/>
              <a:gd name="T12" fmla="*/ 147 h 14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5" h="147">
                <a:moveTo>
                  <a:pt x="0" y="0"/>
                </a:moveTo>
                <a:cubicBezTo>
                  <a:pt x="42" y="15"/>
                  <a:pt x="31" y="28"/>
                  <a:pt x="55" y="64"/>
                </a:cubicBezTo>
                <a:cubicBezTo>
                  <a:pt x="46" y="141"/>
                  <a:pt x="46" y="113"/>
                  <a:pt x="46" y="147"/>
                </a:cubicBezTo>
              </a:path>
            </a:pathLst>
          </a:custGeom>
          <a:noFill/>
          <a:ln w="38100" cmpd="sng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5" name="未知"/>
          <p:cNvSpPr>
            <a:spLocks/>
          </p:cNvSpPr>
          <p:nvPr/>
        </p:nvSpPr>
        <p:spPr bwMode="auto">
          <a:xfrm>
            <a:off x="2000250" y="5357813"/>
            <a:ext cx="188913" cy="203200"/>
          </a:xfrm>
          <a:custGeom>
            <a:avLst/>
            <a:gdLst>
              <a:gd name="T0" fmla="*/ 0 w 119"/>
              <a:gd name="T1" fmla="*/ 0 h 128"/>
              <a:gd name="T2" fmla="*/ 138609768 w 119"/>
              <a:gd name="T3" fmla="*/ 252015604 h 128"/>
              <a:gd name="T4" fmla="*/ 299900204 w 119"/>
              <a:gd name="T5" fmla="*/ 322579945 h 128"/>
              <a:gd name="T6" fmla="*/ 0 60000 65536"/>
              <a:gd name="T7" fmla="*/ 0 60000 65536"/>
              <a:gd name="T8" fmla="*/ 0 60000 65536"/>
              <a:gd name="T9" fmla="*/ 0 w 119"/>
              <a:gd name="T10" fmla="*/ 0 h 128"/>
              <a:gd name="T11" fmla="*/ 119 w 119"/>
              <a:gd name="T12" fmla="*/ 128 h 1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9" h="128">
                <a:moveTo>
                  <a:pt x="0" y="0"/>
                </a:moveTo>
                <a:cubicBezTo>
                  <a:pt x="11" y="70"/>
                  <a:pt x="5" y="60"/>
                  <a:pt x="55" y="100"/>
                </a:cubicBezTo>
                <a:cubicBezTo>
                  <a:pt x="79" y="119"/>
                  <a:pt x="87" y="128"/>
                  <a:pt x="119" y="128"/>
                </a:cubicBezTo>
              </a:path>
            </a:pathLst>
          </a:custGeom>
          <a:noFill/>
          <a:ln w="38100" cmpd="sng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6" name="未知"/>
          <p:cNvSpPr>
            <a:spLocks/>
          </p:cNvSpPr>
          <p:nvPr/>
        </p:nvSpPr>
        <p:spPr bwMode="auto">
          <a:xfrm>
            <a:off x="1714500" y="5786438"/>
            <a:ext cx="304800" cy="179387"/>
          </a:xfrm>
          <a:custGeom>
            <a:avLst/>
            <a:gdLst>
              <a:gd name="T0" fmla="*/ 483870045 w 192"/>
              <a:gd name="T1" fmla="*/ 7559655 h 113"/>
              <a:gd name="T2" fmla="*/ 45362810 w 192"/>
              <a:gd name="T3" fmla="*/ 168849208 h 113"/>
              <a:gd name="T4" fmla="*/ 0 w 192"/>
              <a:gd name="T5" fmla="*/ 284776091 h 113"/>
              <a:gd name="T6" fmla="*/ 0 60000 65536"/>
              <a:gd name="T7" fmla="*/ 0 60000 65536"/>
              <a:gd name="T8" fmla="*/ 0 60000 65536"/>
              <a:gd name="T9" fmla="*/ 0 w 192"/>
              <a:gd name="T10" fmla="*/ 0 h 113"/>
              <a:gd name="T11" fmla="*/ 192 w 192"/>
              <a:gd name="T12" fmla="*/ 113 h 11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2" h="113">
                <a:moveTo>
                  <a:pt x="192" y="3"/>
                </a:moveTo>
                <a:cubicBezTo>
                  <a:pt x="68" y="13"/>
                  <a:pt x="89" y="0"/>
                  <a:pt x="18" y="67"/>
                </a:cubicBezTo>
                <a:cubicBezTo>
                  <a:pt x="7" y="101"/>
                  <a:pt x="13" y="85"/>
                  <a:pt x="0" y="113"/>
                </a:cubicBezTo>
              </a:path>
            </a:pathLst>
          </a:custGeom>
          <a:noFill/>
          <a:ln w="38100" cmpd="sng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7" name="未知"/>
          <p:cNvSpPr>
            <a:spLocks/>
          </p:cNvSpPr>
          <p:nvPr/>
        </p:nvSpPr>
        <p:spPr bwMode="auto">
          <a:xfrm>
            <a:off x="3857625" y="5786438"/>
            <a:ext cx="276225" cy="196850"/>
          </a:xfrm>
          <a:custGeom>
            <a:avLst/>
            <a:gdLst>
              <a:gd name="T0" fmla="*/ 438507232 w 174"/>
              <a:gd name="T1" fmla="*/ 57964398 h 124"/>
              <a:gd name="T2" fmla="*/ 209173788 w 174"/>
              <a:gd name="T3" fmla="*/ 35282191 h 124"/>
              <a:gd name="T4" fmla="*/ 161289993 w 174"/>
              <a:gd name="T5" fmla="*/ 83165954 h 124"/>
              <a:gd name="T6" fmla="*/ 93246567 w 174"/>
              <a:gd name="T7" fmla="*/ 105846586 h 124"/>
              <a:gd name="T8" fmla="*/ 70564375 w 174"/>
              <a:gd name="T9" fmla="*/ 173891582 h 124"/>
              <a:gd name="T10" fmla="*/ 22682198 w 174"/>
              <a:gd name="T11" fmla="*/ 312499397 h 12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74"/>
              <a:gd name="T19" fmla="*/ 0 h 124"/>
              <a:gd name="T20" fmla="*/ 174 w 174"/>
              <a:gd name="T21" fmla="*/ 124 h 12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74" h="124">
                <a:moveTo>
                  <a:pt x="174" y="23"/>
                </a:moveTo>
                <a:cubicBezTo>
                  <a:pt x="107" y="1"/>
                  <a:pt x="138" y="0"/>
                  <a:pt x="83" y="14"/>
                </a:cubicBezTo>
                <a:cubicBezTo>
                  <a:pt x="77" y="20"/>
                  <a:pt x="72" y="28"/>
                  <a:pt x="64" y="33"/>
                </a:cubicBezTo>
                <a:cubicBezTo>
                  <a:pt x="56" y="38"/>
                  <a:pt x="44" y="35"/>
                  <a:pt x="37" y="42"/>
                </a:cubicBezTo>
                <a:cubicBezTo>
                  <a:pt x="30" y="49"/>
                  <a:pt x="33" y="61"/>
                  <a:pt x="28" y="69"/>
                </a:cubicBezTo>
                <a:cubicBezTo>
                  <a:pt x="0" y="114"/>
                  <a:pt x="9" y="52"/>
                  <a:pt x="9" y="124"/>
                </a:cubicBezTo>
              </a:path>
            </a:pathLst>
          </a:custGeom>
          <a:noFill/>
          <a:ln w="38100" cmpd="sng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8" name="未知"/>
          <p:cNvSpPr>
            <a:spLocks/>
          </p:cNvSpPr>
          <p:nvPr/>
        </p:nvSpPr>
        <p:spPr bwMode="auto">
          <a:xfrm>
            <a:off x="1214438" y="3786188"/>
            <a:ext cx="211137" cy="266700"/>
          </a:xfrm>
          <a:custGeom>
            <a:avLst/>
            <a:gdLst>
              <a:gd name="T0" fmla="*/ 285761721 w 156"/>
              <a:gd name="T1" fmla="*/ 0 h 164"/>
              <a:gd name="T2" fmla="*/ 150207718 w 156"/>
              <a:gd name="T3" fmla="*/ 338507324 h 164"/>
              <a:gd name="T4" fmla="*/ 0 w 156"/>
              <a:gd name="T5" fmla="*/ 433712786 h 164"/>
              <a:gd name="T6" fmla="*/ 0 60000 65536"/>
              <a:gd name="T7" fmla="*/ 0 60000 65536"/>
              <a:gd name="T8" fmla="*/ 0 60000 65536"/>
              <a:gd name="T9" fmla="*/ 0 w 156"/>
              <a:gd name="T10" fmla="*/ 0 h 164"/>
              <a:gd name="T11" fmla="*/ 156 w 156"/>
              <a:gd name="T12" fmla="*/ 164 h 16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6" h="164">
                <a:moveTo>
                  <a:pt x="156" y="0"/>
                </a:moveTo>
                <a:cubicBezTo>
                  <a:pt x="128" y="76"/>
                  <a:pt x="139" y="71"/>
                  <a:pt x="82" y="128"/>
                </a:cubicBezTo>
                <a:cubicBezTo>
                  <a:pt x="61" y="149"/>
                  <a:pt x="0" y="164"/>
                  <a:pt x="0" y="164"/>
                </a:cubicBezTo>
              </a:path>
            </a:pathLst>
          </a:custGeom>
          <a:noFill/>
          <a:ln w="38100" cmpd="sng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9" name="未知"/>
          <p:cNvSpPr>
            <a:spLocks/>
          </p:cNvSpPr>
          <p:nvPr/>
        </p:nvSpPr>
        <p:spPr bwMode="auto">
          <a:xfrm>
            <a:off x="1214438" y="4214813"/>
            <a:ext cx="147637" cy="231775"/>
          </a:xfrm>
          <a:custGeom>
            <a:avLst/>
            <a:gdLst>
              <a:gd name="T0" fmla="*/ 0 w 93"/>
              <a:gd name="T1" fmla="*/ 0 h 146"/>
              <a:gd name="T2" fmla="*/ 206652094 w 93"/>
              <a:gd name="T3" fmla="*/ 138607792 h 146"/>
              <a:gd name="T4" fmla="*/ 206652094 w 93"/>
              <a:gd name="T5" fmla="*/ 367942758 h 146"/>
              <a:gd name="T6" fmla="*/ 0 60000 65536"/>
              <a:gd name="T7" fmla="*/ 0 60000 65536"/>
              <a:gd name="T8" fmla="*/ 0 60000 65536"/>
              <a:gd name="T9" fmla="*/ 0 w 93"/>
              <a:gd name="T10" fmla="*/ 0 h 146"/>
              <a:gd name="T11" fmla="*/ 93 w 93"/>
              <a:gd name="T12" fmla="*/ 146 h 14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3" h="146">
                <a:moveTo>
                  <a:pt x="0" y="0"/>
                </a:moveTo>
                <a:cubicBezTo>
                  <a:pt x="64" y="13"/>
                  <a:pt x="42" y="13"/>
                  <a:pt x="82" y="55"/>
                </a:cubicBezTo>
                <a:cubicBezTo>
                  <a:pt x="93" y="89"/>
                  <a:pt x="82" y="112"/>
                  <a:pt x="82" y="146"/>
                </a:cubicBezTo>
              </a:path>
            </a:pathLst>
          </a:custGeom>
          <a:noFill/>
          <a:ln w="38100" cmpd="sng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40" name="未知"/>
          <p:cNvSpPr>
            <a:spLocks/>
          </p:cNvSpPr>
          <p:nvPr/>
        </p:nvSpPr>
        <p:spPr bwMode="auto">
          <a:xfrm>
            <a:off x="5000625" y="4214813"/>
            <a:ext cx="231775" cy="230187"/>
          </a:xfrm>
          <a:custGeom>
            <a:avLst/>
            <a:gdLst>
              <a:gd name="T0" fmla="*/ 367942758 w 146"/>
              <a:gd name="T1" fmla="*/ 42841764 h 145"/>
              <a:gd name="T2" fmla="*/ 68043421 w 146"/>
              <a:gd name="T3" fmla="*/ 158768688 h 145"/>
              <a:gd name="T4" fmla="*/ 22682197 w 146"/>
              <a:gd name="T5" fmla="*/ 294856822 h 145"/>
              <a:gd name="T6" fmla="*/ 0 w 146"/>
              <a:gd name="T7" fmla="*/ 365421014 h 145"/>
              <a:gd name="T8" fmla="*/ 0 60000 65536"/>
              <a:gd name="T9" fmla="*/ 0 60000 65536"/>
              <a:gd name="T10" fmla="*/ 0 60000 65536"/>
              <a:gd name="T11" fmla="*/ 0 60000 65536"/>
              <a:gd name="T12" fmla="*/ 0 w 146"/>
              <a:gd name="T13" fmla="*/ 0 h 145"/>
              <a:gd name="T14" fmla="*/ 146 w 146"/>
              <a:gd name="T15" fmla="*/ 145 h 14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6" h="145">
                <a:moveTo>
                  <a:pt x="146" y="17"/>
                </a:moveTo>
                <a:cubicBezTo>
                  <a:pt x="95" y="0"/>
                  <a:pt x="50" y="11"/>
                  <a:pt x="27" y="63"/>
                </a:cubicBezTo>
                <a:cubicBezTo>
                  <a:pt x="19" y="80"/>
                  <a:pt x="15" y="99"/>
                  <a:pt x="9" y="117"/>
                </a:cubicBezTo>
                <a:cubicBezTo>
                  <a:pt x="6" y="126"/>
                  <a:pt x="0" y="145"/>
                  <a:pt x="0" y="145"/>
                </a:cubicBezTo>
              </a:path>
            </a:pathLst>
          </a:custGeom>
          <a:noFill/>
          <a:ln w="38100" cmpd="sng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41" name="未知"/>
          <p:cNvSpPr>
            <a:spLocks/>
          </p:cNvSpPr>
          <p:nvPr/>
        </p:nvSpPr>
        <p:spPr bwMode="auto">
          <a:xfrm>
            <a:off x="4429125" y="4214813"/>
            <a:ext cx="357188" cy="214312"/>
          </a:xfrm>
          <a:custGeom>
            <a:avLst/>
            <a:gdLst>
              <a:gd name="T0" fmla="*/ 0 w 121"/>
              <a:gd name="T1" fmla="*/ 0 h 137"/>
              <a:gd name="T2" fmla="*/ 880126139 w 121"/>
              <a:gd name="T3" fmla="*/ 156615121 h 137"/>
              <a:gd name="T4" fmla="*/ 1036978863 w 121"/>
              <a:gd name="T5" fmla="*/ 335252747 h 137"/>
              <a:gd name="T6" fmla="*/ 0 60000 65536"/>
              <a:gd name="T7" fmla="*/ 0 60000 65536"/>
              <a:gd name="T8" fmla="*/ 0 60000 65536"/>
              <a:gd name="T9" fmla="*/ 0 w 121"/>
              <a:gd name="T10" fmla="*/ 0 h 137"/>
              <a:gd name="T11" fmla="*/ 121 w 121"/>
              <a:gd name="T12" fmla="*/ 137 h 13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1" h="137">
                <a:moveTo>
                  <a:pt x="0" y="0"/>
                </a:moveTo>
                <a:cubicBezTo>
                  <a:pt x="42" y="13"/>
                  <a:pt x="65" y="40"/>
                  <a:pt x="101" y="64"/>
                </a:cubicBezTo>
                <a:cubicBezTo>
                  <a:pt x="121" y="125"/>
                  <a:pt x="119" y="100"/>
                  <a:pt x="119" y="137"/>
                </a:cubicBezTo>
              </a:path>
            </a:pathLst>
          </a:custGeom>
          <a:noFill/>
          <a:ln w="38100" cmpd="sng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42" name="未知"/>
          <p:cNvSpPr>
            <a:spLocks/>
          </p:cNvSpPr>
          <p:nvPr/>
        </p:nvSpPr>
        <p:spPr bwMode="auto">
          <a:xfrm>
            <a:off x="1785938" y="3714750"/>
            <a:ext cx="203200" cy="203200"/>
          </a:xfrm>
          <a:custGeom>
            <a:avLst/>
            <a:gdLst>
              <a:gd name="T0" fmla="*/ 0 w 128"/>
              <a:gd name="T1" fmla="*/ 0 h 128"/>
              <a:gd name="T2" fmla="*/ 113406233 w 128"/>
              <a:gd name="T3" fmla="*/ 183970574 h 128"/>
              <a:gd name="T4" fmla="*/ 322579945 w 128"/>
              <a:gd name="T5" fmla="*/ 322579945 h 128"/>
              <a:gd name="T6" fmla="*/ 0 60000 65536"/>
              <a:gd name="T7" fmla="*/ 0 60000 65536"/>
              <a:gd name="T8" fmla="*/ 0 60000 65536"/>
              <a:gd name="T9" fmla="*/ 0 w 128"/>
              <a:gd name="T10" fmla="*/ 0 h 128"/>
              <a:gd name="T11" fmla="*/ 128 w 128"/>
              <a:gd name="T12" fmla="*/ 128 h 1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8" h="128">
                <a:moveTo>
                  <a:pt x="0" y="0"/>
                </a:moveTo>
                <a:cubicBezTo>
                  <a:pt x="11" y="44"/>
                  <a:pt x="1" y="58"/>
                  <a:pt x="45" y="73"/>
                </a:cubicBezTo>
                <a:cubicBezTo>
                  <a:pt x="63" y="124"/>
                  <a:pt x="87" y="109"/>
                  <a:pt x="128" y="128"/>
                </a:cubicBezTo>
              </a:path>
            </a:pathLst>
          </a:custGeom>
          <a:noFill/>
          <a:ln w="38100" cmpd="sng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43" name="未知"/>
          <p:cNvSpPr>
            <a:spLocks/>
          </p:cNvSpPr>
          <p:nvPr/>
        </p:nvSpPr>
        <p:spPr bwMode="auto">
          <a:xfrm>
            <a:off x="1928813" y="4429125"/>
            <a:ext cx="101600" cy="161925"/>
          </a:xfrm>
          <a:custGeom>
            <a:avLst/>
            <a:gdLst>
              <a:gd name="T0" fmla="*/ 161289973 w 64"/>
              <a:gd name="T1" fmla="*/ 0 h 147"/>
              <a:gd name="T2" fmla="*/ 22680608 w 64"/>
              <a:gd name="T3" fmla="*/ 77655707 h 147"/>
              <a:gd name="T4" fmla="*/ 0 w 64"/>
              <a:gd name="T5" fmla="*/ 111630202 h 147"/>
              <a:gd name="T6" fmla="*/ 22680608 w 64"/>
              <a:gd name="T7" fmla="*/ 178365339 h 147"/>
              <a:gd name="T8" fmla="*/ 0 60000 65536"/>
              <a:gd name="T9" fmla="*/ 0 60000 65536"/>
              <a:gd name="T10" fmla="*/ 0 60000 65536"/>
              <a:gd name="T11" fmla="*/ 0 60000 65536"/>
              <a:gd name="T12" fmla="*/ 0 w 64"/>
              <a:gd name="T13" fmla="*/ 0 h 147"/>
              <a:gd name="T14" fmla="*/ 64 w 64"/>
              <a:gd name="T15" fmla="*/ 147 h 14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4" h="147">
                <a:moveTo>
                  <a:pt x="64" y="0"/>
                </a:moveTo>
                <a:cubicBezTo>
                  <a:pt x="44" y="22"/>
                  <a:pt x="26" y="39"/>
                  <a:pt x="9" y="64"/>
                </a:cubicBezTo>
                <a:cubicBezTo>
                  <a:pt x="6" y="73"/>
                  <a:pt x="0" y="82"/>
                  <a:pt x="0" y="92"/>
                </a:cubicBezTo>
                <a:cubicBezTo>
                  <a:pt x="0" y="111"/>
                  <a:pt x="9" y="147"/>
                  <a:pt x="9" y="147"/>
                </a:cubicBezTo>
              </a:path>
            </a:pathLst>
          </a:custGeom>
          <a:noFill/>
          <a:ln w="38100" cmpd="sng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44" name="未知"/>
          <p:cNvSpPr>
            <a:spLocks/>
          </p:cNvSpPr>
          <p:nvPr/>
        </p:nvSpPr>
        <p:spPr bwMode="auto">
          <a:xfrm>
            <a:off x="6929438" y="2428875"/>
            <a:ext cx="104775" cy="219075"/>
          </a:xfrm>
          <a:custGeom>
            <a:avLst/>
            <a:gdLst>
              <a:gd name="T0" fmla="*/ 73083729 w 66"/>
              <a:gd name="T1" fmla="*/ 0 h 138"/>
              <a:gd name="T2" fmla="*/ 27720925 w 66"/>
              <a:gd name="T3" fmla="*/ 209172182 h 138"/>
              <a:gd name="T4" fmla="*/ 50403114 w 66"/>
              <a:gd name="T5" fmla="*/ 277217164 h 138"/>
              <a:gd name="T6" fmla="*/ 120967494 w 66"/>
              <a:gd name="T7" fmla="*/ 299897767 h 138"/>
              <a:gd name="T8" fmla="*/ 166330285 w 66"/>
              <a:gd name="T9" fmla="*/ 347781508 h 1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6"/>
              <a:gd name="T16" fmla="*/ 0 h 138"/>
              <a:gd name="T17" fmla="*/ 66 w 66"/>
              <a:gd name="T18" fmla="*/ 138 h 1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6" h="138">
                <a:moveTo>
                  <a:pt x="29" y="0"/>
                </a:moveTo>
                <a:cubicBezTo>
                  <a:pt x="1" y="30"/>
                  <a:pt x="0" y="43"/>
                  <a:pt x="11" y="83"/>
                </a:cubicBezTo>
                <a:cubicBezTo>
                  <a:pt x="14" y="92"/>
                  <a:pt x="13" y="103"/>
                  <a:pt x="20" y="110"/>
                </a:cubicBezTo>
                <a:cubicBezTo>
                  <a:pt x="27" y="117"/>
                  <a:pt x="39" y="116"/>
                  <a:pt x="48" y="119"/>
                </a:cubicBezTo>
                <a:cubicBezTo>
                  <a:pt x="54" y="125"/>
                  <a:pt x="66" y="138"/>
                  <a:pt x="66" y="138"/>
                </a:cubicBezTo>
              </a:path>
            </a:pathLst>
          </a:custGeom>
          <a:noFill/>
          <a:ln w="38100" cmpd="sng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45" name="未知"/>
          <p:cNvSpPr>
            <a:spLocks/>
          </p:cNvSpPr>
          <p:nvPr/>
        </p:nvSpPr>
        <p:spPr bwMode="auto">
          <a:xfrm>
            <a:off x="6286500" y="2714625"/>
            <a:ext cx="319088" cy="49213"/>
          </a:xfrm>
          <a:custGeom>
            <a:avLst/>
            <a:gdLst>
              <a:gd name="T0" fmla="*/ 0 w 201"/>
              <a:gd name="T1" fmla="*/ 78126437 h 31"/>
              <a:gd name="T2" fmla="*/ 506553038 w 201"/>
              <a:gd name="T3" fmla="*/ 78126437 h 31"/>
              <a:gd name="T4" fmla="*/ 0 60000 65536"/>
              <a:gd name="T5" fmla="*/ 0 60000 65536"/>
              <a:gd name="T6" fmla="*/ 0 w 201"/>
              <a:gd name="T7" fmla="*/ 0 h 31"/>
              <a:gd name="T8" fmla="*/ 201 w 201"/>
              <a:gd name="T9" fmla="*/ 31 h 3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01" h="31">
                <a:moveTo>
                  <a:pt x="0" y="31"/>
                </a:moveTo>
                <a:cubicBezTo>
                  <a:pt x="64" y="10"/>
                  <a:pt x="138" y="0"/>
                  <a:pt x="201" y="31"/>
                </a:cubicBezTo>
              </a:path>
            </a:pathLst>
          </a:custGeom>
          <a:noFill/>
          <a:ln w="38100" cmpd="sng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46" name="未知"/>
          <p:cNvSpPr>
            <a:spLocks/>
          </p:cNvSpPr>
          <p:nvPr/>
        </p:nvSpPr>
        <p:spPr bwMode="auto">
          <a:xfrm>
            <a:off x="4286250" y="5357813"/>
            <a:ext cx="160338" cy="203200"/>
          </a:xfrm>
          <a:custGeom>
            <a:avLst/>
            <a:gdLst>
              <a:gd name="T0" fmla="*/ 70564599 w 101"/>
              <a:gd name="T1" fmla="*/ 0 h 128"/>
              <a:gd name="T2" fmla="*/ 118448521 w 101"/>
              <a:gd name="T3" fmla="*/ 254534965 h 128"/>
              <a:gd name="T4" fmla="*/ 186492137 w 101"/>
              <a:gd name="T5" fmla="*/ 299897756 h 128"/>
              <a:gd name="T6" fmla="*/ 254537391 w 101"/>
              <a:gd name="T7" fmla="*/ 322579945 h 128"/>
              <a:gd name="T8" fmla="*/ 0 60000 65536"/>
              <a:gd name="T9" fmla="*/ 0 60000 65536"/>
              <a:gd name="T10" fmla="*/ 0 60000 65536"/>
              <a:gd name="T11" fmla="*/ 0 60000 65536"/>
              <a:gd name="T12" fmla="*/ 0 w 101"/>
              <a:gd name="T13" fmla="*/ 0 h 128"/>
              <a:gd name="T14" fmla="*/ 101 w 101"/>
              <a:gd name="T15" fmla="*/ 128 h 1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1" h="128">
                <a:moveTo>
                  <a:pt x="28" y="0"/>
                </a:moveTo>
                <a:cubicBezTo>
                  <a:pt x="0" y="44"/>
                  <a:pt x="9" y="70"/>
                  <a:pt x="47" y="101"/>
                </a:cubicBezTo>
                <a:cubicBezTo>
                  <a:pt x="55" y="108"/>
                  <a:pt x="64" y="114"/>
                  <a:pt x="74" y="119"/>
                </a:cubicBezTo>
                <a:cubicBezTo>
                  <a:pt x="82" y="123"/>
                  <a:pt x="101" y="128"/>
                  <a:pt x="101" y="128"/>
                </a:cubicBezTo>
              </a:path>
            </a:pathLst>
          </a:custGeom>
          <a:noFill/>
          <a:ln w="38100" cmpd="sng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47" name="未知"/>
          <p:cNvSpPr>
            <a:spLocks/>
          </p:cNvSpPr>
          <p:nvPr/>
        </p:nvSpPr>
        <p:spPr bwMode="auto">
          <a:xfrm>
            <a:off x="6286500" y="2214563"/>
            <a:ext cx="285750" cy="71437"/>
          </a:xfrm>
          <a:custGeom>
            <a:avLst/>
            <a:gdLst>
              <a:gd name="T0" fmla="*/ 0 w 229"/>
              <a:gd name="T1" fmla="*/ 39731577 h 34"/>
              <a:gd name="T2" fmla="*/ 356563653 w 229"/>
              <a:gd name="T3" fmla="*/ 0 h 34"/>
              <a:gd name="T4" fmla="*/ 0 60000 65536"/>
              <a:gd name="T5" fmla="*/ 0 60000 65536"/>
              <a:gd name="T6" fmla="*/ 0 w 229"/>
              <a:gd name="T7" fmla="*/ 0 h 34"/>
              <a:gd name="T8" fmla="*/ 229 w 229"/>
              <a:gd name="T9" fmla="*/ 34 h 3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29" h="34">
                <a:moveTo>
                  <a:pt x="0" y="9"/>
                </a:moveTo>
                <a:cubicBezTo>
                  <a:pt x="74" y="33"/>
                  <a:pt x="158" y="34"/>
                  <a:pt x="229" y="0"/>
                </a:cubicBezTo>
              </a:path>
            </a:pathLst>
          </a:custGeom>
          <a:noFill/>
          <a:ln w="38100" cmpd="sng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48" name="未知"/>
          <p:cNvSpPr>
            <a:spLocks/>
          </p:cNvSpPr>
          <p:nvPr/>
        </p:nvSpPr>
        <p:spPr bwMode="auto">
          <a:xfrm>
            <a:off x="1071563" y="5357813"/>
            <a:ext cx="319087" cy="160337"/>
          </a:xfrm>
          <a:custGeom>
            <a:avLst/>
            <a:gdLst>
              <a:gd name="T0" fmla="*/ 506549863 w 201"/>
              <a:gd name="T1" fmla="*/ 0 h 101"/>
              <a:gd name="T2" fmla="*/ 367942223 w 201"/>
              <a:gd name="T3" fmla="*/ 161289498 h 101"/>
              <a:gd name="T4" fmla="*/ 0 w 201"/>
              <a:gd name="T5" fmla="*/ 254534216 h 101"/>
              <a:gd name="T6" fmla="*/ 0 60000 65536"/>
              <a:gd name="T7" fmla="*/ 0 60000 65536"/>
              <a:gd name="T8" fmla="*/ 0 60000 65536"/>
              <a:gd name="T9" fmla="*/ 0 w 201"/>
              <a:gd name="T10" fmla="*/ 0 h 101"/>
              <a:gd name="T11" fmla="*/ 201 w 201"/>
              <a:gd name="T12" fmla="*/ 101 h 10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1" h="101">
                <a:moveTo>
                  <a:pt x="201" y="0"/>
                </a:moveTo>
                <a:cubicBezTo>
                  <a:pt x="180" y="20"/>
                  <a:pt x="166" y="45"/>
                  <a:pt x="146" y="64"/>
                </a:cubicBezTo>
                <a:cubicBezTo>
                  <a:pt x="108" y="101"/>
                  <a:pt x="47" y="101"/>
                  <a:pt x="0" y="101"/>
                </a:cubicBezTo>
              </a:path>
            </a:pathLst>
          </a:custGeom>
          <a:noFill/>
          <a:ln w="38100" cmpd="sng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49" name="Text Box 46"/>
          <p:cNvSpPr txBox="1">
            <a:spLocks noChangeArrowheads="1"/>
          </p:cNvSpPr>
          <p:nvPr/>
        </p:nvSpPr>
        <p:spPr bwMode="auto">
          <a:xfrm>
            <a:off x="4335463" y="476250"/>
            <a:ext cx="1841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en-US" sz="2800" b="1">
              <a:solidFill>
                <a:schemeClr val="accent2"/>
              </a:solidFill>
            </a:endParaRPr>
          </a:p>
        </p:txBody>
      </p:sp>
      <p:sp>
        <p:nvSpPr>
          <p:cNvPr id="39" name="Text Box 3"/>
          <p:cNvSpPr txBox="1">
            <a:spLocks noChangeArrowheads="1"/>
          </p:cNvSpPr>
          <p:nvPr/>
        </p:nvSpPr>
        <p:spPr bwMode="auto">
          <a:xfrm>
            <a:off x="293660" y="260648"/>
            <a:ext cx="68421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i="1" dirty="0">
                <a:solidFill>
                  <a:srgbClr val="0070C0"/>
                </a:solidFill>
              </a:rPr>
              <a:t>四边形的特点：</a:t>
            </a:r>
          </a:p>
        </p:txBody>
      </p:sp>
      <p:sp>
        <p:nvSpPr>
          <p:cNvPr id="40" name="Text Box 4"/>
          <p:cNvSpPr txBox="1">
            <a:spLocks noChangeArrowheads="1"/>
          </p:cNvSpPr>
          <p:nvPr/>
        </p:nvSpPr>
        <p:spPr bwMode="auto">
          <a:xfrm>
            <a:off x="729244" y="1001421"/>
            <a:ext cx="41905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6600FF"/>
                </a:solidFill>
              </a:rPr>
              <a:t>有四条</a:t>
            </a:r>
            <a:r>
              <a:rPr lang="zh-CN" altLang="en-US" sz="2800" b="1" dirty="0">
                <a:solidFill>
                  <a:srgbClr val="D60093"/>
                </a:solidFill>
              </a:rPr>
              <a:t>直的</a:t>
            </a:r>
            <a:r>
              <a:rPr lang="zh-CN" altLang="en-US" sz="2800" dirty="0" smtClean="0">
                <a:solidFill>
                  <a:srgbClr val="6600FF"/>
                </a:solidFill>
              </a:rPr>
              <a:t>边</a:t>
            </a:r>
            <a:r>
              <a:rPr lang="zh-CN" altLang="en-US" sz="2800" b="1" dirty="0">
                <a:solidFill>
                  <a:srgbClr val="6600FF"/>
                </a:solidFill>
              </a:rPr>
              <a:t> </a:t>
            </a:r>
            <a:r>
              <a:rPr lang="zh-CN" altLang="en-US" sz="2800" b="1" dirty="0" smtClean="0">
                <a:solidFill>
                  <a:srgbClr val="6600FF"/>
                </a:solidFill>
              </a:rPr>
              <a:t>    </a:t>
            </a:r>
            <a:r>
              <a:rPr lang="zh-CN" altLang="en-US" sz="2800" dirty="0" smtClean="0">
                <a:solidFill>
                  <a:srgbClr val="6600FF"/>
                </a:solidFill>
              </a:rPr>
              <a:t>有</a:t>
            </a:r>
            <a:r>
              <a:rPr lang="zh-CN" altLang="en-US" sz="2800" b="1" dirty="0" smtClean="0">
                <a:solidFill>
                  <a:srgbClr val="6600FF"/>
                </a:solidFill>
              </a:rPr>
              <a:t>四</a:t>
            </a:r>
            <a:r>
              <a:rPr lang="zh-CN" altLang="en-US" sz="2800" dirty="0">
                <a:solidFill>
                  <a:srgbClr val="6600FF"/>
                </a:solidFill>
              </a:rPr>
              <a:t>个</a:t>
            </a:r>
            <a:r>
              <a:rPr lang="zh-CN" altLang="en-US" sz="2800" b="1" dirty="0" smtClean="0">
                <a:solidFill>
                  <a:srgbClr val="D60093"/>
                </a:solidFill>
              </a:rPr>
              <a:t>角</a:t>
            </a:r>
            <a:endParaRPr lang="zh-CN" altLang="en-US" sz="2800" b="1" dirty="0">
              <a:solidFill>
                <a:srgbClr val="6600FF"/>
              </a:solidFill>
            </a:endParaRPr>
          </a:p>
        </p:txBody>
      </p:sp>
      <p:sp>
        <p:nvSpPr>
          <p:cNvPr id="41" name="Text Box 2"/>
          <p:cNvSpPr txBox="1">
            <a:spLocks noChangeArrowheads="1"/>
          </p:cNvSpPr>
          <p:nvPr/>
        </p:nvSpPr>
        <p:spPr bwMode="auto">
          <a:xfrm>
            <a:off x="5258221" y="971806"/>
            <a:ext cx="234230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6600FF"/>
                </a:solidFill>
              </a:rPr>
              <a:t>是</a:t>
            </a:r>
            <a:r>
              <a:rPr lang="zh-CN" altLang="en-US" sz="2800" b="1" dirty="0">
                <a:solidFill>
                  <a:srgbClr val="D60093"/>
                </a:solidFill>
              </a:rPr>
              <a:t>封闭</a:t>
            </a:r>
            <a:r>
              <a:rPr lang="zh-CN" altLang="en-US" sz="2800" dirty="0">
                <a:solidFill>
                  <a:srgbClr val="6600FF"/>
                </a:solidFill>
              </a:rPr>
              <a:t>图形。</a:t>
            </a:r>
          </a:p>
        </p:txBody>
      </p:sp>
    </p:spTree>
    <p:extLst>
      <p:ext uri="{BB962C8B-B14F-4D97-AF65-F5344CB8AC3E}">
        <p14:creationId xmlns:p14="http://schemas.microsoft.com/office/powerpoint/2010/main" val="2166446640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utoUpdateAnimBg="0"/>
      <p:bldP spid="41" grpId="0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3962400" y="1447800"/>
            <a:ext cx="1371600" cy="685800"/>
          </a:xfrm>
          <a:prstGeom prst="rect">
            <a:avLst/>
          </a:prstGeom>
          <a:solidFill>
            <a:srgbClr val="FFFFFF"/>
          </a:solidFill>
          <a:ln w="9525" cmpd="sng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7086600" y="5105400"/>
            <a:ext cx="914400" cy="914400"/>
          </a:xfrm>
          <a:prstGeom prst="rect">
            <a:avLst/>
          </a:prstGeom>
          <a:solidFill>
            <a:srgbClr val="FFFFFF"/>
          </a:solidFill>
          <a:ln w="9525" cmpd="sng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0" name="AutoShape 6"/>
          <p:cNvSpPr>
            <a:spLocks noChangeArrowheads="1"/>
          </p:cNvSpPr>
          <p:nvPr/>
        </p:nvSpPr>
        <p:spPr bwMode="auto">
          <a:xfrm>
            <a:off x="1524000" y="4114800"/>
            <a:ext cx="1143000" cy="838200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1" name="AutoShape 7"/>
          <p:cNvSpPr>
            <a:spLocks noChangeArrowheads="1"/>
          </p:cNvSpPr>
          <p:nvPr/>
        </p:nvSpPr>
        <p:spPr bwMode="auto">
          <a:xfrm>
            <a:off x="1219200" y="5562600"/>
            <a:ext cx="1524000" cy="609600"/>
          </a:xfrm>
          <a:prstGeom prst="parallelogram">
            <a:avLst>
              <a:gd name="adj" fmla="val 62500"/>
            </a:avLst>
          </a:prstGeom>
          <a:solidFill>
            <a:srgbClr val="FFFFFF"/>
          </a:solidFill>
          <a:ln w="9525" cmpd="sng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2" name="未知"/>
          <p:cNvSpPr>
            <a:spLocks/>
          </p:cNvSpPr>
          <p:nvPr/>
        </p:nvSpPr>
        <p:spPr bwMode="auto">
          <a:xfrm>
            <a:off x="3200400" y="5486400"/>
            <a:ext cx="1447800" cy="609600"/>
          </a:xfrm>
          <a:custGeom>
            <a:avLst/>
            <a:gdLst>
              <a:gd name="T0" fmla="*/ 48 w 1152"/>
              <a:gd name="T1" fmla="*/ 0 h 528"/>
              <a:gd name="T2" fmla="*/ 1152 w 1152"/>
              <a:gd name="T3" fmla="*/ 0 h 528"/>
              <a:gd name="T4" fmla="*/ 672 w 1152"/>
              <a:gd name="T5" fmla="*/ 528 h 528"/>
              <a:gd name="T6" fmla="*/ 0 w 1152"/>
              <a:gd name="T7" fmla="*/ 528 h 528"/>
              <a:gd name="T8" fmla="*/ 0 w 1152"/>
              <a:gd name="T9" fmla="*/ 0 h 528"/>
              <a:gd name="T10" fmla="*/ 144 w 1152"/>
              <a:gd name="T11" fmla="*/ 0 h 528"/>
              <a:gd name="T12" fmla="*/ 48 w 1152"/>
              <a:gd name="T13" fmla="*/ 0 h 5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52" h="528">
                <a:moveTo>
                  <a:pt x="48" y="0"/>
                </a:moveTo>
                <a:lnTo>
                  <a:pt x="1152" y="0"/>
                </a:lnTo>
                <a:lnTo>
                  <a:pt x="672" y="528"/>
                </a:lnTo>
                <a:lnTo>
                  <a:pt x="0" y="528"/>
                </a:lnTo>
                <a:lnTo>
                  <a:pt x="0" y="0"/>
                </a:lnTo>
                <a:lnTo>
                  <a:pt x="144" y="0"/>
                </a:lnTo>
                <a:lnTo>
                  <a:pt x="48" y="0"/>
                </a:ln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FF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8" name="AutoShape 14"/>
          <p:cNvSpPr>
            <a:spLocks noChangeArrowheads="1"/>
          </p:cNvSpPr>
          <p:nvPr/>
        </p:nvSpPr>
        <p:spPr bwMode="auto">
          <a:xfrm>
            <a:off x="2895600" y="2819400"/>
            <a:ext cx="1676400" cy="762000"/>
          </a:xfrm>
          <a:prstGeom prst="flowChartDecision">
            <a:avLst/>
          </a:prstGeom>
          <a:solidFill>
            <a:srgbClr val="FFFFFF"/>
          </a:solidFill>
          <a:ln w="9525" cmpd="sng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80" name="未知"/>
          <p:cNvSpPr>
            <a:spLocks/>
          </p:cNvSpPr>
          <p:nvPr/>
        </p:nvSpPr>
        <p:spPr bwMode="auto">
          <a:xfrm>
            <a:off x="5334000" y="2667000"/>
            <a:ext cx="914400" cy="990600"/>
          </a:xfrm>
          <a:custGeom>
            <a:avLst/>
            <a:gdLst>
              <a:gd name="T0" fmla="*/ 96 w 576"/>
              <a:gd name="T1" fmla="*/ 96 h 624"/>
              <a:gd name="T2" fmla="*/ 0 w 576"/>
              <a:gd name="T3" fmla="*/ 480 h 624"/>
              <a:gd name="T4" fmla="*/ 576 w 576"/>
              <a:gd name="T5" fmla="*/ 624 h 624"/>
              <a:gd name="T6" fmla="*/ 528 w 576"/>
              <a:gd name="T7" fmla="*/ 0 h 624"/>
              <a:gd name="T8" fmla="*/ 96 w 576"/>
              <a:gd name="T9" fmla="*/ 96 h 6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6" h="624">
                <a:moveTo>
                  <a:pt x="96" y="96"/>
                </a:moveTo>
                <a:lnTo>
                  <a:pt x="0" y="480"/>
                </a:lnTo>
                <a:lnTo>
                  <a:pt x="576" y="624"/>
                </a:lnTo>
                <a:lnTo>
                  <a:pt x="528" y="0"/>
                </a:lnTo>
                <a:lnTo>
                  <a:pt x="96" y="96"/>
                </a:ln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FF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2" name="Text Box 18"/>
          <p:cNvSpPr txBox="1">
            <a:spLocks noChangeArrowheads="1"/>
          </p:cNvSpPr>
          <p:nvPr/>
        </p:nvSpPr>
        <p:spPr bwMode="auto">
          <a:xfrm>
            <a:off x="1181901" y="620688"/>
            <a:ext cx="576636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sz="3600" b="1" dirty="0"/>
              <a:t>什么样的</a:t>
            </a:r>
            <a:r>
              <a:rPr lang="zh-CN" sz="3600" b="1" dirty="0" smtClean="0"/>
              <a:t>图形</a:t>
            </a:r>
            <a:r>
              <a:rPr lang="zh-CN" altLang="en-US" sz="3600" b="1" dirty="0" smtClean="0"/>
              <a:t>叫做</a:t>
            </a:r>
            <a:r>
              <a:rPr lang="zh-CN" sz="3600" b="1" dirty="0" smtClean="0"/>
              <a:t>四边形？</a:t>
            </a:r>
            <a:endParaRPr lang="zh-CN" sz="3600" b="1" dirty="0"/>
          </a:p>
        </p:txBody>
      </p:sp>
    </p:spTree>
    <p:extLst>
      <p:ext uri="{BB962C8B-B14F-4D97-AF65-F5344CB8AC3E}">
        <p14:creationId xmlns:p14="http://schemas.microsoft.com/office/powerpoint/2010/main" val="2574023224"/>
      </p:ext>
    </p:extLst>
  </p:cSld>
  <p:clrMapOvr>
    <a:masterClrMapping/>
  </p:clrMapOvr>
  <p:transition>
    <p:zoom dir="in"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" descr="C:\Users\18x\AppData\Roaming\Tencent\Users\1452781300\QQ\WinTemp\RichOle\UWP5)WLB~5I@IO0A6J08M3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1" y="0"/>
            <a:ext cx="9304937" cy="6844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0266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 descr="C:\Users\18x\AppData\Roaming\Tencent\Users\1452781300\QQ\WinTemp\RichOle\4WS17W)K7[I_NYOJW~71P]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5" y="-15396"/>
            <a:ext cx="9176455" cy="6756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" descr="C:\Users\18x\AppData\Roaming\Tencent\Users\1452781300\QQ\WinTemp\RichOle\RL_ZNM5B2A7TX[T4ZA5YY]K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60648"/>
            <a:ext cx="2016224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" descr="C:\Users\18x\AppData\Roaming\Tencent\Users\1452781300\QQ\WinTemp\RichOle\K[{$~N6`}T43_F03RR}C)9K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319" y="764704"/>
            <a:ext cx="1464221" cy="684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89" name="Picture 1" descr="C:\Users\18x\AppData\Roaming\Tencent\Users\1452781300\QQ\WinTemp\RichOle\C75WPNB}LKI%N[SO8)NVMUF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280" y="2790234"/>
            <a:ext cx="520824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C:\Users\18x\AppData\Roaming\Tencent\Users\1452781300\QQ\WinTemp\RichOle\X4LU}HF_E$K@FUR8KD}CSFM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658" y="4509120"/>
            <a:ext cx="323850" cy="41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18x\AppData\Roaming\Tencent\Users\1452781300\QQ\WinTemp\RichOle\X4LU}HF_E$K@FUR8KD}CSFM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5355" y="4509120"/>
            <a:ext cx="323850" cy="41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18x\AppData\Roaming\Tencent\Users\1452781300\QQ\WinTemp\RichOle\X4LU}HF_E$K@FUR8KD}CSFM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5163" y="4525161"/>
            <a:ext cx="323850" cy="41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6459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 descr="C:\Users\18x\AppData\Roaming\Tencent\Users\1452781300\QQ\WinTemp\RichOle\XSU_A$]2~WF5QJ]K%B08J_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-17372"/>
            <a:ext cx="9108504" cy="6875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" descr="C:\Users\18x\AppData\Roaming\Tencent\Users\1452781300\QQ\WinTemp\RichOle\RL_ZNM5B2A7TX[T4ZA5YY]K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18863"/>
            <a:ext cx="2016224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" descr="C:\Users\18x\AppData\Roaming\Tencent\Users\1452781300\QQ\WinTemp\RichOle\K[{$~N6`}T43_F03RR}C)9K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048" y="764704"/>
            <a:ext cx="1464221" cy="596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" descr="C:\Users\18x\AppData\Roaming\Tencent\Users\1452781300\QQ\WinTemp\RichOle\C75WPNB}LKI%N[SO8)NVMUF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280" y="2790234"/>
            <a:ext cx="520824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541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4851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 descr="C:\Users\18x\AppData\Roaming\Tencent\Users\1452781300\QQ\WinTemp\RichOle\D{DN%IR0LR9H)]YX0_L~PD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9" y="-62377"/>
            <a:ext cx="9130411" cy="692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" descr="C:\Users\18x\AppData\Roaming\Tencent\Users\1452781300\QQ\WinTemp\RichOle\RL_ZNM5B2A7TX[T4ZA5YY]K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88640"/>
            <a:ext cx="1872208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" descr="C:\Users\18x\AppData\Roaming\Tencent\Users\1452781300\QQ\WinTemp\RichOle\K[{$~N6`}T43_F03RR}C)9K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2" y="764704"/>
            <a:ext cx="1464221" cy="667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" descr="C:\Users\18x\AppData\Roaming\Tencent\Users\1452781300\QQ\WinTemp\RichOle\C75WPNB}LKI%N[SO8)NVMUF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209034"/>
            <a:ext cx="520824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1" name="Picture 1" descr="C:\Users\18x\AppData\Roaming\Tencent\Users\1452781300\QQ\WinTemp\RichOle\2{`9RPSLJ69OZALWG75NN{8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944" y="4653136"/>
            <a:ext cx="2280120" cy="923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909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" descr="C:\Users\18x\AppData\Roaming\Tencent\Users\1452781300\QQ\WinTemp\RichOle\{ED@T]%9%Q54H(FL){WBYX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3467"/>
            <a:ext cx="9143999" cy="6911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Picture 1" descr="C:\Users\18x\AppData\Roaming\Tencent\Users\1452781300\QQ\WinTemp\RichOle\RL_ZNM5B2A7TX[T4ZA5YY]K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88640"/>
            <a:ext cx="1752600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" descr="C:\Users\18x\AppData\Roaming\Tencent\Users\1452781300\QQ\WinTemp\RichOle\K[{$~N6`}T43_F03RR}C)9K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022" y="836712"/>
            <a:ext cx="1464221" cy="524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" descr="C:\Users\18x\AppData\Roaming\Tencent\Users\1452781300\QQ\WinTemp\RichOle\C75WPNB}LKI%N[SO8)NVMUF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472" y="3284984"/>
            <a:ext cx="520824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693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" descr="C:\Users\18x\AppData\Roaming\Tencent\Users\1452781300\QQ\WinTemp\RichOle\57L{{OL}$)_P5462UY]4FM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" descr="C:\Users\18x\AppData\Roaming\Tencent\Users\1452781300\QQ\WinTemp\RichOle\RL_ZNM5B2A7TX[T4ZA5YY]K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88640"/>
            <a:ext cx="1752600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" descr="C:\Users\18x\AppData\Roaming\Tencent\Users\1452781300\QQ\WinTemp\RichOle\K[{$~N6`}T43_F03RR}C)9K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040" y="836712"/>
            <a:ext cx="1464221" cy="524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" descr="C:\Users\18x\AppData\Roaming\Tencent\Users\1452781300\QQ\WinTemp\RichOle\C75WPNB}LKI%N[SO8)NVMUF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199809"/>
            <a:ext cx="432048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7507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" descr="C:\Users\18x\AppData\Roaming\Tencent\Users\1452781300\QQ\WinTemp\RichOle\~QFQS~5HPG%TA2~$30[O[C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1" y="32656"/>
            <a:ext cx="9204280" cy="682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" descr="C:\Users\18x\AppData\Roaming\Tencent\Users\1452781300\QQ\WinTemp\RichOle\RL_ZNM5B2A7TX[T4ZA5YY]K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88640"/>
            <a:ext cx="2160240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" descr="C:\Users\18x\AppData\Roaming\Tencent\Users\1452781300\QQ\WinTemp\RichOle\K[{$~N6`}T43_F03RR}C)9K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" y="836712"/>
            <a:ext cx="1464221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" descr="C:\Users\18x\AppData\Roaming\Tencent\Users\1452781300\QQ\WinTemp\RichOle\C75WPNB}LKI%N[SO8)NVMUF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044978"/>
            <a:ext cx="520824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18x\AppData\Roaming\Tencent\Users\1452781300\QQ\WinTemp\RichOle\X4LU}HF_E$K@FUR8KD}CSFM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2162" y="4883748"/>
            <a:ext cx="665982" cy="41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2871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1" descr="C:\Users\18x\AppData\Roaming\Tencent\Users\1452781300\QQ\WinTemp\RichOle\IM885UNA0Q)RE`H`]YF(M%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21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" descr="C:\Users\18x\AppData\Roaming\Tencent\Users\1452781300\QQ\WinTemp\RichOle\RL_ZNM5B2A7TX[T4ZA5YY]K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88640"/>
            <a:ext cx="2016224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" descr="C:\Users\18x\AppData\Roaming\Tencent\Users\1452781300\QQ\WinTemp\RichOle\K[{$~N6`}T43_F03RR}C)9K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" y="692696"/>
            <a:ext cx="1464221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" descr="C:\Users\18x\AppData\Roaming\Tencent\Users\1452781300\QQ\WinTemp\RichOle\C75WPNB}LKI%N[SO8)NVMUF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0276" y="3256868"/>
            <a:ext cx="520824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357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C:\Users\18x\AppData\Roaming\Tencent\Users\1452781300\QQ\WinTemp\RichOle\LRV2$U_J76O7TP$_WHL2]}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0"/>
            <a:ext cx="9163050" cy="6762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Picture 1" descr="C:\Users\18x\AppData\Roaming\Tencent\Users\1072517006\QQ\WinTemp\RichOle\CDQHKGTXQ2`MPN)3RY3O(P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19" y="3068960"/>
            <a:ext cx="1685925" cy="102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1" name="Picture 1" descr="C:\Users\18x\AppData\Roaming\Tencent\Users\1452781300\QQ\WinTemp\RichOle\~1UY@(}TWPKRU5_809KTZ6U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9897" y="3040410"/>
            <a:ext cx="2743200" cy="10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" descr="C:\Users\18x\AppData\Roaming\Tencent\Users\1452781300\QQ\WinTemp\RichOle\C75WPNB}LKI%N[SO8)NVMUF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404" y="3364247"/>
            <a:ext cx="520824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1231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C:\Users\18x\AppData\Roaming\Tencent\Users\1452781300\QQ\WinTemp\RichOle\LRV2$U_J76O7TP$_WHL2]}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676275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</p:pic>
      <p:pic>
        <p:nvPicPr>
          <p:cNvPr id="2049" name="Picture 1" descr="C:\Users\18x\AppData\Roaming\Tencent\Users\1452781300\QQ\WinTemp\RichOle\T$9HY~~7PT(~$SB5WI087}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040410"/>
            <a:ext cx="1690828" cy="947725"/>
          </a:xfrm>
          <a:prstGeom prst="rect">
            <a:avLst/>
          </a:prstGeom>
          <a:gradFill>
            <a:gsLst>
              <a:gs pos="34350">
                <a:srgbClr val="B2C8EA"/>
              </a:gs>
              <a:gs pos="0">
                <a:schemeClr val="tx2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</p:pic>
      <p:pic>
        <p:nvPicPr>
          <p:cNvPr id="5" name="Picture 1" descr="C:\Users\18x\AppData\Roaming\Tencent\Users\1452781300\QQ\WinTemp\RichOle\~1UY@(}TWPKRU5_809KTZ6U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9897" y="3040410"/>
            <a:ext cx="2743200" cy="10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" descr="C:\Users\18x\AppData\Roaming\Tencent\Users\1452781300\QQ\WinTemp\RichOle\C75WPNB}LKI%N[SO8)NVMUF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396588"/>
            <a:ext cx="520824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6000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" descr="C:\Users\18x\AppData\Roaming\Tencent\Users\1452781300\QQ\WinTemp\RichOle\W3AGH81]_8)AJOGNS@2OFC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39" y="0"/>
            <a:ext cx="9147739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" descr="C:\Users\18x\AppData\Roaming\Tencent\Users\1452781300\QQ\WinTemp\RichOle\RL_ZNM5B2A7TX[T4ZA5YY]K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88640"/>
            <a:ext cx="1752600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" name="Picture 1" descr="C:\Users\18x\AppData\Roaming\Tencent\Users\1452781300\QQ\WinTemp\RichOle\[B~%~2){ZRW1S`R2444{}`D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07752"/>
            <a:ext cx="1296144" cy="58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" descr="C:\Users\18x\AppData\Roaming\Tencent\Users\1452781300\QQ\WinTemp\RichOle\K[{$~N6`}T43_F03RR}C)9K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" y="692696"/>
            <a:ext cx="1464221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" descr="C:\Users\18x\AppData\Roaming\Tencent\Users\1452781300\QQ\WinTemp\RichOle\C75WPNB}LKI%N[SO8)NVMUF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5752" y="3273908"/>
            <a:ext cx="520824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9588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 descr="C:\Users\18x\AppData\Roaming\Tencent\Users\1452781300\QQ\WinTemp\RichOle\LRV2$U_J76O7TP$_WHL2]}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2" y="-21704"/>
            <a:ext cx="9163050" cy="6762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77742" y="2503849"/>
            <a:ext cx="698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（               ）形和（              ）形都是四边形</a:t>
            </a:r>
            <a:endParaRPr lang="zh-CN" altLang="en-US" sz="28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1691680" y="2503849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长方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39952" y="2503848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正方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327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 descr="C:\Users\18x\AppData\Roaming\Tencent\Users\1452781300\QQ\WinTemp\RichOle\WXP))9H()$Z$7RFE]{@~VSI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6069" cy="6624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326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23" name="Group 3"/>
          <p:cNvGrpSpPr>
            <a:grpSpLocks/>
          </p:cNvGrpSpPr>
          <p:nvPr/>
        </p:nvGrpSpPr>
        <p:grpSpPr bwMode="auto">
          <a:xfrm>
            <a:off x="2700338" y="2060575"/>
            <a:ext cx="1728787" cy="3744913"/>
            <a:chOff x="1111" y="1298"/>
            <a:chExt cx="1089" cy="2359"/>
          </a:xfrm>
        </p:grpSpPr>
        <p:sp>
          <p:nvSpPr>
            <p:cNvPr id="133124" name="AutoShape 4"/>
            <p:cNvSpPr>
              <a:spLocks noChangeArrowheads="1"/>
            </p:cNvSpPr>
            <p:nvPr/>
          </p:nvSpPr>
          <p:spPr bwMode="auto">
            <a:xfrm>
              <a:off x="1655" y="1298"/>
              <a:ext cx="227" cy="363"/>
            </a:xfrm>
            <a:prstGeom prst="rtTriangle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125" name="AutoShape 5"/>
            <p:cNvSpPr>
              <a:spLocks noChangeArrowheads="1"/>
            </p:cNvSpPr>
            <p:nvPr/>
          </p:nvSpPr>
          <p:spPr bwMode="auto">
            <a:xfrm flipH="1">
              <a:off x="1429" y="1298"/>
              <a:ext cx="227" cy="363"/>
            </a:xfrm>
            <a:prstGeom prst="rtTriangle">
              <a:avLst/>
            </a:prstGeom>
            <a:solidFill>
              <a:schemeClr val="accent2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126" name="Rectangle 6"/>
            <p:cNvSpPr>
              <a:spLocks noChangeArrowheads="1"/>
            </p:cNvSpPr>
            <p:nvPr/>
          </p:nvSpPr>
          <p:spPr bwMode="auto">
            <a:xfrm>
              <a:off x="1429" y="1661"/>
              <a:ext cx="453" cy="544"/>
            </a:xfrm>
            <a:prstGeom prst="rect">
              <a:avLst/>
            </a:prstGeom>
            <a:solidFill>
              <a:srgbClr val="FF99CC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127" name="AutoShape 7"/>
            <p:cNvSpPr>
              <a:spLocks noChangeArrowheads="1"/>
            </p:cNvSpPr>
            <p:nvPr/>
          </p:nvSpPr>
          <p:spPr bwMode="auto">
            <a:xfrm flipV="1">
              <a:off x="1156" y="2205"/>
              <a:ext cx="998" cy="318"/>
            </a:xfrm>
            <a:custGeom>
              <a:avLst/>
              <a:gdLst>
                <a:gd name="G0" fmla="+- 6164 0 0"/>
                <a:gd name="G1" fmla="+- 21600 0 6164"/>
                <a:gd name="G2" fmla="*/ 6164 1 2"/>
                <a:gd name="G3" fmla="+- 21600 0 G2"/>
                <a:gd name="G4" fmla="+/ 6164 21600 2"/>
                <a:gd name="G5" fmla="+/ G1 0 2"/>
                <a:gd name="G6" fmla="*/ 21600 21600 6164"/>
                <a:gd name="G7" fmla="*/ G6 1 2"/>
                <a:gd name="G8" fmla="+- 21600 0 G7"/>
                <a:gd name="G9" fmla="*/ 21600 1 2"/>
                <a:gd name="G10" fmla="+- 6164 0 G9"/>
                <a:gd name="G11" fmla="?: G10 G8 0"/>
                <a:gd name="G12" fmla="?: G10 G7 21600"/>
                <a:gd name="T0" fmla="*/ 18518 w 21600"/>
                <a:gd name="T1" fmla="*/ 10800 h 21600"/>
                <a:gd name="T2" fmla="*/ 10800 w 21600"/>
                <a:gd name="T3" fmla="*/ 21600 h 21600"/>
                <a:gd name="T4" fmla="*/ 3082 w 21600"/>
                <a:gd name="T5" fmla="*/ 10800 h 21600"/>
                <a:gd name="T6" fmla="*/ 10800 w 21600"/>
                <a:gd name="T7" fmla="*/ 0 h 21600"/>
                <a:gd name="T8" fmla="*/ 4882 w 21600"/>
                <a:gd name="T9" fmla="*/ 4882 h 21600"/>
                <a:gd name="T10" fmla="*/ 16718 w 21600"/>
                <a:gd name="T11" fmla="*/ 16718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6164" y="21600"/>
                  </a:lnTo>
                  <a:lnTo>
                    <a:pt x="15436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3366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128" name="Rectangle 8"/>
            <p:cNvSpPr>
              <a:spLocks noChangeArrowheads="1"/>
            </p:cNvSpPr>
            <p:nvPr/>
          </p:nvSpPr>
          <p:spPr bwMode="auto">
            <a:xfrm>
              <a:off x="1292" y="2523"/>
              <a:ext cx="726" cy="771"/>
            </a:xfrm>
            <a:prstGeom prst="rect">
              <a:avLst/>
            </a:prstGeom>
            <a:solidFill>
              <a:srgbClr val="00CC00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129" name="AutoShape 9"/>
            <p:cNvSpPr>
              <a:spLocks noChangeArrowheads="1"/>
            </p:cNvSpPr>
            <p:nvPr/>
          </p:nvSpPr>
          <p:spPr bwMode="auto">
            <a:xfrm flipH="1">
              <a:off x="2018" y="2750"/>
              <a:ext cx="182" cy="544"/>
            </a:xfrm>
            <a:prstGeom prst="flowChartManualInput">
              <a:avLst/>
            </a:prstGeom>
            <a:solidFill>
              <a:srgbClr val="969696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130" name="AutoShape 10"/>
            <p:cNvSpPr>
              <a:spLocks noChangeArrowheads="1"/>
            </p:cNvSpPr>
            <p:nvPr/>
          </p:nvSpPr>
          <p:spPr bwMode="auto">
            <a:xfrm>
              <a:off x="1111" y="2750"/>
              <a:ext cx="182" cy="544"/>
            </a:xfrm>
            <a:prstGeom prst="flowChartManualInput">
              <a:avLst/>
            </a:prstGeom>
            <a:solidFill>
              <a:srgbClr val="969696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131" name="AutoShape 11"/>
            <p:cNvSpPr>
              <a:spLocks noChangeArrowheads="1"/>
            </p:cNvSpPr>
            <p:nvPr/>
          </p:nvSpPr>
          <p:spPr bwMode="auto">
            <a:xfrm flipV="1">
              <a:off x="1292" y="3294"/>
              <a:ext cx="726" cy="363"/>
            </a:xfrm>
            <a:prstGeom prst="triangle">
              <a:avLst>
                <a:gd name="adj" fmla="val 50000"/>
              </a:avLst>
            </a:prstGeom>
            <a:solidFill>
              <a:schemeClr val="folHlink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33132" name="Text Box 12"/>
          <p:cNvSpPr txBox="1">
            <a:spLocks noChangeArrowheads="1"/>
          </p:cNvSpPr>
          <p:nvPr/>
        </p:nvSpPr>
        <p:spPr bwMode="auto">
          <a:xfrm>
            <a:off x="2124075" y="981075"/>
            <a:ext cx="29527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133133" name="Text Box 13"/>
          <p:cNvSpPr txBox="1">
            <a:spLocks noChangeArrowheads="1"/>
          </p:cNvSpPr>
          <p:nvPr/>
        </p:nvSpPr>
        <p:spPr bwMode="auto">
          <a:xfrm>
            <a:off x="2268538" y="981075"/>
            <a:ext cx="30241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74886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u=681976301,975007505&amp;fm=0&amp;gp=3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8013" y="381000"/>
            <a:ext cx="5713413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Picture 3" descr="u=927656562,3381740111&amp;fm=0&amp;gp=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209800"/>
            <a:ext cx="3429000" cy="231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496022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无标题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914400"/>
            <a:ext cx="45720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1" name="Picture 3" descr="2007822945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4000"/>
            <a:ext cx="5334000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017088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20085209216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07704" y="6021288"/>
            <a:ext cx="4536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3399"/>
                </a:solidFill>
              </a:rPr>
              <a:t>生活中到处都有四边形</a:t>
            </a:r>
            <a:endParaRPr lang="zh-CN" altLang="en-US" sz="3200" b="1" dirty="0">
              <a:solidFill>
                <a:srgbClr val="FF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2240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u=3106049363,2547042874&amp;fm=0&amp;gp=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8"/>
            <a:ext cx="9144000" cy="685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45" name="Picture 37" descr="牡羊15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765175"/>
            <a:ext cx="1655762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Group 38"/>
          <p:cNvGrpSpPr>
            <a:grpSpLocks/>
          </p:cNvGrpSpPr>
          <p:nvPr/>
        </p:nvGrpSpPr>
        <p:grpSpPr bwMode="auto">
          <a:xfrm>
            <a:off x="4438650" y="238125"/>
            <a:ext cx="2520950" cy="1317625"/>
            <a:chOff x="0" y="0"/>
            <a:chExt cx="1588" cy="830"/>
          </a:xfrm>
        </p:grpSpPr>
        <p:sp>
          <p:nvSpPr>
            <p:cNvPr id="19476" name="AutoShape 39"/>
            <p:cNvSpPr>
              <a:spLocks noChangeArrowheads="1"/>
            </p:cNvSpPr>
            <p:nvPr/>
          </p:nvSpPr>
          <p:spPr bwMode="auto">
            <a:xfrm rot="10533623">
              <a:off x="0" y="0"/>
              <a:ext cx="1588" cy="830"/>
            </a:xfrm>
            <a:prstGeom prst="cloudCallout">
              <a:avLst>
                <a:gd name="adj1" fmla="val -62718"/>
                <a:gd name="adj2" fmla="val -30972"/>
              </a:avLst>
            </a:prstGeom>
            <a:noFill/>
            <a:ln w="15875">
              <a:solidFill>
                <a:srgbClr val="00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10800000" anchor="ctr"/>
            <a:lstStyle/>
            <a:p>
              <a:pPr algn="ctr"/>
              <a:endParaRPr lang="zh-CN" altLang="en-US">
                <a:ea typeface="华文中宋" pitchFamily="2" charset="-122"/>
              </a:endParaRPr>
            </a:p>
          </p:txBody>
        </p:sp>
        <p:sp>
          <p:nvSpPr>
            <p:cNvPr id="19477" name="Text Box 40"/>
            <p:cNvSpPr txBox="1">
              <a:spLocks noChangeArrowheads="1"/>
            </p:cNvSpPr>
            <p:nvPr/>
          </p:nvSpPr>
          <p:spPr bwMode="auto">
            <a:xfrm>
              <a:off x="301" y="196"/>
              <a:ext cx="1086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b="1" dirty="0" smtClean="0">
                  <a:solidFill>
                    <a:srgbClr val="FA7726"/>
                  </a:solidFill>
                  <a:ea typeface="华文中宋" pitchFamily="2" charset="-122"/>
                </a:rPr>
                <a:t>多动手</a:t>
              </a:r>
              <a:endParaRPr lang="zh-CN" altLang="en-US" b="1" dirty="0">
                <a:solidFill>
                  <a:srgbClr val="FA7726"/>
                </a:solidFill>
                <a:ea typeface="华文中宋" pitchFamily="2" charset="-122"/>
              </a:endParaRPr>
            </a:p>
            <a:p>
              <a:pPr algn="ctr" eaLnBrk="1" hangingPunct="1"/>
              <a:r>
                <a:rPr lang="zh-CN" altLang="en-US" b="1" dirty="0" smtClean="0">
                  <a:solidFill>
                    <a:srgbClr val="FA7726"/>
                  </a:solidFill>
                  <a:ea typeface="华文中宋" pitchFamily="2" charset="-122"/>
                </a:rPr>
                <a:t>做一做哦</a:t>
              </a:r>
              <a:r>
                <a:rPr lang="zh-CN" altLang="en-US" b="1" dirty="0">
                  <a:solidFill>
                    <a:srgbClr val="FA7726"/>
                  </a:solidFill>
                  <a:ea typeface="华文中宋" pitchFamily="2" charset="-122"/>
                </a:rPr>
                <a:t>！</a:t>
              </a:r>
            </a:p>
          </p:txBody>
        </p:sp>
      </p:grpSp>
      <p:sp>
        <p:nvSpPr>
          <p:cNvPr id="38" name="Text Box 5"/>
          <p:cNvSpPr txBox="1">
            <a:spLocks noChangeArrowheads="1"/>
          </p:cNvSpPr>
          <p:nvPr/>
        </p:nvSpPr>
        <p:spPr bwMode="auto">
          <a:xfrm>
            <a:off x="528252" y="2975769"/>
            <a:ext cx="783740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i="1" dirty="0">
                <a:solidFill>
                  <a:srgbClr val="FF0000"/>
                </a:solidFill>
              </a:rPr>
              <a:t>请自己</a:t>
            </a:r>
            <a:r>
              <a:rPr lang="zh-CN" altLang="en-US" sz="5400" b="1" i="1" dirty="0" smtClean="0">
                <a:solidFill>
                  <a:srgbClr val="FF0000"/>
                </a:solidFill>
              </a:rPr>
              <a:t>动手做一</a:t>
            </a:r>
            <a:r>
              <a:rPr lang="zh-CN" altLang="en-US" sz="5400" b="1" i="1" dirty="0">
                <a:solidFill>
                  <a:srgbClr val="FF0000"/>
                </a:solidFill>
              </a:rPr>
              <a:t>个四边形</a:t>
            </a:r>
          </a:p>
        </p:txBody>
      </p:sp>
    </p:spTree>
    <p:extLst>
      <p:ext uri="{BB962C8B-B14F-4D97-AF65-F5344CB8AC3E}">
        <p14:creationId xmlns:p14="http://schemas.microsoft.com/office/powerpoint/2010/main" val="3064918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" descr="C:\Users\18x\AppData\Roaming\Tencent\Users\1452781300\QQ\WinTemp\RichOle\O69KU99OH0I{[YX@$E)5R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AutoShape 2" descr="C:\Users\18x\AppData\Roaming\Tencent\Users\1452781300\QQ\WinTemp\RichOle\O69KU99OH0I{[YX@$E)5R.pn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7412" name="Picture 4" descr="C:\Users\18x\AppData\Roaming\Tencent\Users\1452781300\QQ\WinTemp\RichOle\3Z66WYZ3PS{UAHW9`PRARL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76" y="25760"/>
            <a:ext cx="9095723" cy="6832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952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" descr="C:\Users\18x\AppData\Roaming\Tencent\Users\1452781300\QQ\WinTemp\RichOle\1BM)R{R}2`01HJLV$I1T@[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9452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" descr="C:\Users\18x\AppData\Roaming\Tencent\Users\1452781300\QQ\WinTemp\RichOle\5K~QNUR0ED`@Y]O8PT47R8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" y="0"/>
            <a:ext cx="91633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0368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 descr="C:\Users\18x\AppData\Roaming\Tencent\Users\1452781300\QQ\WinTemp\RichOle\5DJPG47%}0E85WCL{40I@P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751"/>
            <a:ext cx="9171066" cy="6868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4694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 descr="C:\Users\18x\AppData\Roaming\Tencent\Users\1452781300\QQ\WinTemp\RichOle\(R{VITK_ZK41LY6C~I1]{5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5" y="1014"/>
            <a:ext cx="9140145" cy="6812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4998" b="62373"/>
          <a:stretch/>
        </p:blipFill>
        <p:spPr bwMode="auto">
          <a:xfrm>
            <a:off x="7236296" y="5582952"/>
            <a:ext cx="1831639" cy="1091277"/>
          </a:xfrm>
          <a:prstGeom prst="ellipse">
            <a:avLst/>
          </a:prstGeom>
          <a:ln w="9525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7164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 descr="C:\Users\18x\AppData\Roaming\Tencent\Users\1452781300\QQ\WinTemp\RichOle\EORR%B8IKG~H}}S3NHMQ1WH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89" y="-2232"/>
            <a:ext cx="9199959" cy="6815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326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00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437063"/>
            <a:ext cx="2057400" cy="194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252413" y="44450"/>
            <a:ext cx="2697162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600" b="1">
                <a:solidFill>
                  <a:srgbClr val="FF0000"/>
                </a:solidFill>
              </a:rPr>
              <a:t>复习：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763713" y="1052513"/>
            <a:ext cx="57705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6600FF"/>
                </a:solidFill>
              </a:rPr>
              <a:t>我们学过哪些平面图形？</a:t>
            </a:r>
          </a:p>
        </p:txBody>
      </p:sp>
      <p:sp>
        <p:nvSpPr>
          <p:cNvPr id="14341" name="Oval 5"/>
          <p:cNvSpPr>
            <a:spLocks noChangeArrowheads="1"/>
          </p:cNvSpPr>
          <p:nvPr/>
        </p:nvSpPr>
        <p:spPr bwMode="auto">
          <a:xfrm>
            <a:off x="1187450" y="2420938"/>
            <a:ext cx="914400" cy="9144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/>
              <a:t>     </a:t>
            </a:r>
          </a:p>
        </p:txBody>
      </p:sp>
      <p:sp>
        <p:nvSpPr>
          <p:cNvPr id="14342" name="AutoShape 6"/>
          <p:cNvSpPr>
            <a:spLocks noChangeArrowheads="1"/>
          </p:cNvSpPr>
          <p:nvPr/>
        </p:nvSpPr>
        <p:spPr bwMode="auto">
          <a:xfrm>
            <a:off x="2771775" y="2349500"/>
            <a:ext cx="1057275" cy="9144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/>
              <a:t>                         </a:t>
            </a:r>
          </a:p>
        </p:txBody>
      </p:sp>
      <p:sp>
        <p:nvSpPr>
          <p:cNvPr id="14343" name="AutoShape 7"/>
          <p:cNvSpPr>
            <a:spLocks noChangeArrowheads="1"/>
          </p:cNvSpPr>
          <p:nvPr/>
        </p:nvSpPr>
        <p:spPr bwMode="auto">
          <a:xfrm>
            <a:off x="4429125" y="2492375"/>
            <a:ext cx="1727200" cy="793750"/>
          </a:xfrm>
          <a:prstGeom prst="flowChartProcess">
            <a:avLst/>
          </a:prstGeom>
          <a:solidFill>
            <a:schemeClr val="accent1"/>
          </a:solidFill>
          <a:ln w="9525" cap="flat" cmpd="sng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/>
              <a:t>                       </a:t>
            </a: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6516688" y="2349500"/>
            <a:ext cx="914400" cy="9144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/>
              <a:t>           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2369242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bldLvl="0" animBg="1" autoUpdateAnimBg="0"/>
      <p:bldP spid="14342" grpId="0" bldLvl="0" animBg="1" autoUpdateAnimBg="0"/>
      <p:bldP spid="14343" grpId="0" bldLvl="0" animBg="1" autoUpdateAnimBg="0"/>
      <p:bldP spid="14344" grpId="0" bldLvl="0" animBg="1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WordArt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88" y="255588"/>
            <a:ext cx="8980487" cy="67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Picture 3" descr="00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3500438"/>
            <a:ext cx="2286000" cy="291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WordArt 4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238" y="5791200"/>
            <a:ext cx="4821237" cy="51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2555875" y="5516563"/>
            <a:ext cx="649288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6000" b="1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7</a:t>
            </a:r>
          </a:p>
        </p:txBody>
      </p:sp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25" y="2001838"/>
            <a:ext cx="4897438" cy="358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352550"/>
            <a:ext cx="5903913" cy="403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323850" y="1376363"/>
            <a:ext cx="5759450" cy="912812"/>
          </a:xfrm>
          <a:prstGeom prst="rect">
            <a:avLst/>
          </a:prstGeom>
          <a:solidFill>
            <a:srgbClr val="F81026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3851275" y="2289175"/>
            <a:ext cx="2232025" cy="3024188"/>
          </a:xfrm>
          <a:prstGeom prst="rect">
            <a:avLst/>
          </a:prstGeom>
          <a:solidFill>
            <a:srgbClr val="EF9C07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323850" y="2289175"/>
            <a:ext cx="3527425" cy="3024188"/>
          </a:xfrm>
          <a:prstGeom prst="rect">
            <a:avLst/>
          </a:prstGeom>
          <a:solidFill>
            <a:srgbClr val="FDFDA1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9707" name="Picture 11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217738"/>
            <a:ext cx="3600450" cy="324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8" name="Picture 1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2073275"/>
            <a:ext cx="4897438" cy="351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9" name="Rectangle 13"/>
          <p:cNvSpPr>
            <a:spLocks noChangeArrowheads="1"/>
          </p:cNvSpPr>
          <p:nvPr/>
        </p:nvSpPr>
        <p:spPr bwMode="auto">
          <a:xfrm>
            <a:off x="325438" y="2289175"/>
            <a:ext cx="5759450" cy="3024188"/>
          </a:xfrm>
          <a:prstGeom prst="rect">
            <a:avLst/>
          </a:prstGeom>
          <a:solidFill>
            <a:srgbClr val="7F3593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10" name="Rectangle 14"/>
          <p:cNvSpPr>
            <a:spLocks noChangeArrowheads="1"/>
          </p:cNvSpPr>
          <p:nvPr/>
        </p:nvSpPr>
        <p:spPr bwMode="auto">
          <a:xfrm>
            <a:off x="325438" y="1352550"/>
            <a:ext cx="5759450" cy="3960813"/>
          </a:xfrm>
          <a:prstGeom prst="rect">
            <a:avLst/>
          </a:prstGeom>
          <a:solidFill>
            <a:srgbClr val="EB2EFA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2288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 autoUpdateAnimBg="0"/>
      <p:bldP spid="29704" grpId="0" animBg="1" autoUpdateAnimBg="0"/>
      <p:bldP spid="29705" grpId="0" animBg="1" autoUpdateAnimBg="0"/>
      <p:bldP spid="29706" grpId="0" animBg="1" autoUpdateAnimBg="0"/>
      <p:bldP spid="29709" grpId="0" animBg="1" autoUpdateAnimBg="0"/>
      <p:bldP spid="29710" grpId="0" animBg="1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AutoShape 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763000" y="6172200"/>
            <a:ext cx="381000" cy="685800"/>
          </a:xfrm>
          <a:prstGeom prst="actionButtonForwardNext">
            <a:avLst/>
          </a:prstGeom>
          <a:solidFill>
            <a:srgbClr val="FFFFFF">
              <a:alpha val="50000"/>
            </a:srgbClr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7651" name="Group 3"/>
          <p:cNvGrpSpPr>
            <a:grpSpLocks/>
          </p:cNvGrpSpPr>
          <p:nvPr/>
        </p:nvGrpSpPr>
        <p:grpSpPr bwMode="auto">
          <a:xfrm>
            <a:off x="1835150" y="1989138"/>
            <a:ext cx="5616575" cy="3527425"/>
            <a:chOff x="0" y="0"/>
            <a:chExt cx="3176" cy="1633"/>
          </a:xfrm>
        </p:grpSpPr>
        <p:sp>
          <p:nvSpPr>
            <p:cNvPr id="27652" name="Line 4"/>
            <p:cNvSpPr>
              <a:spLocks noChangeShapeType="1"/>
            </p:cNvSpPr>
            <p:nvPr/>
          </p:nvSpPr>
          <p:spPr bwMode="auto">
            <a:xfrm>
              <a:off x="499" y="0"/>
              <a:ext cx="2677" cy="0"/>
            </a:xfrm>
            <a:prstGeom prst="line">
              <a:avLst/>
            </a:prstGeom>
            <a:noFill/>
            <a:ln w="28575" cmpd="sng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3" name="Line 5"/>
            <p:cNvSpPr>
              <a:spLocks noChangeShapeType="1"/>
            </p:cNvSpPr>
            <p:nvPr/>
          </p:nvSpPr>
          <p:spPr bwMode="auto">
            <a:xfrm>
              <a:off x="499" y="0"/>
              <a:ext cx="0" cy="1633"/>
            </a:xfrm>
            <a:prstGeom prst="line">
              <a:avLst/>
            </a:prstGeom>
            <a:noFill/>
            <a:ln w="28575" cmpd="sng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4" name="Line 6"/>
            <p:cNvSpPr>
              <a:spLocks noChangeShapeType="1"/>
            </p:cNvSpPr>
            <p:nvPr/>
          </p:nvSpPr>
          <p:spPr bwMode="auto">
            <a:xfrm>
              <a:off x="998" y="0"/>
              <a:ext cx="0" cy="1633"/>
            </a:xfrm>
            <a:prstGeom prst="line">
              <a:avLst/>
            </a:prstGeom>
            <a:noFill/>
            <a:ln w="28575" cmpd="sng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5" name="Line 7"/>
            <p:cNvSpPr>
              <a:spLocks noChangeShapeType="1"/>
            </p:cNvSpPr>
            <p:nvPr/>
          </p:nvSpPr>
          <p:spPr bwMode="auto">
            <a:xfrm>
              <a:off x="1407" y="0"/>
              <a:ext cx="0" cy="1633"/>
            </a:xfrm>
            <a:prstGeom prst="line">
              <a:avLst/>
            </a:prstGeom>
            <a:noFill/>
            <a:ln w="28575" cmpd="sng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6" name="Line 8"/>
            <p:cNvSpPr>
              <a:spLocks noChangeShapeType="1"/>
            </p:cNvSpPr>
            <p:nvPr/>
          </p:nvSpPr>
          <p:spPr bwMode="auto">
            <a:xfrm>
              <a:off x="1860" y="0"/>
              <a:ext cx="0" cy="1633"/>
            </a:xfrm>
            <a:prstGeom prst="line">
              <a:avLst/>
            </a:prstGeom>
            <a:noFill/>
            <a:ln w="28575" cmpd="sng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7" name="Line 9"/>
            <p:cNvSpPr>
              <a:spLocks noChangeShapeType="1"/>
            </p:cNvSpPr>
            <p:nvPr/>
          </p:nvSpPr>
          <p:spPr bwMode="auto">
            <a:xfrm>
              <a:off x="2314" y="0"/>
              <a:ext cx="0" cy="1633"/>
            </a:xfrm>
            <a:prstGeom prst="line">
              <a:avLst/>
            </a:prstGeom>
            <a:noFill/>
            <a:ln w="28575" cmpd="sng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8" name="Line 10"/>
            <p:cNvSpPr>
              <a:spLocks noChangeShapeType="1"/>
            </p:cNvSpPr>
            <p:nvPr/>
          </p:nvSpPr>
          <p:spPr bwMode="auto">
            <a:xfrm>
              <a:off x="2722" y="0"/>
              <a:ext cx="0" cy="1633"/>
            </a:xfrm>
            <a:prstGeom prst="line">
              <a:avLst/>
            </a:prstGeom>
            <a:noFill/>
            <a:ln w="28575" cmpd="sng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9" name="Line 11"/>
            <p:cNvSpPr>
              <a:spLocks noChangeShapeType="1"/>
            </p:cNvSpPr>
            <p:nvPr/>
          </p:nvSpPr>
          <p:spPr bwMode="auto">
            <a:xfrm>
              <a:off x="3176" y="0"/>
              <a:ext cx="0" cy="408"/>
            </a:xfrm>
            <a:prstGeom prst="line">
              <a:avLst/>
            </a:prstGeom>
            <a:noFill/>
            <a:ln w="28575" cmpd="sng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7660" name="Group 12"/>
            <p:cNvGrpSpPr>
              <a:grpSpLocks/>
            </p:cNvGrpSpPr>
            <p:nvPr/>
          </p:nvGrpSpPr>
          <p:grpSpPr bwMode="auto">
            <a:xfrm>
              <a:off x="0" y="45"/>
              <a:ext cx="3176" cy="1588"/>
              <a:chOff x="0" y="0"/>
              <a:chExt cx="3176" cy="1588"/>
            </a:xfrm>
          </p:grpSpPr>
          <p:sp>
            <p:nvSpPr>
              <p:cNvPr id="27661" name="Line 13"/>
              <p:cNvSpPr>
                <a:spLocks noChangeShapeType="1"/>
              </p:cNvSpPr>
              <p:nvPr/>
            </p:nvSpPr>
            <p:spPr bwMode="auto">
              <a:xfrm>
                <a:off x="499" y="363"/>
                <a:ext cx="2677" cy="0"/>
              </a:xfrm>
              <a:prstGeom prst="line">
                <a:avLst/>
              </a:prstGeom>
              <a:noFill/>
              <a:ln w="28575" cmpd="sng">
                <a:solidFill>
                  <a:schemeClr val="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62" name="Line 14"/>
              <p:cNvSpPr>
                <a:spLocks noChangeShapeType="1"/>
              </p:cNvSpPr>
              <p:nvPr/>
            </p:nvSpPr>
            <p:spPr bwMode="auto">
              <a:xfrm>
                <a:off x="499" y="771"/>
                <a:ext cx="2223" cy="0"/>
              </a:xfrm>
              <a:prstGeom prst="line">
                <a:avLst/>
              </a:prstGeom>
              <a:noFill/>
              <a:ln w="28575" cmpd="sng">
                <a:solidFill>
                  <a:schemeClr val="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63" name="Line 15"/>
              <p:cNvSpPr>
                <a:spLocks noChangeShapeType="1"/>
              </p:cNvSpPr>
              <p:nvPr/>
            </p:nvSpPr>
            <p:spPr bwMode="auto">
              <a:xfrm>
                <a:off x="499" y="1179"/>
                <a:ext cx="2223" cy="0"/>
              </a:xfrm>
              <a:prstGeom prst="line">
                <a:avLst/>
              </a:prstGeom>
              <a:noFill/>
              <a:ln w="28575" cmpd="sng">
                <a:solidFill>
                  <a:schemeClr val="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64" name="Line 16"/>
              <p:cNvSpPr>
                <a:spLocks noChangeShapeType="1"/>
              </p:cNvSpPr>
              <p:nvPr/>
            </p:nvSpPr>
            <p:spPr bwMode="auto">
              <a:xfrm>
                <a:off x="499" y="1588"/>
                <a:ext cx="2223" cy="0"/>
              </a:xfrm>
              <a:prstGeom prst="line">
                <a:avLst/>
              </a:prstGeom>
              <a:noFill/>
              <a:ln w="28575" cmpd="sng">
                <a:solidFill>
                  <a:schemeClr val="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65" name="AutoShape 17"/>
              <p:cNvSpPr>
                <a:spLocks noChangeArrowheads="1"/>
              </p:cNvSpPr>
              <p:nvPr/>
            </p:nvSpPr>
            <p:spPr bwMode="auto">
              <a:xfrm>
                <a:off x="636" y="0"/>
                <a:ext cx="181" cy="272"/>
              </a:xfrm>
              <a:prstGeom prst="parallelogram">
                <a:avLst>
                  <a:gd name="adj" fmla="val 25000"/>
                </a:avLst>
              </a:prstGeom>
              <a:solidFill>
                <a:schemeClr val="accent1"/>
              </a:solidFill>
              <a:ln w="9525" cmpd="sng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666" name="AutoShape 18"/>
              <p:cNvSpPr>
                <a:spLocks/>
              </p:cNvSpPr>
              <p:nvPr/>
            </p:nvSpPr>
            <p:spPr bwMode="auto">
              <a:xfrm>
                <a:off x="590" y="454"/>
                <a:ext cx="272" cy="226"/>
              </a:xfrm>
              <a:custGeom>
                <a:avLst/>
                <a:gdLst>
                  <a:gd name="T0" fmla="*/ 0 w 21600"/>
                  <a:gd name="T1" fmla="*/ 0 h 21600"/>
                  <a:gd name="T2" fmla="*/ 5400 w 21600"/>
                  <a:gd name="T3" fmla="*/ 21600 h 21600"/>
                  <a:gd name="T4" fmla="*/ 16200 w 21600"/>
                  <a:gd name="T5" fmla="*/ 21600 h 21600"/>
                  <a:gd name="T6" fmla="*/ 21600 w 21600"/>
                  <a:gd name="T7" fmla="*/ 0 h 21600"/>
                  <a:gd name="T8" fmla="*/ 4526 w 21600"/>
                  <a:gd name="T9" fmla="*/ 4492 h 21600"/>
                  <a:gd name="T10" fmla="*/ 17074 w 21600"/>
                  <a:gd name="T11" fmla="*/ 17108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667" name="Rectangle 19"/>
              <p:cNvSpPr>
                <a:spLocks noChangeArrowheads="1"/>
              </p:cNvSpPr>
              <p:nvPr/>
            </p:nvSpPr>
            <p:spPr bwMode="auto">
              <a:xfrm>
                <a:off x="591" y="862"/>
                <a:ext cx="226" cy="226"/>
              </a:xfrm>
              <a:prstGeom prst="rect">
                <a:avLst/>
              </a:prstGeom>
              <a:solidFill>
                <a:schemeClr val="accent1"/>
              </a:solidFill>
              <a:ln w="9525" cmpd="sng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668" name="AutoShape 20"/>
              <p:cNvSpPr>
                <a:spLocks noChangeArrowheads="1"/>
              </p:cNvSpPr>
              <p:nvPr/>
            </p:nvSpPr>
            <p:spPr bwMode="auto">
              <a:xfrm>
                <a:off x="636" y="1270"/>
                <a:ext cx="181" cy="227"/>
              </a:xfrm>
              <a:prstGeom prst="triangle">
                <a:avLst>
                  <a:gd name="adj" fmla="val 50000"/>
                </a:avLst>
              </a:prstGeom>
              <a:solidFill>
                <a:schemeClr val="accent1"/>
              </a:solidFill>
              <a:ln w="9525" cmpd="sng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669" name="AutoShape 21"/>
              <p:cNvSpPr>
                <a:spLocks/>
              </p:cNvSpPr>
              <p:nvPr/>
            </p:nvSpPr>
            <p:spPr bwMode="auto">
              <a:xfrm rot="10800000">
                <a:off x="1044" y="45"/>
                <a:ext cx="227" cy="227"/>
              </a:xfrm>
              <a:custGeom>
                <a:avLst/>
                <a:gdLst>
                  <a:gd name="T0" fmla="*/ 0 w 21600"/>
                  <a:gd name="T1" fmla="*/ 0 h 21600"/>
                  <a:gd name="T2" fmla="*/ 5400 w 21600"/>
                  <a:gd name="T3" fmla="*/ 21600 h 21600"/>
                  <a:gd name="T4" fmla="*/ 16200 w 21600"/>
                  <a:gd name="T5" fmla="*/ 21600 h 21600"/>
                  <a:gd name="T6" fmla="*/ 21600 w 21600"/>
                  <a:gd name="T7" fmla="*/ 0 h 21600"/>
                  <a:gd name="T8" fmla="*/ 4472 w 21600"/>
                  <a:gd name="T9" fmla="*/ 4472 h 21600"/>
                  <a:gd name="T10" fmla="*/ 17128 w 21600"/>
                  <a:gd name="T11" fmla="*/ 17128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670" name="Oval 22"/>
              <p:cNvSpPr>
                <a:spLocks noChangeArrowheads="1"/>
              </p:cNvSpPr>
              <p:nvPr/>
            </p:nvSpPr>
            <p:spPr bwMode="auto">
              <a:xfrm>
                <a:off x="1044" y="454"/>
                <a:ext cx="227" cy="227"/>
              </a:xfrm>
              <a:prstGeom prst="ellipse">
                <a:avLst/>
              </a:prstGeom>
              <a:solidFill>
                <a:schemeClr val="accent1"/>
              </a:solidFill>
              <a:ln w="952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671" name="AutoShape 23"/>
              <p:cNvSpPr>
                <a:spLocks noChangeArrowheads="1"/>
              </p:cNvSpPr>
              <p:nvPr/>
            </p:nvSpPr>
            <p:spPr bwMode="auto">
              <a:xfrm>
                <a:off x="1044" y="862"/>
                <a:ext cx="272" cy="227"/>
              </a:xfrm>
              <a:prstGeom prst="parallelogram">
                <a:avLst>
                  <a:gd name="adj" fmla="val 29956"/>
                </a:avLst>
              </a:prstGeom>
              <a:solidFill>
                <a:schemeClr val="accent1"/>
              </a:solidFill>
              <a:ln w="9525" cmpd="sng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672" name="AutoShape 2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09" cy="363"/>
              </a:xfrm>
              <a:prstGeom prst="rightArrow">
                <a:avLst>
                  <a:gd name="adj1" fmla="val 50000"/>
                  <a:gd name="adj2" fmla="val 28168"/>
                </a:avLst>
              </a:prstGeom>
              <a:solidFill>
                <a:srgbClr val="FF0000"/>
              </a:solidFill>
              <a:ln w="9525" cmpd="sng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673" name="AutoShape 25"/>
              <p:cNvSpPr>
                <a:spLocks noChangeArrowheads="1"/>
              </p:cNvSpPr>
              <p:nvPr/>
            </p:nvSpPr>
            <p:spPr bwMode="auto">
              <a:xfrm>
                <a:off x="2813" y="408"/>
                <a:ext cx="318" cy="363"/>
              </a:xfrm>
              <a:prstGeom prst="downArrow">
                <a:avLst>
                  <a:gd name="adj1" fmla="val 50000"/>
                  <a:gd name="adj2" fmla="val 28538"/>
                </a:avLst>
              </a:prstGeom>
              <a:solidFill>
                <a:srgbClr val="00FFFF"/>
              </a:solidFill>
              <a:ln w="9525" cmpd="sng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7674" name="AutoShape 26"/>
              <p:cNvSpPr>
                <a:spLocks/>
              </p:cNvSpPr>
              <p:nvPr/>
            </p:nvSpPr>
            <p:spPr bwMode="auto">
              <a:xfrm>
                <a:off x="1452" y="0"/>
                <a:ext cx="318" cy="318"/>
              </a:xfrm>
              <a:custGeom>
                <a:avLst/>
                <a:gdLst>
                  <a:gd name="T0" fmla="*/ 0 w 318"/>
                  <a:gd name="T1" fmla="*/ 121 h 318"/>
                  <a:gd name="T2" fmla="*/ 121 w 318"/>
                  <a:gd name="T3" fmla="*/ 121 h 318"/>
                  <a:gd name="T4" fmla="*/ 159 w 318"/>
                  <a:gd name="T5" fmla="*/ 0 h 318"/>
                  <a:gd name="T6" fmla="*/ 197 w 318"/>
                  <a:gd name="T7" fmla="*/ 121 h 318"/>
                  <a:gd name="T8" fmla="*/ 318 w 318"/>
                  <a:gd name="T9" fmla="*/ 121 h 318"/>
                  <a:gd name="T10" fmla="*/ 220 w 318"/>
                  <a:gd name="T11" fmla="*/ 197 h 318"/>
                  <a:gd name="T12" fmla="*/ 257 w 318"/>
                  <a:gd name="T13" fmla="*/ 318 h 318"/>
                  <a:gd name="T14" fmla="*/ 159 w 318"/>
                  <a:gd name="T15" fmla="*/ 243 h 318"/>
                  <a:gd name="T16" fmla="*/ 61 w 318"/>
                  <a:gd name="T17" fmla="*/ 318 h 318"/>
                  <a:gd name="T18" fmla="*/ 98 w 318"/>
                  <a:gd name="T19" fmla="*/ 197 h 318"/>
                  <a:gd name="T20" fmla="*/ 98 w 318"/>
                  <a:gd name="T21" fmla="*/ 121 h 318"/>
                  <a:gd name="T22" fmla="*/ 220 w 318"/>
                  <a:gd name="T23" fmla="*/ 243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318" h="318">
                    <a:moveTo>
                      <a:pt x="0" y="121"/>
                    </a:moveTo>
                    <a:lnTo>
                      <a:pt x="121" y="121"/>
                    </a:lnTo>
                    <a:lnTo>
                      <a:pt x="159" y="0"/>
                    </a:lnTo>
                    <a:lnTo>
                      <a:pt x="197" y="121"/>
                    </a:lnTo>
                    <a:lnTo>
                      <a:pt x="318" y="121"/>
                    </a:lnTo>
                    <a:lnTo>
                      <a:pt x="220" y="197"/>
                    </a:lnTo>
                    <a:lnTo>
                      <a:pt x="257" y="318"/>
                    </a:lnTo>
                    <a:lnTo>
                      <a:pt x="159" y="243"/>
                    </a:lnTo>
                    <a:lnTo>
                      <a:pt x="61" y="318"/>
                    </a:lnTo>
                    <a:lnTo>
                      <a:pt x="98" y="197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675" name="Oval 27"/>
              <p:cNvSpPr>
                <a:spLocks noChangeArrowheads="1"/>
              </p:cNvSpPr>
              <p:nvPr/>
            </p:nvSpPr>
            <p:spPr bwMode="auto">
              <a:xfrm>
                <a:off x="1497" y="499"/>
                <a:ext cx="318" cy="181"/>
              </a:xfrm>
              <a:prstGeom prst="ellipse">
                <a:avLst/>
              </a:prstGeom>
              <a:solidFill>
                <a:schemeClr val="accent1"/>
              </a:solidFill>
              <a:ln w="952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676" name="AutoShape 28"/>
              <p:cNvSpPr>
                <a:spLocks noChangeArrowheads="1"/>
              </p:cNvSpPr>
              <p:nvPr/>
            </p:nvSpPr>
            <p:spPr bwMode="auto">
              <a:xfrm>
                <a:off x="1497" y="862"/>
                <a:ext cx="272" cy="227"/>
              </a:xfrm>
              <a:prstGeom prst="plus">
                <a:avLst>
                  <a:gd name="adj" fmla="val 25000"/>
                </a:avLst>
              </a:prstGeom>
              <a:solidFill>
                <a:schemeClr val="accent1"/>
              </a:solidFill>
              <a:ln w="9525" cmpd="sng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677" name="AutoShape 29"/>
              <p:cNvSpPr>
                <a:spLocks/>
              </p:cNvSpPr>
              <p:nvPr/>
            </p:nvSpPr>
            <p:spPr bwMode="auto">
              <a:xfrm>
                <a:off x="1044" y="1315"/>
                <a:ext cx="317" cy="182"/>
              </a:xfrm>
              <a:custGeom>
                <a:avLst/>
                <a:gdLst>
                  <a:gd name="T0" fmla="*/ 0 w 21600"/>
                  <a:gd name="T1" fmla="*/ 0 h 21600"/>
                  <a:gd name="T2" fmla="*/ 5400 w 21600"/>
                  <a:gd name="T3" fmla="*/ 21600 h 21600"/>
                  <a:gd name="T4" fmla="*/ 16200 w 21600"/>
                  <a:gd name="T5" fmla="*/ 21600 h 21600"/>
                  <a:gd name="T6" fmla="*/ 21600 w 21600"/>
                  <a:gd name="T7" fmla="*/ 0 h 21600"/>
                  <a:gd name="T8" fmla="*/ 4497 w 21600"/>
                  <a:gd name="T9" fmla="*/ 4510 h 21600"/>
                  <a:gd name="T10" fmla="*/ 17103 w 21600"/>
                  <a:gd name="T11" fmla="*/ 1709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678" name="Rectangle 30"/>
              <p:cNvSpPr>
                <a:spLocks noChangeArrowheads="1"/>
              </p:cNvSpPr>
              <p:nvPr/>
            </p:nvSpPr>
            <p:spPr bwMode="auto">
              <a:xfrm>
                <a:off x="1497" y="1315"/>
                <a:ext cx="272" cy="182"/>
              </a:xfrm>
              <a:prstGeom prst="rect">
                <a:avLst/>
              </a:prstGeom>
              <a:solidFill>
                <a:schemeClr val="accent1"/>
              </a:solidFill>
              <a:ln w="9525" cmpd="sng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679" name="AutoShape 31"/>
              <p:cNvSpPr>
                <a:spLocks noChangeArrowheads="1"/>
              </p:cNvSpPr>
              <p:nvPr/>
            </p:nvSpPr>
            <p:spPr bwMode="auto">
              <a:xfrm rot="5400000">
                <a:off x="1978" y="1252"/>
                <a:ext cx="227" cy="227"/>
              </a:xfrm>
              <a:prstGeom prst="parallelogram">
                <a:avLst>
                  <a:gd name="adj" fmla="val 25000"/>
                </a:avLst>
              </a:prstGeom>
              <a:solidFill>
                <a:schemeClr val="accent1"/>
              </a:solidFill>
              <a:ln w="9525" cmpd="sng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680" name="AutoShape 32"/>
              <p:cNvSpPr>
                <a:spLocks/>
              </p:cNvSpPr>
              <p:nvPr/>
            </p:nvSpPr>
            <p:spPr bwMode="auto">
              <a:xfrm>
                <a:off x="1951" y="862"/>
                <a:ext cx="272" cy="227"/>
              </a:xfrm>
              <a:custGeom>
                <a:avLst/>
                <a:gdLst>
                  <a:gd name="T0" fmla="*/ 0 w 21600"/>
                  <a:gd name="T1" fmla="*/ 0 h 21600"/>
                  <a:gd name="T2" fmla="*/ 5400 w 21600"/>
                  <a:gd name="T3" fmla="*/ 21600 h 21600"/>
                  <a:gd name="T4" fmla="*/ 16200 w 21600"/>
                  <a:gd name="T5" fmla="*/ 21600 h 21600"/>
                  <a:gd name="T6" fmla="*/ 21600 w 21600"/>
                  <a:gd name="T7" fmla="*/ 0 h 21600"/>
                  <a:gd name="T8" fmla="*/ 4526 w 21600"/>
                  <a:gd name="T9" fmla="*/ 4472 h 21600"/>
                  <a:gd name="T10" fmla="*/ 17074 w 21600"/>
                  <a:gd name="T11" fmla="*/ 17128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681" name="AutoShape 33"/>
              <p:cNvSpPr>
                <a:spLocks noChangeArrowheads="1"/>
              </p:cNvSpPr>
              <p:nvPr/>
            </p:nvSpPr>
            <p:spPr bwMode="auto">
              <a:xfrm rot="5400000">
                <a:off x="1951" y="454"/>
                <a:ext cx="272" cy="226"/>
              </a:xfrm>
              <a:prstGeom prst="pentagon">
                <a:avLst/>
              </a:prstGeom>
              <a:solidFill>
                <a:schemeClr val="accent1"/>
              </a:solidFill>
              <a:ln w="9525" cmpd="sng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682" name="AutoShape 34"/>
              <p:cNvSpPr>
                <a:spLocks noChangeArrowheads="1"/>
              </p:cNvSpPr>
              <p:nvPr/>
            </p:nvSpPr>
            <p:spPr bwMode="auto">
              <a:xfrm>
                <a:off x="1996" y="45"/>
                <a:ext cx="272" cy="227"/>
              </a:xfrm>
              <a:prstGeom prst="rtTriangle">
                <a:avLst/>
              </a:prstGeom>
              <a:solidFill>
                <a:schemeClr val="accent1"/>
              </a:solidFill>
              <a:ln w="9525" cmpd="sng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683" name="AutoShape 35"/>
              <p:cNvSpPr>
                <a:spLocks noChangeArrowheads="1"/>
              </p:cNvSpPr>
              <p:nvPr/>
            </p:nvSpPr>
            <p:spPr bwMode="auto">
              <a:xfrm>
                <a:off x="2405" y="817"/>
                <a:ext cx="227" cy="272"/>
              </a:xfrm>
              <a:prstGeom prst="diamond">
                <a:avLst/>
              </a:prstGeom>
              <a:solidFill>
                <a:schemeClr val="accent1"/>
              </a:solidFill>
              <a:ln w="9525" cmpd="sng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684" name="AutoShape 36"/>
              <p:cNvSpPr>
                <a:spLocks/>
              </p:cNvSpPr>
              <p:nvPr/>
            </p:nvSpPr>
            <p:spPr bwMode="auto">
              <a:xfrm rot="16200000">
                <a:off x="2341" y="436"/>
                <a:ext cx="317" cy="182"/>
              </a:xfrm>
              <a:custGeom>
                <a:avLst/>
                <a:gdLst>
                  <a:gd name="T0" fmla="*/ 0 w 21600"/>
                  <a:gd name="T1" fmla="*/ 0 h 21600"/>
                  <a:gd name="T2" fmla="*/ 5400 w 21600"/>
                  <a:gd name="T3" fmla="*/ 21600 h 21600"/>
                  <a:gd name="T4" fmla="*/ 16200 w 21600"/>
                  <a:gd name="T5" fmla="*/ 21600 h 21600"/>
                  <a:gd name="T6" fmla="*/ 21600 w 21600"/>
                  <a:gd name="T7" fmla="*/ 0 h 21600"/>
                  <a:gd name="T8" fmla="*/ 4497 w 21600"/>
                  <a:gd name="T9" fmla="*/ 4510 h 21600"/>
                  <a:gd name="T10" fmla="*/ 17103 w 21600"/>
                  <a:gd name="T11" fmla="*/ 1709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685" name="AutoShape 37"/>
              <p:cNvSpPr>
                <a:spLocks/>
              </p:cNvSpPr>
              <p:nvPr/>
            </p:nvSpPr>
            <p:spPr bwMode="auto">
              <a:xfrm>
                <a:off x="2359" y="1179"/>
                <a:ext cx="318" cy="318"/>
              </a:xfrm>
              <a:custGeom>
                <a:avLst/>
                <a:gdLst>
                  <a:gd name="T0" fmla="*/ 0 w 318"/>
                  <a:gd name="T1" fmla="*/ 121 h 318"/>
                  <a:gd name="T2" fmla="*/ 121 w 318"/>
                  <a:gd name="T3" fmla="*/ 121 h 318"/>
                  <a:gd name="T4" fmla="*/ 159 w 318"/>
                  <a:gd name="T5" fmla="*/ 0 h 318"/>
                  <a:gd name="T6" fmla="*/ 197 w 318"/>
                  <a:gd name="T7" fmla="*/ 121 h 318"/>
                  <a:gd name="T8" fmla="*/ 318 w 318"/>
                  <a:gd name="T9" fmla="*/ 121 h 318"/>
                  <a:gd name="T10" fmla="*/ 220 w 318"/>
                  <a:gd name="T11" fmla="*/ 197 h 318"/>
                  <a:gd name="T12" fmla="*/ 257 w 318"/>
                  <a:gd name="T13" fmla="*/ 318 h 318"/>
                  <a:gd name="T14" fmla="*/ 159 w 318"/>
                  <a:gd name="T15" fmla="*/ 243 h 318"/>
                  <a:gd name="T16" fmla="*/ 61 w 318"/>
                  <a:gd name="T17" fmla="*/ 318 h 318"/>
                  <a:gd name="T18" fmla="*/ 98 w 318"/>
                  <a:gd name="T19" fmla="*/ 197 h 318"/>
                  <a:gd name="T20" fmla="*/ 98 w 318"/>
                  <a:gd name="T21" fmla="*/ 121 h 318"/>
                  <a:gd name="T22" fmla="*/ 220 w 318"/>
                  <a:gd name="T23" fmla="*/ 243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318" h="318">
                    <a:moveTo>
                      <a:pt x="0" y="121"/>
                    </a:moveTo>
                    <a:lnTo>
                      <a:pt x="121" y="121"/>
                    </a:lnTo>
                    <a:lnTo>
                      <a:pt x="159" y="0"/>
                    </a:lnTo>
                    <a:lnTo>
                      <a:pt x="197" y="121"/>
                    </a:lnTo>
                    <a:lnTo>
                      <a:pt x="318" y="121"/>
                    </a:lnTo>
                    <a:lnTo>
                      <a:pt x="220" y="197"/>
                    </a:lnTo>
                    <a:lnTo>
                      <a:pt x="257" y="318"/>
                    </a:lnTo>
                    <a:lnTo>
                      <a:pt x="159" y="243"/>
                    </a:lnTo>
                    <a:lnTo>
                      <a:pt x="61" y="318"/>
                    </a:lnTo>
                    <a:lnTo>
                      <a:pt x="98" y="197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686" name="AutoShape 38"/>
              <p:cNvSpPr>
                <a:spLocks/>
              </p:cNvSpPr>
              <p:nvPr/>
            </p:nvSpPr>
            <p:spPr bwMode="auto">
              <a:xfrm rot="10800000">
                <a:off x="2405" y="45"/>
                <a:ext cx="227" cy="227"/>
              </a:xfrm>
              <a:custGeom>
                <a:avLst/>
                <a:gdLst>
                  <a:gd name="T0" fmla="*/ 0 w 21600"/>
                  <a:gd name="T1" fmla="*/ 0 h 21600"/>
                  <a:gd name="T2" fmla="*/ 5400 w 21600"/>
                  <a:gd name="T3" fmla="*/ 21600 h 21600"/>
                  <a:gd name="T4" fmla="*/ 16200 w 21600"/>
                  <a:gd name="T5" fmla="*/ 21600 h 21600"/>
                  <a:gd name="T6" fmla="*/ 21600 w 21600"/>
                  <a:gd name="T7" fmla="*/ 0 h 21600"/>
                  <a:gd name="T8" fmla="*/ 4472 w 21600"/>
                  <a:gd name="T9" fmla="*/ 4472 h 21600"/>
                  <a:gd name="T10" fmla="*/ 17128 w 21600"/>
                  <a:gd name="T11" fmla="*/ 17128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687" name="Rectangle 39"/>
              <p:cNvSpPr>
                <a:spLocks noChangeArrowheads="1"/>
              </p:cNvSpPr>
              <p:nvPr/>
            </p:nvSpPr>
            <p:spPr bwMode="auto">
              <a:xfrm>
                <a:off x="2813" y="91"/>
                <a:ext cx="272" cy="136"/>
              </a:xfrm>
              <a:prstGeom prst="rect">
                <a:avLst/>
              </a:prstGeom>
              <a:solidFill>
                <a:schemeClr val="accent1"/>
              </a:solidFill>
              <a:ln w="9525" cmpd="sng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7688" name="Text Box 40"/>
          <p:cNvSpPr txBox="1">
            <a:spLocks noChangeArrowheads="1"/>
          </p:cNvSpPr>
          <p:nvPr/>
        </p:nvSpPr>
        <p:spPr bwMode="auto">
          <a:xfrm>
            <a:off x="1547813" y="1125538"/>
            <a:ext cx="49688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经过的路必须是四边形</a:t>
            </a:r>
            <a:r>
              <a:rPr lang="en-US" sz="32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!)</a:t>
            </a:r>
          </a:p>
        </p:txBody>
      </p:sp>
      <p:sp>
        <p:nvSpPr>
          <p:cNvPr id="27689" name="WordArt 41"/>
          <p:cNvSpPr>
            <a:spLocks noChangeArrowheads="1" noChangeShapeType="1"/>
          </p:cNvSpPr>
          <p:nvPr/>
        </p:nvSpPr>
        <p:spPr bwMode="auto">
          <a:xfrm>
            <a:off x="250825" y="260350"/>
            <a:ext cx="6705600" cy="6953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4800">
                <a:solidFill>
                  <a:srgbClr val="3366FF"/>
                </a:solidFill>
                <a:effectLst>
                  <a:outerShdw dist="35921" dir="2700000" algn="ctr" rotWithShape="0">
                    <a:srgbClr val="C0C0C0">
                      <a:alpha val="75000"/>
                    </a:srgbClr>
                  </a:outerShdw>
                </a:effectLst>
                <a:latin typeface="楷体_GB2312"/>
              </a:rPr>
              <a:t>你能帮小猴穿过迷宫吗？</a:t>
            </a:r>
          </a:p>
        </p:txBody>
      </p:sp>
      <p:pic>
        <p:nvPicPr>
          <p:cNvPr id="27690" name="Picture 42" descr="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716338"/>
            <a:ext cx="1782763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91" name="Picture 43" descr="ta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4076700"/>
            <a:ext cx="719137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92" name="Line 44"/>
          <p:cNvSpPr>
            <a:spLocks noChangeShapeType="1"/>
          </p:cNvSpPr>
          <p:nvPr/>
        </p:nvSpPr>
        <p:spPr bwMode="auto">
          <a:xfrm>
            <a:off x="3132138" y="3141663"/>
            <a:ext cx="0" cy="1008062"/>
          </a:xfrm>
          <a:prstGeom prst="line">
            <a:avLst/>
          </a:prstGeom>
          <a:noFill/>
          <a:ln w="28575" cmpd="sng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93" name="Line 45"/>
          <p:cNvSpPr>
            <a:spLocks noChangeShapeType="1"/>
          </p:cNvSpPr>
          <p:nvPr/>
        </p:nvSpPr>
        <p:spPr bwMode="auto">
          <a:xfrm>
            <a:off x="3132138" y="4149725"/>
            <a:ext cx="935037" cy="0"/>
          </a:xfrm>
          <a:prstGeom prst="line">
            <a:avLst/>
          </a:prstGeom>
          <a:noFill/>
          <a:ln w="38100" cmpd="sng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94" name="Line 46"/>
          <p:cNvSpPr>
            <a:spLocks noChangeShapeType="1"/>
          </p:cNvSpPr>
          <p:nvPr/>
        </p:nvSpPr>
        <p:spPr bwMode="auto">
          <a:xfrm>
            <a:off x="4067175" y="4149725"/>
            <a:ext cx="0" cy="1079500"/>
          </a:xfrm>
          <a:prstGeom prst="line">
            <a:avLst/>
          </a:prstGeom>
          <a:noFill/>
          <a:ln w="28575" cmpd="sng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95" name="Line 47"/>
          <p:cNvSpPr>
            <a:spLocks noChangeShapeType="1"/>
          </p:cNvSpPr>
          <p:nvPr/>
        </p:nvSpPr>
        <p:spPr bwMode="auto">
          <a:xfrm>
            <a:off x="4067175" y="5229225"/>
            <a:ext cx="792163" cy="0"/>
          </a:xfrm>
          <a:prstGeom prst="line">
            <a:avLst/>
          </a:prstGeom>
          <a:noFill/>
          <a:ln w="38100" cmpd="sng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96" name="Line 48"/>
          <p:cNvSpPr>
            <a:spLocks noChangeShapeType="1"/>
          </p:cNvSpPr>
          <p:nvPr/>
        </p:nvSpPr>
        <p:spPr bwMode="auto">
          <a:xfrm>
            <a:off x="4859338" y="5229225"/>
            <a:ext cx="792162" cy="0"/>
          </a:xfrm>
          <a:prstGeom prst="line">
            <a:avLst/>
          </a:prstGeom>
          <a:noFill/>
          <a:ln w="38100" cmpd="sng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97" name="Line 49"/>
          <p:cNvSpPr>
            <a:spLocks noChangeShapeType="1"/>
          </p:cNvSpPr>
          <p:nvPr/>
        </p:nvSpPr>
        <p:spPr bwMode="auto">
          <a:xfrm flipV="1">
            <a:off x="5651500" y="4149725"/>
            <a:ext cx="0" cy="1079500"/>
          </a:xfrm>
          <a:prstGeom prst="line">
            <a:avLst/>
          </a:prstGeom>
          <a:noFill/>
          <a:ln w="38100" cmpd="sng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98" name="Line 50"/>
          <p:cNvSpPr>
            <a:spLocks noChangeShapeType="1"/>
          </p:cNvSpPr>
          <p:nvPr/>
        </p:nvSpPr>
        <p:spPr bwMode="auto">
          <a:xfrm>
            <a:off x="5651500" y="4149725"/>
            <a:ext cx="649288" cy="0"/>
          </a:xfrm>
          <a:prstGeom prst="line">
            <a:avLst/>
          </a:prstGeom>
          <a:noFill/>
          <a:ln w="38100" cmpd="sng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99" name="Line 51"/>
          <p:cNvSpPr>
            <a:spLocks noChangeShapeType="1"/>
          </p:cNvSpPr>
          <p:nvPr/>
        </p:nvSpPr>
        <p:spPr bwMode="auto">
          <a:xfrm flipV="1">
            <a:off x="6300788" y="3213100"/>
            <a:ext cx="0" cy="936625"/>
          </a:xfrm>
          <a:prstGeom prst="line">
            <a:avLst/>
          </a:prstGeom>
          <a:noFill/>
          <a:ln w="38100" cmpd="sng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00" name="Line 52"/>
          <p:cNvSpPr>
            <a:spLocks noChangeShapeType="1"/>
          </p:cNvSpPr>
          <p:nvPr/>
        </p:nvSpPr>
        <p:spPr bwMode="auto">
          <a:xfrm>
            <a:off x="6300788" y="2349500"/>
            <a:ext cx="0" cy="935038"/>
          </a:xfrm>
          <a:prstGeom prst="line">
            <a:avLst/>
          </a:prstGeom>
          <a:noFill/>
          <a:ln w="38100" cmpd="sng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01" name="Line 53"/>
          <p:cNvSpPr>
            <a:spLocks noChangeShapeType="1"/>
          </p:cNvSpPr>
          <p:nvPr/>
        </p:nvSpPr>
        <p:spPr bwMode="auto">
          <a:xfrm>
            <a:off x="6300788" y="2349500"/>
            <a:ext cx="863600" cy="0"/>
          </a:xfrm>
          <a:prstGeom prst="line">
            <a:avLst/>
          </a:prstGeom>
          <a:noFill/>
          <a:ln w="38100" cmpd="sng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02" name="Text Box 54"/>
          <p:cNvSpPr txBox="1">
            <a:spLocks noChangeArrowheads="1"/>
          </p:cNvSpPr>
          <p:nvPr/>
        </p:nvSpPr>
        <p:spPr bwMode="auto">
          <a:xfrm>
            <a:off x="2916238" y="2205038"/>
            <a:ext cx="3603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400"/>
              <a:t>1</a:t>
            </a:r>
          </a:p>
        </p:txBody>
      </p:sp>
      <p:sp>
        <p:nvSpPr>
          <p:cNvPr id="27703" name="Text Box 55"/>
          <p:cNvSpPr txBox="1">
            <a:spLocks noChangeArrowheads="1"/>
          </p:cNvSpPr>
          <p:nvPr/>
        </p:nvSpPr>
        <p:spPr bwMode="auto">
          <a:xfrm>
            <a:off x="3635375" y="2205038"/>
            <a:ext cx="504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400"/>
              <a:t>2</a:t>
            </a:r>
          </a:p>
        </p:txBody>
      </p:sp>
      <p:sp>
        <p:nvSpPr>
          <p:cNvPr id="27704" name="Text Box 56"/>
          <p:cNvSpPr txBox="1">
            <a:spLocks noChangeArrowheads="1"/>
          </p:cNvSpPr>
          <p:nvPr/>
        </p:nvSpPr>
        <p:spPr bwMode="auto">
          <a:xfrm>
            <a:off x="4500563" y="2205038"/>
            <a:ext cx="504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400"/>
              <a:t>3</a:t>
            </a:r>
          </a:p>
        </p:txBody>
      </p:sp>
      <p:sp>
        <p:nvSpPr>
          <p:cNvPr id="27705" name="Text Box 57"/>
          <p:cNvSpPr txBox="1">
            <a:spLocks noChangeArrowheads="1"/>
          </p:cNvSpPr>
          <p:nvPr/>
        </p:nvSpPr>
        <p:spPr bwMode="auto">
          <a:xfrm>
            <a:off x="5292725" y="2276475"/>
            <a:ext cx="5032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400"/>
              <a:t>4</a:t>
            </a:r>
          </a:p>
        </p:txBody>
      </p:sp>
      <p:sp>
        <p:nvSpPr>
          <p:cNvPr id="27706" name="Text Box 58"/>
          <p:cNvSpPr txBox="1">
            <a:spLocks noChangeArrowheads="1"/>
          </p:cNvSpPr>
          <p:nvPr/>
        </p:nvSpPr>
        <p:spPr bwMode="auto">
          <a:xfrm>
            <a:off x="6084888" y="2205038"/>
            <a:ext cx="5762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400"/>
              <a:t>5</a:t>
            </a:r>
          </a:p>
        </p:txBody>
      </p:sp>
      <p:sp>
        <p:nvSpPr>
          <p:cNvPr id="27707" name="Text Box 59"/>
          <p:cNvSpPr txBox="1">
            <a:spLocks noChangeArrowheads="1"/>
          </p:cNvSpPr>
          <p:nvPr/>
        </p:nvSpPr>
        <p:spPr bwMode="auto">
          <a:xfrm>
            <a:off x="6804025" y="2205038"/>
            <a:ext cx="504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400"/>
              <a:t>6</a:t>
            </a:r>
          </a:p>
        </p:txBody>
      </p:sp>
      <p:sp>
        <p:nvSpPr>
          <p:cNvPr id="27708" name="Text Box 60"/>
          <p:cNvSpPr txBox="1">
            <a:spLocks noChangeArrowheads="1"/>
          </p:cNvSpPr>
          <p:nvPr/>
        </p:nvSpPr>
        <p:spPr bwMode="auto">
          <a:xfrm>
            <a:off x="2916238" y="3068638"/>
            <a:ext cx="5762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400"/>
              <a:t>7</a:t>
            </a:r>
          </a:p>
        </p:txBody>
      </p:sp>
      <p:sp>
        <p:nvSpPr>
          <p:cNvPr id="27709" name="Text Box 61"/>
          <p:cNvSpPr txBox="1">
            <a:spLocks noChangeArrowheads="1"/>
          </p:cNvSpPr>
          <p:nvPr/>
        </p:nvSpPr>
        <p:spPr bwMode="auto">
          <a:xfrm>
            <a:off x="3708400" y="3068638"/>
            <a:ext cx="504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400"/>
              <a:t>8</a:t>
            </a:r>
          </a:p>
        </p:txBody>
      </p:sp>
      <p:sp>
        <p:nvSpPr>
          <p:cNvPr id="27710" name="Text Box 62"/>
          <p:cNvSpPr txBox="1">
            <a:spLocks noChangeArrowheads="1"/>
          </p:cNvSpPr>
          <p:nvPr/>
        </p:nvSpPr>
        <p:spPr bwMode="auto">
          <a:xfrm>
            <a:off x="4500563" y="3068638"/>
            <a:ext cx="5032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400"/>
              <a:t>9</a:t>
            </a:r>
          </a:p>
        </p:txBody>
      </p:sp>
      <p:sp>
        <p:nvSpPr>
          <p:cNvPr id="27711" name="Text Box 63"/>
          <p:cNvSpPr txBox="1">
            <a:spLocks noChangeArrowheads="1"/>
          </p:cNvSpPr>
          <p:nvPr/>
        </p:nvSpPr>
        <p:spPr bwMode="auto">
          <a:xfrm>
            <a:off x="5219700" y="2997200"/>
            <a:ext cx="647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400"/>
              <a:t>10</a:t>
            </a:r>
          </a:p>
        </p:txBody>
      </p:sp>
      <p:sp>
        <p:nvSpPr>
          <p:cNvPr id="27712" name="Text Box 64"/>
          <p:cNvSpPr txBox="1">
            <a:spLocks noChangeArrowheads="1"/>
          </p:cNvSpPr>
          <p:nvPr/>
        </p:nvSpPr>
        <p:spPr bwMode="auto">
          <a:xfrm>
            <a:off x="6011863" y="2997200"/>
            <a:ext cx="5762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400"/>
              <a:t>11</a:t>
            </a:r>
          </a:p>
        </p:txBody>
      </p:sp>
      <p:sp>
        <p:nvSpPr>
          <p:cNvPr id="27713" name="Text Box 65"/>
          <p:cNvSpPr txBox="1">
            <a:spLocks noChangeArrowheads="1"/>
          </p:cNvSpPr>
          <p:nvPr/>
        </p:nvSpPr>
        <p:spPr bwMode="auto">
          <a:xfrm>
            <a:off x="2843213" y="3933825"/>
            <a:ext cx="504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400"/>
              <a:t>12</a:t>
            </a:r>
          </a:p>
        </p:txBody>
      </p:sp>
      <p:sp>
        <p:nvSpPr>
          <p:cNvPr id="27714" name="Text Box 66"/>
          <p:cNvSpPr txBox="1">
            <a:spLocks noChangeArrowheads="1"/>
          </p:cNvSpPr>
          <p:nvPr/>
        </p:nvSpPr>
        <p:spPr bwMode="auto">
          <a:xfrm>
            <a:off x="3635375" y="3933825"/>
            <a:ext cx="649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400"/>
              <a:t>13</a:t>
            </a:r>
          </a:p>
        </p:txBody>
      </p:sp>
      <p:sp>
        <p:nvSpPr>
          <p:cNvPr id="27715" name="Text Box 67"/>
          <p:cNvSpPr txBox="1">
            <a:spLocks noChangeArrowheads="1"/>
          </p:cNvSpPr>
          <p:nvPr/>
        </p:nvSpPr>
        <p:spPr bwMode="auto">
          <a:xfrm>
            <a:off x="4500563" y="3933825"/>
            <a:ext cx="5762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400"/>
              <a:t>14</a:t>
            </a:r>
          </a:p>
        </p:txBody>
      </p:sp>
      <p:sp>
        <p:nvSpPr>
          <p:cNvPr id="27716" name="Text Box 68"/>
          <p:cNvSpPr txBox="1">
            <a:spLocks noChangeArrowheads="1"/>
          </p:cNvSpPr>
          <p:nvPr/>
        </p:nvSpPr>
        <p:spPr bwMode="auto">
          <a:xfrm>
            <a:off x="5292725" y="3933825"/>
            <a:ext cx="7191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400"/>
              <a:t>15</a:t>
            </a:r>
          </a:p>
        </p:txBody>
      </p:sp>
      <p:sp>
        <p:nvSpPr>
          <p:cNvPr id="27717" name="Text Box 69"/>
          <p:cNvSpPr txBox="1">
            <a:spLocks noChangeArrowheads="1"/>
          </p:cNvSpPr>
          <p:nvPr/>
        </p:nvSpPr>
        <p:spPr bwMode="auto">
          <a:xfrm>
            <a:off x="6011863" y="3933825"/>
            <a:ext cx="504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400"/>
              <a:t>16</a:t>
            </a:r>
          </a:p>
        </p:txBody>
      </p:sp>
      <p:sp>
        <p:nvSpPr>
          <p:cNvPr id="27718" name="Text Box 70"/>
          <p:cNvSpPr txBox="1">
            <a:spLocks noChangeArrowheads="1"/>
          </p:cNvSpPr>
          <p:nvPr/>
        </p:nvSpPr>
        <p:spPr bwMode="auto">
          <a:xfrm>
            <a:off x="2843213" y="4868863"/>
            <a:ext cx="6492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400"/>
              <a:t>17</a:t>
            </a:r>
          </a:p>
        </p:txBody>
      </p:sp>
      <p:sp>
        <p:nvSpPr>
          <p:cNvPr id="27719" name="Text Box 71"/>
          <p:cNvSpPr txBox="1">
            <a:spLocks noChangeArrowheads="1"/>
          </p:cNvSpPr>
          <p:nvPr/>
        </p:nvSpPr>
        <p:spPr bwMode="auto">
          <a:xfrm>
            <a:off x="3635375" y="4868863"/>
            <a:ext cx="649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400"/>
              <a:t>18</a:t>
            </a:r>
          </a:p>
        </p:txBody>
      </p:sp>
      <p:sp>
        <p:nvSpPr>
          <p:cNvPr id="27720" name="Text Box 72"/>
          <p:cNvSpPr txBox="1">
            <a:spLocks noChangeArrowheads="1"/>
          </p:cNvSpPr>
          <p:nvPr/>
        </p:nvSpPr>
        <p:spPr bwMode="auto">
          <a:xfrm>
            <a:off x="4500563" y="4868863"/>
            <a:ext cx="5032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400"/>
              <a:t>19</a:t>
            </a:r>
          </a:p>
        </p:txBody>
      </p:sp>
      <p:sp>
        <p:nvSpPr>
          <p:cNvPr id="27721" name="Text Box 73"/>
          <p:cNvSpPr txBox="1">
            <a:spLocks noChangeArrowheads="1"/>
          </p:cNvSpPr>
          <p:nvPr/>
        </p:nvSpPr>
        <p:spPr bwMode="auto">
          <a:xfrm>
            <a:off x="5292725" y="4868863"/>
            <a:ext cx="504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400"/>
              <a:t>20</a:t>
            </a:r>
          </a:p>
        </p:txBody>
      </p:sp>
      <p:sp>
        <p:nvSpPr>
          <p:cNvPr id="27722" name="Text Box 74"/>
          <p:cNvSpPr txBox="1">
            <a:spLocks noChangeArrowheads="1"/>
          </p:cNvSpPr>
          <p:nvPr/>
        </p:nvSpPr>
        <p:spPr bwMode="auto">
          <a:xfrm>
            <a:off x="6011863" y="4868863"/>
            <a:ext cx="647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400"/>
              <a:t>21</a:t>
            </a:r>
          </a:p>
        </p:txBody>
      </p:sp>
      <p:sp>
        <p:nvSpPr>
          <p:cNvPr id="27723" name="Line 75"/>
          <p:cNvSpPr>
            <a:spLocks noChangeShapeType="1"/>
          </p:cNvSpPr>
          <p:nvPr/>
        </p:nvSpPr>
        <p:spPr bwMode="auto">
          <a:xfrm>
            <a:off x="3132138" y="2349500"/>
            <a:ext cx="0" cy="790575"/>
          </a:xfrm>
          <a:prstGeom prst="line">
            <a:avLst/>
          </a:prstGeom>
          <a:noFill/>
          <a:ln w="28575" cmpd="sng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752478"/>
      </p:ext>
    </p:extLst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6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6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6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92" grpId="0" animBg="1"/>
      <p:bldP spid="27693" grpId="0" animBg="1"/>
      <p:bldP spid="27694" grpId="0" animBg="1"/>
      <p:bldP spid="27695" grpId="0" animBg="1"/>
      <p:bldP spid="27696" grpId="0" animBg="1"/>
      <p:bldP spid="27697" grpId="0" animBg="1"/>
      <p:bldP spid="27698" grpId="0" animBg="1"/>
      <p:bldP spid="27699" grpId="0" animBg="1"/>
      <p:bldP spid="27700" grpId="0" animBg="1"/>
      <p:bldP spid="27701" grpId="0" animBg="1"/>
      <p:bldP spid="2772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 descr="C:\Users\18x\AppData\Roaming\Tencent\Users\1452781300\QQ\WinTemp\RichOle\W~)P1(P37JYXO}ERC1FN31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34686"/>
            <a:ext cx="9144000" cy="6892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326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396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 descr="C:\Users\18x\AppData\Roaming\Tencent\Users\1452781300\QQ\WinTemp\RichOle\8US0H7S0IYNU`H5SY1M8YN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628"/>
            <a:ext cx="8091119" cy="5515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905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m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0113" y="-387350"/>
            <a:ext cx="12363451" cy="927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95288" y="476250"/>
            <a:ext cx="8208962" cy="1081088"/>
          </a:xfrm>
        </p:spPr>
        <p:txBody>
          <a:bodyPr/>
          <a:lstStyle/>
          <a:p>
            <a:r>
              <a:rPr lang="zh-CN" altLang="en-US" sz="3200" b="1" smtClean="0"/>
              <a:t>观察下面各图，是四边形的在（  ）里打“       ”，不是四边形的在（  ）里打“       ”。</a:t>
            </a:r>
          </a:p>
        </p:txBody>
      </p:sp>
      <p:sp>
        <p:nvSpPr>
          <p:cNvPr id="11268" name="Line 4"/>
          <p:cNvSpPr>
            <a:spLocks noChangeShapeType="1"/>
          </p:cNvSpPr>
          <p:nvPr/>
        </p:nvSpPr>
        <p:spPr bwMode="auto">
          <a:xfrm>
            <a:off x="990600" y="1219200"/>
            <a:ext cx="152400" cy="2286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69" name="Line 5"/>
          <p:cNvSpPr>
            <a:spLocks noChangeShapeType="1"/>
          </p:cNvSpPr>
          <p:nvPr/>
        </p:nvSpPr>
        <p:spPr bwMode="auto">
          <a:xfrm flipV="1">
            <a:off x="1143000" y="1143000"/>
            <a:ext cx="304800" cy="3048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0" name="Line 6"/>
          <p:cNvSpPr>
            <a:spLocks noChangeShapeType="1"/>
          </p:cNvSpPr>
          <p:nvPr/>
        </p:nvSpPr>
        <p:spPr bwMode="auto">
          <a:xfrm>
            <a:off x="7239000" y="1143000"/>
            <a:ext cx="304800" cy="3048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1" name="Line 7"/>
          <p:cNvSpPr>
            <a:spLocks noChangeShapeType="1"/>
          </p:cNvSpPr>
          <p:nvPr/>
        </p:nvSpPr>
        <p:spPr bwMode="auto">
          <a:xfrm flipH="1">
            <a:off x="7239000" y="1143000"/>
            <a:ext cx="304800" cy="3048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3886200" y="5257800"/>
            <a:ext cx="1600200" cy="838200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>
                <a:ea typeface="华文中宋" pitchFamily="2" charset="-122"/>
              </a:rPr>
              <a:t>8</a:t>
            </a:r>
          </a:p>
        </p:txBody>
      </p:sp>
      <p:sp>
        <p:nvSpPr>
          <p:cNvPr id="11273" name="AutoShape 9"/>
          <p:cNvSpPr>
            <a:spLocks noChangeArrowheads="1"/>
          </p:cNvSpPr>
          <p:nvPr/>
        </p:nvSpPr>
        <p:spPr bwMode="auto">
          <a:xfrm>
            <a:off x="4114800" y="1600200"/>
            <a:ext cx="1143000" cy="1295400"/>
          </a:xfrm>
          <a:prstGeom prst="diamond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>
                <a:ea typeface="华文中宋" pitchFamily="2" charset="-122"/>
              </a:rPr>
              <a:t>2</a:t>
            </a:r>
          </a:p>
        </p:txBody>
      </p:sp>
      <p:sp>
        <p:nvSpPr>
          <p:cNvPr id="11274" name="Line 10"/>
          <p:cNvSpPr>
            <a:spLocks noChangeShapeType="1"/>
          </p:cNvSpPr>
          <p:nvPr/>
        </p:nvSpPr>
        <p:spPr bwMode="auto">
          <a:xfrm>
            <a:off x="6858000" y="1752600"/>
            <a:ext cx="1219200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5" name="Line 11"/>
          <p:cNvSpPr>
            <a:spLocks noChangeShapeType="1"/>
          </p:cNvSpPr>
          <p:nvPr/>
        </p:nvSpPr>
        <p:spPr bwMode="auto">
          <a:xfrm>
            <a:off x="6705600" y="1676400"/>
            <a:ext cx="0" cy="1295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6" name="Line 12"/>
          <p:cNvSpPr>
            <a:spLocks noChangeShapeType="1"/>
          </p:cNvSpPr>
          <p:nvPr/>
        </p:nvSpPr>
        <p:spPr bwMode="auto">
          <a:xfrm>
            <a:off x="6934200" y="2895600"/>
            <a:ext cx="1219200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7" name="Line 13"/>
          <p:cNvSpPr>
            <a:spLocks noChangeShapeType="1"/>
          </p:cNvSpPr>
          <p:nvPr/>
        </p:nvSpPr>
        <p:spPr bwMode="auto">
          <a:xfrm>
            <a:off x="8077200" y="1828800"/>
            <a:ext cx="0" cy="9906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8" name="Line 14"/>
          <p:cNvSpPr>
            <a:spLocks noChangeShapeType="1"/>
          </p:cNvSpPr>
          <p:nvPr/>
        </p:nvSpPr>
        <p:spPr bwMode="auto">
          <a:xfrm>
            <a:off x="3886200" y="3733800"/>
            <a:ext cx="1371600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9" name="Line 15"/>
          <p:cNvSpPr>
            <a:spLocks noChangeShapeType="1"/>
          </p:cNvSpPr>
          <p:nvPr/>
        </p:nvSpPr>
        <p:spPr bwMode="auto">
          <a:xfrm>
            <a:off x="3886200" y="3733800"/>
            <a:ext cx="0" cy="914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80" name="Line 16"/>
          <p:cNvSpPr>
            <a:spLocks noChangeShapeType="1"/>
          </p:cNvSpPr>
          <p:nvPr/>
        </p:nvSpPr>
        <p:spPr bwMode="auto">
          <a:xfrm>
            <a:off x="5257800" y="3733800"/>
            <a:ext cx="0" cy="8382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81" name="未知"/>
          <p:cNvSpPr>
            <a:spLocks/>
          </p:cNvSpPr>
          <p:nvPr/>
        </p:nvSpPr>
        <p:spPr bwMode="auto">
          <a:xfrm>
            <a:off x="3886200" y="4508500"/>
            <a:ext cx="1385888" cy="184150"/>
          </a:xfrm>
          <a:custGeom>
            <a:avLst/>
            <a:gdLst>
              <a:gd name="T0" fmla="*/ 0 w 873"/>
              <a:gd name="T1" fmla="*/ 191531875 h 116"/>
              <a:gd name="T2" fmla="*/ 816530920 w 873"/>
              <a:gd name="T3" fmla="*/ 191531875 h 116"/>
              <a:gd name="T4" fmla="*/ 1043345064 w 873"/>
              <a:gd name="T5" fmla="*/ 100806250 h 116"/>
              <a:gd name="T6" fmla="*/ 1610381218 w 873"/>
              <a:gd name="T7" fmla="*/ 78125638 h 116"/>
              <a:gd name="T8" fmla="*/ 2147483647 w 873"/>
              <a:gd name="T9" fmla="*/ 55443438 h 11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73" h="116">
                <a:moveTo>
                  <a:pt x="0" y="76"/>
                </a:moveTo>
                <a:cubicBezTo>
                  <a:pt x="119" y="116"/>
                  <a:pt x="36" y="92"/>
                  <a:pt x="324" y="76"/>
                </a:cubicBezTo>
                <a:cubicBezTo>
                  <a:pt x="358" y="74"/>
                  <a:pt x="386" y="43"/>
                  <a:pt x="414" y="40"/>
                </a:cubicBezTo>
                <a:cubicBezTo>
                  <a:pt x="489" y="32"/>
                  <a:pt x="564" y="34"/>
                  <a:pt x="639" y="31"/>
                </a:cubicBezTo>
                <a:cubicBezTo>
                  <a:pt x="731" y="0"/>
                  <a:pt x="657" y="22"/>
                  <a:pt x="873" y="22"/>
                </a:cubicBezTo>
              </a:path>
            </a:pathLst>
          </a:custGeom>
          <a:noFill/>
          <a:ln w="15875" cap="flat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82" name="Line 18"/>
          <p:cNvSpPr>
            <a:spLocks noChangeShapeType="1"/>
          </p:cNvSpPr>
          <p:nvPr/>
        </p:nvSpPr>
        <p:spPr bwMode="auto">
          <a:xfrm>
            <a:off x="914400" y="5486400"/>
            <a:ext cx="0" cy="533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83" name="Line 19"/>
          <p:cNvSpPr>
            <a:spLocks noChangeShapeType="1"/>
          </p:cNvSpPr>
          <p:nvPr/>
        </p:nvSpPr>
        <p:spPr bwMode="auto">
          <a:xfrm>
            <a:off x="914400" y="6019800"/>
            <a:ext cx="990600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84" name="Line 20"/>
          <p:cNvSpPr>
            <a:spLocks noChangeShapeType="1"/>
          </p:cNvSpPr>
          <p:nvPr/>
        </p:nvSpPr>
        <p:spPr bwMode="auto">
          <a:xfrm flipV="1">
            <a:off x="1905000" y="5410200"/>
            <a:ext cx="0" cy="6096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85" name="Line 21"/>
          <p:cNvSpPr>
            <a:spLocks noChangeShapeType="1"/>
          </p:cNvSpPr>
          <p:nvPr/>
        </p:nvSpPr>
        <p:spPr bwMode="auto">
          <a:xfrm flipH="1">
            <a:off x="914400" y="5410200"/>
            <a:ext cx="990600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86" name="AutoShape 22"/>
          <p:cNvSpPr>
            <a:spLocks noChangeArrowheads="1"/>
          </p:cNvSpPr>
          <p:nvPr/>
        </p:nvSpPr>
        <p:spPr bwMode="auto">
          <a:xfrm>
            <a:off x="990600" y="1752600"/>
            <a:ext cx="1143000" cy="685800"/>
          </a:xfrm>
          <a:prstGeom prst="flowChartDelay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>
                <a:ea typeface="华文中宋" pitchFamily="2" charset="-122"/>
              </a:rPr>
              <a:t>1</a:t>
            </a:r>
          </a:p>
        </p:txBody>
      </p:sp>
      <p:sp>
        <p:nvSpPr>
          <p:cNvPr id="11287" name="AutoShape 23"/>
          <p:cNvSpPr>
            <a:spLocks noChangeArrowheads="1"/>
          </p:cNvSpPr>
          <p:nvPr/>
        </p:nvSpPr>
        <p:spPr bwMode="auto">
          <a:xfrm>
            <a:off x="4267200" y="3048000"/>
            <a:ext cx="838200" cy="228600"/>
          </a:xfrm>
          <a:prstGeom prst="bracketPair">
            <a:avLst>
              <a:gd name="adj" fmla="val 16667"/>
            </a:avLst>
          </a:prstGeom>
          <a:noFill/>
          <a:ln w="1587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88" name="AutoShape 24"/>
          <p:cNvSpPr>
            <a:spLocks noChangeArrowheads="1"/>
          </p:cNvSpPr>
          <p:nvPr/>
        </p:nvSpPr>
        <p:spPr bwMode="auto">
          <a:xfrm>
            <a:off x="7010400" y="3048000"/>
            <a:ext cx="838200" cy="228600"/>
          </a:xfrm>
          <a:prstGeom prst="bracketPair">
            <a:avLst>
              <a:gd name="adj" fmla="val 16667"/>
            </a:avLst>
          </a:prstGeom>
          <a:noFill/>
          <a:ln w="1587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89" name="AutoShape 25"/>
          <p:cNvSpPr>
            <a:spLocks noChangeArrowheads="1"/>
          </p:cNvSpPr>
          <p:nvPr/>
        </p:nvSpPr>
        <p:spPr bwMode="auto">
          <a:xfrm>
            <a:off x="914400" y="4800600"/>
            <a:ext cx="1066800" cy="304800"/>
          </a:xfrm>
          <a:prstGeom prst="bracketPair">
            <a:avLst>
              <a:gd name="adj" fmla="val 16667"/>
            </a:avLst>
          </a:prstGeom>
          <a:noFill/>
          <a:ln w="1587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90" name="AutoShape 26">
            <a:hlinkClick r:id="" action="ppaction://hlinkshowjump?jump=nextslide">
              <a:snd r:embed="rId3" name="applause.wav"/>
            </a:hlinkClick>
          </p:cNvPr>
          <p:cNvSpPr>
            <a:spLocks noChangeArrowheads="1"/>
          </p:cNvSpPr>
          <p:nvPr/>
        </p:nvSpPr>
        <p:spPr bwMode="auto">
          <a:xfrm>
            <a:off x="990600" y="2895600"/>
            <a:ext cx="990600" cy="304800"/>
          </a:xfrm>
          <a:prstGeom prst="bracketPair">
            <a:avLst>
              <a:gd name="adj" fmla="val 16667"/>
            </a:avLst>
          </a:prstGeom>
          <a:noFill/>
          <a:ln w="1587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91" name="AutoShape 27"/>
          <p:cNvSpPr>
            <a:spLocks noChangeArrowheads="1"/>
          </p:cNvSpPr>
          <p:nvPr/>
        </p:nvSpPr>
        <p:spPr bwMode="auto">
          <a:xfrm>
            <a:off x="4038600" y="4800600"/>
            <a:ext cx="1066800" cy="304800"/>
          </a:xfrm>
          <a:prstGeom prst="bracketPair">
            <a:avLst>
              <a:gd name="adj" fmla="val 16667"/>
            </a:avLst>
          </a:prstGeom>
          <a:noFill/>
          <a:ln w="1587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92" name="AutoShape 28"/>
          <p:cNvSpPr>
            <a:spLocks noChangeArrowheads="1"/>
          </p:cNvSpPr>
          <p:nvPr/>
        </p:nvSpPr>
        <p:spPr bwMode="auto">
          <a:xfrm>
            <a:off x="7010400" y="4800600"/>
            <a:ext cx="914400" cy="304800"/>
          </a:xfrm>
          <a:prstGeom prst="bracketPair">
            <a:avLst>
              <a:gd name="adj" fmla="val 16667"/>
            </a:avLst>
          </a:prstGeom>
          <a:noFill/>
          <a:ln w="1587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93" name="AutoShape 29"/>
          <p:cNvSpPr>
            <a:spLocks noChangeArrowheads="1"/>
          </p:cNvSpPr>
          <p:nvPr/>
        </p:nvSpPr>
        <p:spPr bwMode="auto">
          <a:xfrm>
            <a:off x="914400" y="6248400"/>
            <a:ext cx="990600" cy="304800"/>
          </a:xfrm>
          <a:prstGeom prst="bracketPair">
            <a:avLst>
              <a:gd name="adj" fmla="val 16667"/>
            </a:avLst>
          </a:prstGeom>
          <a:noFill/>
          <a:ln w="1587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94" name="AutoShape 30"/>
          <p:cNvSpPr>
            <a:spLocks noChangeArrowheads="1"/>
          </p:cNvSpPr>
          <p:nvPr/>
        </p:nvSpPr>
        <p:spPr bwMode="auto">
          <a:xfrm>
            <a:off x="4343400" y="6248400"/>
            <a:ext cx="914400" cy="304800"/>
          </a:xfrm>
          <a:prstGeom prst="bracketPair">
            <a:avLst>
              <a:gd name="adj" fmla="val 16667"/>
            </a:avLst>
          </a:prstGeom>
          <a:noFill/>
          <a:ln w="1587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95" name="Text Box 31"/>
          <p:cNvSpPr txBox="1">
            <a:spLocks noChangeArrowheads="1"/>
          </p:cNvSpPr>
          <p:nvPr/>
        </p:nvSpPr>
        <p:spPr bwMode="auto">
          <a:xfrm>
            <a:off x="7146925" y="2022475"/>
            <a:ext cx="336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en-US" altLang="zh-CN">
                <a:ea typeface="华文中宋" pitchFamily="2" charset="-122"/>
              </a:rPr>
              <a:t>3</a:t>
            </a:r>
          </a:p>
        </p:txBody>
      </p:sp>
      <p:sp>
        <p:nvSpPr>
          <p:cNvPr id="11296" name="Text Box 32"/>
          <p:cNvSpPr txBox="1">
            <a:spLocks noChangeArrowheads="1"/>
          </p:cNvSpPr>
          <p:nvPr/>
        </p:nvSpPr>
        <p:spPr bwMode="auto">
          <a:xfrm>
            <a:off x="4251325" y="3927475"/>
            <a:ext cx="336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en-US" altLang="zh-CN">
                <a:ea typeface="华文中宋" pitchFamily="2" charset="-122"/>
              </a:rPr>
              <a:t>5</a:t>
            </a:r>
          </a:p>
        </p:txBody>
      </p:sp>
      <p:sp>
        <p:nvSpPr>
          <p:cNvPr id="11297" name="Text Box 33"/>
          <p:cNvSpPr txBox="1">
            <a:spLocks noChangeArrowheads="1"/>
          </p:cNvSpPr>
          <p:nvPr/>
        </p:nvSpPr>
        <p:spPr bwMode="auto">
          <a:xfrm>
            <a:off x="1203325" y="5451475"/>
            <a:ext cx="336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en-US" altLang="zh-CN">
                <a:ea typeface="华文中宋" pitchFamily="2" charset="-122"/>
              </a:rPr>
              <a:t>7</a:t>
            </a:r>
          </a:p>
        </p:txBody>
      </p:sp>
      <p:sp>
        <p:nvSpPr>
          <p:cNvPr id="11298" name="Line 34"/>
          <p:cNvSpPr>
            <a:spLocks noChangeShapeType="1"/>
          </p:cNvSpPr>
          <p:nvPr/>
        </p:nvSpPr>
        <p:spPr bwMode="auto">
          <a:xfrm>
            <a:off x="990600" y="3886200"/>
            <a:ext cx="0" cy="533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99" name="Line 35"/>
          <p:cNvSpPr>
            <a:spLocks noChangeShapeType="1"/>
          </p:cNvSpPr>
          <p:nvPr/>
        </p:nvSpPr>
        <p:spPr bwMode="auto">
          <a:xfrm flipV="1">
            <a:off x="990600" y="3733800"/>
            <a:ext cx="533400" cy="1524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300" name="Line 36"/>
          <p:cNvSpPr>
            <a:spLocks noChangeShapeType="1"/>
          </p:cNvSpPr>
          <p:nvPr/>
        </p:nvSpPr>
        <p:spPr bwMode="auto">
          <a:xfrm>
            <a:off x="990600" y="4419600"/>
            <a:ext cx="838200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301" name="Line 37"/>
          <p:cNvSpPr>
            <a:spLocks noChangeShapeType="1"/>
          </p:cNvSpPr>
          <p:nvPr/>
        </p:nvSpPr>
        <p:spPr bwMode="auto">
          <a:xfrm>
            <a:off x="1524000" y="3733800"/>
            <a:ext cx="304800" cy="6858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302" name="Text Box 38"/>
          <p:cNvSpPr txBox="1">
            <a:spLocks noChangeArrowheads="1"/>
          </p:cNvSpPr>
          <p:nvPr/>
        </p:nvSpPr>
        <p:spPr bwMode="auto">
          <a:xfrm>
            <a:off x="1219200" y="3886200"/>
            <a:ext cx="336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en-US" altLang="zh-CN">
                <a:ea typeface="华文中宋" pitchFamily="2" charset="-122"/>
              </a:rPr>
              <a:t>4</a:t>
            </a:r>
          </a:p>
        </p:txBody>
      </p:sp>
      <p:sp>
        <p:nvSpPr>
          <p:cNvPr id="11303" name="AutoShape 39"/>
          <p:cNvSpPr>
            <a:spLocks noChangeArrowheads="1"/>
          </p:cNvSpPr>
          <p:nvPr/>
        </p:nvSpPr>
        <p:spPr bwMode="auto">
          <a:xfrm rot="1579019">
            <a:off x="6858000" y="5486400"/>
            <a:ext cx="1219200" cy="457200"/>
          </a:xfrm>
          <a:custGeom>
            <a:avLst/>
            <a:gdLst>
              <a:gd name="T0" fmla="*/ 60214933 w 21600"/>
              <a:gd name="T1" fmla="*/ 4838700 h 21600"/>
              <a:gd name="T2" fmla="*/ 34408533 w 21600"/>
              <a:gd name="T3" fmla="*/ 9677400 h 21600"/>
              <a:gd name="T4" fmla="*/ 8602133 w 21600"/>
              <a:gd name="T5" fmla="*/ 4838700 h 21600"/>
              <a:gd name="T6" fmla="*/ 34408533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58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304" name="AutoShape 40"/>
          <p:cNvSpPr>
            <a:spLocks noChangeArrowheads="1"/>
          </p:cNvSpPr>
          <p:nvPr/>
        </p:nvSpPr>
        <p:spPr bwMode="auto">
          <a:xfrm>
            <a:off x="7162800" y="6248400"/>
            <a:ext cx="838200" cy="304800"/>
          </a:xfrm>
          <a:prstGeom prst="bracketPair">
            <a:avLst>
              <a:gd name="adj" fmla="val 16667"/>
            </a:avLst>
          </a:prstGeom>
          <a:noFill/>
          <a:ln w="1587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305" name="Text Box 41"/>
          <p:cNvSpPr txBox="1">
            <a:spLocks noChangeArrowheads="1"/>
          </p:cNvSpPr>
          <p:nvPr/>
        </p:nvSpPr>
        <p:spPr bwMode="auto">
          <a:xfrm>
            <a:off x="7315200" y="5486400"/>
            <a:ext cx="336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en-US" altLang="zh-CN">
                <a:ea typeface="华文中宋" pitchFamily="2" charset="-122"/>
              </a:rPr>
              <a:t>9</a:t>
            </a:r>
          </a:p>
        </p:txBody>
      </p:sp>
      <p:sp>
        <p:nvSpPr>
          <p:cNvPr id="11306" name="AutoShape 42"/>
          <p:cNvSpPr>
            <a:spLocks noChangeArrowheads="1"/>
          </p:cNvSpPr>
          <p:nvPr/>
        </p:nvSpPr>
        <p:spPr bwMode="auto">
          <a:xfrm>
            <a:off x="6934200" y="3657600"/>
            <a:ext cx="990600" cy="838200"/>
          </a:xfrm>
          <a:prstGeom prst="pentagon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>
                <a:ea typeface="华文中宋" pitchFamily="2" charset="-122"/>
              </a:rPr>
              <a:t>6</a:t>
            </a:r>
          </a:p>
        </p:txBody>
      </p:sp>
      <p:pic>
        <p:nvPicPr>
          <p:cNvPr id="11307" name="Picture 43" descr="飞飞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9388" y="-385763"/>
            <a:ext cx="1201738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60" name="Group 44"/>
          <p:cNvGrpSpPr>
            <a:grpSpLocks/>
          </p:cNvGrpSpPr>
          <p:nvPr/>
        </p:nvGrpSpPr>
        <p:grpSpPr bwMode="auto">
          <a:xfrm>
            <a:off x="1187450" y="2852738"/>
            <a:ext cx="431800" cy="431800"/>
            <a:chOff x="0" y="0"/>
            <a:chExt cx="272" cy="272"/>
          </a:xfrm>
        </p:grpSpPr>
        <p:sp>
          <p:nvSpPr>
            <p:cNvPr id="11333" name="Line 45"/>
            <p:cNvSpPr>
              <a:spLocks noChangeShapeType="1"/>
            </p:cNvSpPr>
            <p:nvPr/>
          </p:nvSpPr>
          <p:spPr bwMode="auto">
            <a:xfrm>
              <a:off x="45" y="0"/>
              <a:ext cx="227" cy="272"/>
            </a:xfrm>
            <a:prstGeom prst="line">
              <a:avLst/>
            </a:prstGeom>
            <a:noFill/>
            <a:ln w="15875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34" name="Line 46"/>
            <p:cNvSpPr>
              <a:spLocks noChangeShapeType="1"/>
            </p:cNvSpPr>
            <p:nvPr/>
          </p:nvSpPr>
          <p:spPr bwMode="auto">
            <a:xfrm flipH="1">
              <a:off x="0" y="0"/>
              <a:ext cx="272" cy="272"/>
            </a:xfrm>
            <a:prstGeom prst="line">
              <a:avLst/>
            </a:prstGeom>
            <a:noFill/>
            <a:ln w="15875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9263" name="Group 47"/>
          <p:cNvGrpSpPr>
            <a:grpSpLocks/>
          </p:cNvGrpSpPr>
          <p:nvPr/>
        </p:nvGrpSpPr>
        <p:grpSpPr bwMode="auto">
          <a:xfrm>
            <a:off x="4356100" y="2852738"/>
            <a:ext cx="647700" cy="431800"/>
            <a:chOff x="0" y="0"/>
            <a:chExt cx="408" cy="272"/>
          </a:xfrm>
        </p:grpSpPr>
        <p:sp>
          <p:nvSpPr>
            <p:cNvPr id="11331" name="Line 48"/>
            <p:cNvSpPr>
              <a:spLocks noChangeShapeType="1"/>
            </p:cNvSpPr>
            <p:nvPr/>
          </p:nvSpPr>
          <p:spPr bwMode="auto">
            <a:xfrm>
              <a:off x="0" y="90"/>
              <a:ext cx="136" cy="182"/>
            </a:xfrm>
            <a:prstGeom prst="line">
              <a:avLst/>
            </a:prstGeom>
            <a:noFill/>
            <a:ln w="15875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32" name="Line 49"/>
            <p:cNvSpPr>
              <a:spLocks noChangeShapeType="1"/>
            </p:cNvSpPr>
            <p:nvPr/>
          </p:nvSpPr>
          <p:spPr bwMode="auto">
            <a:xfrm flipV="1">
              <a:off x="136" y="0"/>
              <a:ext cx="272" cy="272"/>
            </a:xfrm>
            <a:prstGeom prst="line">
              <a:avLst/>
            </a:prstGeom>
            <a:noFill/>
            <a:ln w="15875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9266" name="Group 50"/>
          <p:cNvGrpSpPr>
            <a:grpSpLocks/>
          </p:cNvGrpSpPr>
          <p:nvPr/>
        </p:nvGrpSpPr>
        <p:grpSpPr bwMode="auto">
          <a:xfrm>
            <a:off x="7235825" y="2997200"/>
            <a:ext cx="431800" cy="431800"/>
            <a:chOff x="0" y="0"/>
            <a:chExt cx="272" cy="272"/>
          </a:xfrm>
        </p:grpSpPr>
        <p:sp>
          <p:nvSpPr>
            <p:cNvPr id="11329" name="Line 51"/>
            <p:cNvSpPr>
              <a:spLocks noChangeShapeType="1"/>
            </p:cNvSpPr>
            <p:nvPr/>
          </p:nvSpPr>
          <p:spPr bwMode="auto">
            <a:xfrm>
              <a:off x="45" y="0"/>
              <a:ext cx="227" cy="272"/>
            </a:xfrm>
            <a:prstGeom prst="line">
              <a:avLst/>
            </a:prstGeom>
            <a:noFill/>
            <a:ln w="15875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30" name="Line 52"/>
            <p:cNvSpPr>
              <a:spLocks noChangeShapeType="1"/>
            </p:cNvSpPr>
            <p:nvPr/>
          </p:nvSpPr>
          <p:spPr bwMode="auto">
            <a:xfrm flipH="1">
              <a:off x="0" y="0"/>
              <a:ext cx="272" cy="272"/>
            </a:xfrm>
            <a:prstGeom prst="line">
              <a:avLst/>
            </a:prstGeom>
            <a:noFill/>
            <a:ln w="15875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9269" name="Group 53"/>
          <p:cNvGrpSpPr>
            <a:grpSpLocks/>
          </p:cNvGrpSpPr>
          <p:nvPr/>
        </p:nvGrpSpPr>
        <p:grpSpPr bwMode="auto">
          <a:xfrm>
            <a:off x="1116013" y="4725988"/>
            <a:ext cx="647700" cy="431800"/>
            <a:chOff x="0" y="0"/>
            <a:chExt cx="408" cy="272"/>
          </a:xfrm>
        </p:grpSpPr>
        <p:sp>
          <p:nvSpPr>
            <p:cNvPr id="11327" name="Line 54"/>
            <p:cNvSpPr>
              <a:spLocks noChangeShapeType="1"/>
            </p:cNvSpPr>
            <p:nvPr/>
          </p:nvSpPr>
          <p:spPr bwMode="auto">
            <a:xfrm>
              <a:off x="0" y="90"/>
              <a:ext cx="136" cy="182"/>
            </a:xfrm>
            <a:prstGeom prst="line">
              <a:avLst/>
            </a:prstGeom>
            <a:noFill/>
            <a:ln w="15875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28" name="Line 55"/>
            <p:cNvSpPr>
              <a:spLocks noChangeShapeType="1"/>
            </p:cNvSpPr>
            <p:nvPr/>
          </p:nvSpPr>
          <p:spPr bwMode="auto">
            <a:xfrm flipV="1">
              <a:off x="136" y="0"/>
              <a:ext cx="272" cy="272"/>
            </a:xfrm>
            <a:prstGeom prst="line">
              <a:avLst/>
            </a:prstGeom>
            <a:noFill/>
            <a:ln w="15875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9272" name="Group 56"/>
          <p:cNvGrpSpPr>
            <a:grpSpLocks/>
          </p:cNvGrpSpPr>
          <p:nvPr/>
        </p:nvGrpSpPr>
        <p:grpSpPr bwMode="auto">
          <a:xfrm>
            <a:off x="4427538" y="4724400"/>
            <a:ext cx="431800" cy="431800"/>
            <a:chOff x="0" y="0"/>
            <a:chExt cx="272" cy="272"/>
          </a:xfrm>
        </p:grpSpPr>
        <p:sp>
          <p:nvSpPr>
            <p:cNvPr id="11325" name="Line 57"/>
            <p:cNvSpPr>
              <a:spLocks noChangeShapeType="1"/>
            </p:cNvSpPr>
            <p:nvPr/>
          </p:nvSpPr>
          <p:spPr bwMode="auto">
            <a:xfrm>
              <a:off x="45" y="0"/>
              <a:ext cx="227" cy="272"/>
            </a:xfrm>
            <a:prstGeom prst="line">
              <a:avLst/>
            </a:prstGeom>
            <a:noFill/>
            <a:ln w="15875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26" name="Line 58"/>
            <p:cNvSpPr>
              <a:spLocks noChangeShapeType="1"/>
            </p:cNvSpPr>
            <p:nvPr/>
          </p:nvSpPr>
          <p:spPr bwMode="auto">
            <a:xfrm flipH="1">
              <a:off x="0" y="0"/>
              <a:ext cx="272" cy="272"/>
            </a:xfrm>
            <a:prstGeom prst="line">
              <a:avLst/>
            </a:prstGeom>
            <a:noFill/>
            <a:ln w="15875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9275" name="Group 59"/>
          <p:cNvGrpSpPr>
            <a:grpSpLocks/>
          </p:cNvGrpSpPr>
          <p:nvPr/>
        </p:nvGrpSpPr>
        <p:grpSpPr bwMode="auto">
          <a:xfrm>
            <a:off x="7308850" y="4725988"/>
            <a:ext cx="431800" cy="431800"/>
            <a:chOff x="0" y="0"/>
            <a:chExt cx="272" cy="272"/>
          </a:xfrm>
        </p:grpSpPr>
        <p:sp>
          <p:nvSpPr>
            <p:cNvPr id="11323" name="Line 60"/>
            <p:cNvSpPr>
              <a:spLocks noChangeShapeType="1"/>
            </p:cNvSpPr>
            <p:nvPr/>
          </p:nvSpPr>
          <p:spPr bwMode="auto">
            <a:xfrm>
              <a:off x="45" y="0"/>
              <a:ext cx="227" cy="272"/>
            </a:xfrm>
            <a:prstGeom prst="line">
              <a:avLst/>
            </a:prstGeom>
            <a:noFill/>
            <a:ln w="15875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24" name="Line 61"/>
            <p:cNvSpPr>
              <a:spLocks noChangeShapeType="1"/>
            </p:cNvSpPr>
            <p:nvPr/>
          </p:nvSpPr>
          <p:spPr bwMode="auto">
            <a:xfrm flipH="1">
              <a:off x="0" y="0"/>
              <a:ext cx="272" cy="272"/>
            </a:xfrm>
            <a:prstGeom prst="line">
              <a:avLst/>
            </a:prstGeom>
            <a:noFill/>
            <a:ln w="15875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9278" name="Group 62"/>
          <p:cNvGrpSpPr>
            <a:grpSpLocks/>
          </p:cNvGrpSpPr>
          <p:nvPr/>
        </p:nvGrpSpPr>
        <p:grpSpPr bwMode="auto">
          <a:xfrm>
            <a:off x="1187450" y="6237288"/>
            <a:ext cx="431800" cy="431800"/>
            <a:chOff x="0" y="0"/>
            <a:chExt cx="272" cy="272"/>
          </a:xfrm>
        </p:grpSpPr>
        <p:sp>
          <p:nvSpPr>
            <p:cNvPr id="11321" name="Line 63"/>
            <p:cNvSpPr>
              <a:spLocks noChangeShapeType="1"/>
            </p:cNvSpPr>
            <p:nvPr/>
          </p:nvSpPr>
          <p:spPr bwMode="auto">
            <a:xfrm>
              <a:off x="45" y="0"/>
              <a:ext cx="227" cy="272"/>
            </a:xfrm>
            <a:prstGeom prst="line">
              <a:avLst/>
            </a:prstGeom>
            <a:noFill/>
            <a:ln w="15875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22" name="Line 64"/>
            <p:cNvSpPr>
              <a:spLocks noChangeShapeType="1"/>
            </p:cNvSpPr>
            <p:nvPr/>
          </p:nvSpPr>
          <p:spPr bwMode="auto">
            <a:xfrm flipH="1">
              <a:off x="0" y="0"/>
              <a:ext cx="272" cy="272"/>
            </a:xfrm>
            <a:prstGeom prst="line">
              <a:avLst/>
            </a:prstGeom>
            <a:noFill/>
            <a:ln w="15875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9281" name="Group 65"/>
          <p:cNvGrpSpPr>
            <a:grpSpLocks/>
          </p:cNvGrpSpPr>
          <p:nvPr/>
        </p:nvGrpSpPr>
        <p:grpSpPr bwMode="auto">
          <a:xfrm>
            <a:off x="4500563" y="6237288"/>
            <a:ext cx="647700" cy="431800"/>
            <a:chOff x="0" y="0"/>
            <a:chExt cx="408" cy="272"/>
          </a:xfrm>
        </p:grpSpPr>
        <p:sp>
          <p:nvSpPr>
            <p:cNvPr id="11319" name="Line 66"/>
            <p:cNvSpPr>
              <a:spLocks noChangeShapeType="1"/>
            </p:cNvSpPr>
            <p:nvPr/>
          </p:nvSpPr>
          <p:spPr bwMode="auto">
            <a:xfrm>
              <a:off x="0" y="90"/>
              <a:ext cx="136" cy="182"/>
            </a:xfrm>
            <a:prstGeom prst="line">
              <a:avLst/>
            </a:prstGeom>
            <a:noFill/>
            <a:ln w="15875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20" name="Line 67"/>
            <p:cNvSpPr>
              <a:spLocks noChangeShapeType="1"/>
            </p:cNvSpPr>
            <p:nvPr/>
          </p:nvSpPr>
          <p:spPr bwMode="auto">
            <a:xfrm flipV="1">
              <a:off x="136" y="0"/>
              <a:ext cx="272" cy="272"/>
            </a:xfrm>
            <a:prstGeom prst="line">
              <a:avLst/>
            </a:prstGeom>
            <a:noFill/>
            <a:ln w="15875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9284" name="Group 68"/>
          <p:cNvGrpSpPr>
            <a:grpSpLocks/>
          </p:cNvGrpSpPr>
          <p:nvPr/>
        </p:nvGrpSpPr>
        <p:grpSpPr bwMode="auto">
          <a:xfrm>
            <a:off x="7308850" y="6165850"/>
            <a:ext cx="647700" cy="431800"/>
            <a:chOff x="0" y="0"/>
            <a:chExt cx="408" cy="272"/>
          </a:xfrm>
        </p:grpSpPr>
        <p:sp>
          <p:nvSpPr>
            <p:cNvPr id="11317" name="Line 69"/>
            <p:cNvSpPr>
              <a:spLocks noChangeShapeType="1"/>
            </p:cNvSpPr>
            <p:nvPr/>
          </p:nvSpPr>
          <p:spPr bwMode="auto">
            <a:xfrm>
              <a:off x="0" y="90"/>
              <a:ext cx="136" cy="182"/>
            </a:xfrm>
            <a:prstGeom prst="line">
              <a:avLst/>
            </a:prstGeom>
            <a:noFill/>
            <a:ln w="15875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18" name="Line 70"/>
            <p:cNvSpPr>
              <a:spLocks noChangeShapeType="1"/>
            </p:cNvSpPr>
            <p:nvPr/>
          </p:nvSpPr>
          <p:spPr bwMode="auto">
            <a:xfrm flipV="1">
              <a:off x="136" y="0"/>
              <a:ext cx="272" cy="272"/>
            </a:xfrm>
            <a:prstGeom prst="line">
              <a:avLst/>
            </a:prstGeom>
            <a:noFill/>
            <a:ln w="15875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33885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/>
              <a:t>判断下面图形是四边形吗？</a:t>
            </a: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775"/>
            <a:ext cx="8929688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1258888" y="3644900"/>
            <a:ext cx="1152525" cy="118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7200" b="1">
                <a:solidFill>
                  <a:srgbClr val="FF0000"/>
                </a:solidFill>
                <a:latin typeface="Arial" pitchFamily="34" charset="0"/>
              </a:rPr>
              <a:t>√</a:t>
            </a: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4067175" y="3644900"/>
            <a:ext cx="1081088" cy="118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7200" b="1">
                <a:solidFill>
                  <a:srgbClr val="FF0000"/>
                </a:solidFill>
                <a:latin typeface="Arial" pitchFamily="34" charset="0"/>
              </a:rPr>
              <a:t>√</a:t>
            </a: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5292725" y="3644900"/>
            <a:ext cx="1008063" cy="118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7200" b="1">
                <a:solidFill>
                  <a:srgbClr val="FF0000"/>
                </a:solidFill>
                <a:latin typeface="Arial" pitchFamily="34" charset="0"/>
              </a:rPr>
              <a:t>√</a:t>
            </a: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6443663" y="3644900"/>
            <a:ext cx="1030287" cy="118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7200" b="1">
                <a:solidFill>
                  <a:srgbClr val="FF0000"/>
                </a:solidFill>
                <a:latin typeface="Arial" pitchFamily="34" charset="0"/>
              </a:rPr>
              <a:t>×</a:t>
            </a:r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2987675" y="3644900"/>
            <a:ext cx="863600" cy="118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7200" b="1">
                <a:solidFill>
                  <a:srgbClr val="FF0000"/>
                </a:solidFill>
                <a:latin typeface="Arial" pitchFamily="34" charset="0"/>
              </a:rPr>
              <a:t>×</a:t>
            </a:r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auto">
          <a:xfrm rot="10799770" flipV="1">
            <a:off x="177800" y="3570288"/>
            <a:ext cx="1006475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7200" b="1">
                <a:solidFill>
                  <a:srgbClr val="FF0000"/>
                </a:solidFill>
                <a:latin typeface="Arial" pitchFamily="34" charset="0"/>
              </a:rPr>
              <a:t>×</a:t>
            </a:r>
          </a:p>
        </p:txBody>
      </p:sp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7740650" y="3644900"/>
            <a:ext cx="935038" cy="118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7200" b="1">
                <a:solidFill>
                  <a:srgbClr val="FF0000"/>
                </a:solidFill>
                <a:latin typeface="Arial" pitchFamily="34" charset="0"/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2589998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utoUpdateAnimBg="0"/>
      <p:bldP spid="17413" grpId="0" autoUpdateAnimBg="0"/>
      <p:bldP spid="17414" grpId="0" autoUpdateAnimBg="0"/>
      <p:bldP spid="17415" grpId="0" autoUpdateAnimBg="0"/>
      <p:bldP spid="17416" grpId="0" autoUpdateAnimBg="0"/>
      <p:bldP spid="17418" grpId="0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/>
              <a:t>基础练习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zh-CN" altLang="zh-CN" dirty="0"/>
              <a:t>1.</a:t>
            </a:r>
            <a:r>
              <a:rPr lang="zh-CN" dirty="0"/>
              <a:t>判断：</a:t>
            </a:r>
          </a:p>
          <a:p>
            <a:pPr>
              <a:lnSpc>
                <a:spcPct val="90000"/>
              </a:lnSpc>
            </a:pPr>
            <a:r>
              <a:rPr lang="zh-CN" dirty="0"/>
              <a:t>           是一个四边形。（  ）</a:t>
            </a:r>
          </a:p>
          <a:p>
            <a:pPr>
              <a:lnSpc>
                <a:spcPct val="90000"/>
              </a:lnSpc>
            </a:pPr>
            <a:endParaRPr lang="zh-CN" dirty="0"/>
          </a:p>
          <a:p>
            <a:pPr>
              <a:lnSpc>
                <a:spcPct val="90000"/>
              </a:lnSpc>
            </a:pPr>
            <a:r>
              <a:rPr lang="zh-CN" dirty="0"/>
              <a:t>四边形的四条边都是直的。（  ）</a:t>
            </a:r>
          </a:p>
          <a:p>
            <a:pPr>
              <a:lnSpc>
                <a:spcPct val="90000"/>
              </a:lnSpc>
            </a:pPr>
            <a:endParaRPr lang="zh-CN" dirty="0"/>
          </a:p>
          <a:p>
            <a:pPr>
              <a:lnSpc>
                <a:spcPct val="90000"/>
              </a:lnSpc>
            </a:pPr>
            <a:r>
              <a:rPr lang="zh-CN" dirty="0"/>
              <a:t>正方形是四边形。（  ）</a:t>
            </a:r>
          </a:p>
          <a:p>
            <a:pPr>
              <a:lnSpc>
                <a:spcPct val="90000"/>
              </a:lnSpc>
            </a:pPr>
            <a:endParaRPr lang="zh-CN" dirty="0"/>
          </a:p>
          <a:p>
            <a:pPr>
              <a:lnSpc>
                <a:spcPct val="90000"/>
              </a:lnSpc>
            </a:pPr>
            <a:r>
              <a:rPr lang="zh-CN" dirty="0"/>
              <a:t>             是一个四边形。（  ）</a:t>
            </a:r>
          </a:p>
        </p:txBody>
      </p:sp>
      <p:grpSp>
        <p:nvGrpSpPr>
          <p:cNvPr id="25604" name="Group 4"/>
          <p:cNvGrpSpPr>
            <a:grpSpLocks/>
          </p:cNvGrpSpPr>
          <p:nvPr/>
        </p:nvGrpSpPr>
        <p:grpSpPr bwMode="auto">
          <a:xfrm>
            <a:off x="755650" y="2420938"/>
            <a:ext cx="1295400" cy="504825"/>
            <a:chOff x="0" y="0"/>
            <a:chExt cx="816" cy="318"/>
          </a:xfrm>
        </p:grpSpPr>
        <p:sp>
          <p:nvSpPr>
            <p:cNvPr id="25605" name="Line 5"/>
            <p:cNvSpPr>
              <a:spLocks noChangeShapeType="1"/>
            </p:cNvSpPr>
            <p:nvPr/>
          </p:nvSpPr>
          <p:spPr bwMode="auto">
            <a:xfrm>
              <a:off x="91" y="0"/>
              <a:ext cx="725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06" name="Line 6"/>
            <p:cNvSpPr>
              <a:spLocks noChangeShapeType="1"/>
            </p:cNvSpPr>
            <p:nvPr/>
          </p:nvSpPr>
          <p:spPr bwMode="auto">
            <a:xfrm flipH="1">
              <a:off x="499" y="0"/>
              <a:ext cx="317" cy="318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07" name="Line 7"/>
            <p:cNvSpPr>
              <a:spLocks noChangeShapeType="1"/>
            </p:cNvSpPr>
            <p:nvPr/>
          </p:nvSpPr>
          <p:spPr bwMode="auto">
            <a:xfrm>
              <a:off x="136" y="317"/>
              <a:ext cx="363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08" name="Line 8"/>
            <p:cNvSpPr>
              <a:spLocks noChangeShapeType="1"/>
            </p:cNvSpPr>
            <p:nvPr/>
          </p:nvSpPr>
          <p:spPr bwMode="auto">
            <a:xfrm flipH="1" flipV="1">
              <a:off x="0" y="45"/>
              <a:ext cx="136" cy="272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609" name="AutoShape 9"/>
          <p:cNvSpPr>
            <a:spLocks noChangeArrowheads="1"/>
          </p:cNvSpPr>
          <p:nvPr/>
        </p:nvSpPr>
        <p:spPr bwMode="auto">
          <a:xfrm>
            <a:off x="971550" y="5300663"/>
            <a:ext cx="1152525" cy="720725"/>
          </a:xfrm>
          <a:prstGeom prst="flowChartPunchedCard">
            <a:avLst/>
          </a:prstGeom>
          <a:solidFill>
            <a:srgbClr val="FFFF00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5003800" y="1773238"/>
            <a:ext cx="792163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zh-CN" sz="5400" b="1">
                <a:solidFill>
                  <a:srgbClr val="FF3300"/>
                </a:solidFill>
              </a:rPr>
              <a:t>×</a:t>
            </a:r>
          </a:p>
        </p:txBody>
      </p:sp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5795963" y="2997200"/>
            <a:ext cx="6477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zh-CN" sz="4800" b="1">
                <a:solidFill>
                  <a:srgbClr val="FF3300"/>
                </a:solidFill>
              </a:rPr>
              <a:t>√</a:t>
            </a:r>
          </a:p>
        </p:txBody>
      </p:sp>
      <p:sp>
        <p:nvSpPr>
          <p:cNvPr id="25612" name="Text Box 12"/>
          <p:cNvSpPr txBox="1">
            <a:spLocks noChangeArrowheads="1"/>
          </p:cNvSpPr>
          <p:nvPr/>
        </p:nvSpPr>
        <p:spPr bwMode="auto">
          <a:xfrm>
            <a:off x="4140200" y="4076700"/>
            <a:ext cx="720725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zh-CN" sz="4800" b="1">
                <a:solidFill>
                  <a:srgbClr val="FF3300"/>
                </a:solidFill>
              </a:rPr>
              <a:t>√</a:t>
            </a:r>
          </a:p>
        </p:txBody>
      </p:sp>
      <p:sp>
        <p:nvSpPr>
          <p:cNvPr id="25613" name="Text Box 13"/>
          <p:cNvSpPr txBox="1">
            <a:spLocks noChangeArrowheads="1"/>
          </p:cNvSpPr>
          <p:nvPr/>
        </p:nvSpPr>
        <p:spPr bwMode="auto">
          <a:xfrm>
            <a:off x="5364163" y="5157788"/>
            <a:ext cx="576262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zh-CN" sz="4800" b="1">
                <a:solidFill>
                  <a:srgbClr val="FF3300"/>
                </a:solidFill>
              </a:rPr>
              <a:t>×</a:t>
            </a:r>
          </a:p>
        </p:txBody>
      </p:sp>
    </p:spTree>
    <p:extLst>
      <p:ext uri="{BB962C8B-B14F-4D97-AF65-F5344CB8AC3E}">
        <p14:creationId xmlns:p14="http://schemas.microsoft.com/office/powerpoint/2010/main" val="173783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0" grpId="0" autoUpdateAnimBg="0"/>
      <p:bldP spid="25611" grpId="0" autoUpdateAnimBg="0"/>
      <p:bldP spid="25612" grpId="0" autoUpdateAnimBg="0"/>
      <p:bldP spid="25613" grpId="0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68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6627" name="Group 3"/>
          <p:cNvGraphicFramePr>
            <a:graphicFrameLocks noGrp="1"/>
          </p:cNvGraphicFramePr>
          <p:nvPr>
            <p:ph idx="1"/>
          </p:nvPr>
        </p:nvGraphicFramePr>
        <p:xfrm>
          <a:off x="611188" y="1125538"/>
          <a:ext cx="7848607" cy="5572128"/>
        </p:xfrm>
        <a:graphic>
          <a:graphicData uri="http://schemas.openxmlformats.org/drawingml/2006/table">
            <a:tbl>
              <a:tblPr/>
              <a:tblGrid>
                <a:gridCol w="490537"/>
                <a:gridCol w="490539"/>
                <a:gridCol w="490537"/>
                <a:gridCol w="490539"/>
                <a:gridCol w="490537"/>
                <a:gridCol w="490539"/>
                <a:gridCol w="490537"/>
                <a:gridCol w="490539"/>
                <a:gridCol w="490537"/>
                <a:gridCol w="490539"/>
                <a:gridCol w="490537"/>
                <a:gridCol w="509588"/>
                <a:gridCol w="471487"/>
                <a:gridCol w="490539"/>
                <a:gridCol w="490537"/>
                <a:gridCol w="490539"/>
              </a:tblGrid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1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9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4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6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816" name="Text Box 192"/>
          <p:cNvSpPr txBox="1">
            <a:spLocks noChangeArrowheads="1"/>
          </p:cNvSpPr>
          <p:nvPr/>
        </p:nvSpPr>
        <p:spPr bwMode="auto">
          <a:xfrm>
            <a:off x="571500" y="214313"/>
            <a:ext cx="73882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4000" b="1">
                <a:ea typeface="华文中宋" pitchFamily="2" charset="-122"/>
              </a:rPr>
              <a:t>在方格纸上画自己喜欢的四边形</a:t>
            </a:r>
          </a:p>
        </p:txBody>
      </p:sp>
      <p:sp>
        <p:nvSpPr>
          <p:cNvPr id="26817" name="Line 193"/>
          <p:cNvSpPr>
            <a:spLocks noChangeShapeType="1"/>
          </p:cNvSpPr>
          <p:nvPr/>
        </p:nvSpPr>
        <p:spPr bwMode="auto">
          <a:xfrm>
            <a:off x="1116013" y="1628775"/>
            <a:ext cx="0" cy="1728788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818" name="Line 194"/>
          <p:cNvSpPr>
            <a:spLocks noChangeShapeType="1"/>
          </p:cNvSpPr>
          <p:nvPr/>
        </p:nvSpPr>
        <p:spPr bwMode="auto">
          <a:xfrm>
            <a:off x="1116013" y="1657350"/>
            <a:ext cx="2447925" cy="0"/>
          </a:xfrm>
          <a:prstGeom prst="line">
            <a:avLst/>
          </a:prstGeom>
          <a:noFill/>
          <a:ln w="38100">
            <a:solidFill>
              <a:srgbClr val="F6040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819" name="Line 195"/>
          <p:cNvSpPr>
            <a:spLocks noChangeShapeType="1"/>
          </p:cNvSpPr>
          <p:nvPr/>
        </p:nvSpPr>
        <p:spPr bwMode="auto">
          <a:xfrm>
            <a:off x="1116013" y="3328988"/>
            <a:ext cx="2447925" cy="0"/>
          </a:xfrm>
          <a:prstGeom prst="line">
            <a:avLst/>
          </a:prstGeom>
          <a:noFill/>
          <a:ln w="38100">
            <a:solidFill>
              <a:srgbClr val="F6040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820" name="Line 196"/>
          <p:cNvSpPr>
            <a:spLocks noChangeShapeType="1"/>
          </p:cNvSpPr>
          <p:nvPr/>
        </p:nvSpPr>
        <p:spPr bwMode="auto">
          <a:xfrm>
            <a:off x="3563938" y="1628775"/>
            <a:ext cx="0" cy="1728788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821" name="Line 197"/>
          <p:cNvSpPr>
            <a:spLocks noChangeShapeType="1"/>
          </p:cNvSpPr>
          <p:nvPr/>
        </p:nvSpPr>
        <p:spPr bwMode="auto">
          <a:xfrm>
            <a:off x="4514850" y="1139825"/>
            <a:ext cx="0" cy="21590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822" name="Line 198"/>
          <p:cNvSpPr>
            <a:spLocks noChangeShapeType="1"/>
          </p:cNvSpPr>
          <p:nvPr/>
        </p:nvSpPr>
        <p:spPr bwMode="auto">
          <a:xfrm>
            <a:off x="4500563" y="1125538"/>
            <a:ext cx="2016125" cy="0"/>
          </a:xfrm>
          <a:prstGeom prst="line">
            <a:avLst/>
          </a:prstGeom>
          <a:noFill/>
          <a:ln w="38100">
            <a:solidFill>
              <a:srgbClr val="F6040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823" name="Line 199"/>
          <p:cNvSpPr>
            <a:spLocks noChangeShapeType="1"/>
          </p:cNvSpPr>
          <p:nvPr/>
        </p:nvSpPr>
        <p:spPr bwMode="auto">
          <a:xfrm>
            <a:off x="6500813" y="1139825"/>
            <a:ext cx="0" cy="21590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824" name="Line 200"/>
          <p:cNvSpPr>
            <a:spLocks noChangeShapeType="1"/>
          </p:cNvSpPr>
          <p:nvPr/>
        </p:nvSpPr>
        <p:spPr bwMode="auto">
          <a:xfrm>
            <a:off x="4500563" y="3298825"/>
            <a:ext cx="2016125" cy="0"/>
          </a:xfrm>
          <a:prstGeom prst="line">
            <a:avLst/>
          </a:prstGeom>
          <a:noFill/>
          <a:ln w="38100">
            <a:solidFill>
              <a:srgbClr val="F6040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825" name="Line 201"/>
          <p:cNvSpPr>
            <a:spLocks noChangeShapeType="1"/>
          </p:cNvSpPr>
          <p:nvPr/>
        </p:nvSpPr>
        <p:spPr bwMode="auto">
          <a:xfrm>
            <a:off x="1604963" y="4494213"/>
            <a:ext cx="2447925" cy="14287"/>
          </a:xfrm>
          <a:prstGeom prst="line">
            <a:avLst/>
          </a:prstGeom>
          <a:noFill/>
          <a:ln w="38100">
            <a:solidFill>
              <a:srgbClr val="F6040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826" name="Line 202"/>
          <p:cNvSpPr>
            <a:spLocks noChangeShapeType="1"/>
          </p:cNvSpPr>
          <p:nvPr/>
        </p:nvSpPr>
        <p:spPr bwMode="auto">
          <a:xfrm flipH="1">
            <a:off x="3549650" y="4508500"/>
            <a:ext cx="503238" cy="1081088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827" name="Line 203"/>
          <p:cNvSpPr>
            <a:spLocks noChangeShapeType="1"/>
          </p:cNvSpPr>
          <p:nvPr/>
        </p:nvSpPr>
        <p:spPr bwMode="auto">
          <a:xfrm flipH="1">
            <a:off x="1116013" y="5589588"/>
            <a:ext cx="2447925" cy="0"/>
          </a:xfrm>
          <a:prstGeom prst="line">
            <a:avLst/>
          </a:prstGeom>
          <a:noFill/>
          <a:ln w="38100">
            <a:solidFill>
              <a:srgbClr val="F6040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828" name="Line 204"/>
          <p:cNvSpPr>
            <a:spLocks noChangeShapeType="1"/>
          </p:cNvSpPr>
          <p:nvPr/>
        </p:nvSpPr>
        <p:spPr bwMode="auto">
          <a:xfrm flipV="1">
            <a:off x="1116013" y="4508500"/>
            <a:ext cx="503237" cy="1081088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829" name="Line 205"/>
          <p:cNvSpPr>
            <a:spLocks noChangeShapeType="1"/>
          </p:cNvSpPr>
          <p:nvPr/>
        </p:nvSpPr>
        <p:spPr bwMode="auto">
          <a:xfrm>
            <a:off x="5003800" y="5013325"/>
            <a:ext cx="2016125" cy="0"/>
          </a:xfrm>
          <a:prstGeom prst="line">
            <a:avLst/>
          </a:prstGeom>
          <a:noFill/>
          <a:ln w="38100">
            <a:solidFill>
              <a:srgbClr val="F6040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830" name="Line 206"/>
          <p:cNvSpPr>
            <a:spLocks noChangeShapeType="1"/>
          </p:cNvSpPr>
          <p:nvPr/>
        </p:nvSpPr>
        <p:spPr bwMode="auto">
          <a:xfrm>
            <a:off x="7005638" y="5027613"/>
            <a:ext cx="1439862" cy="10795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831" name="Line 207"/>
          <p:cNvSpPr>
            <a:spLocks noChangeShapeType="1"/>
          </p:cNvSpPr>
          <p:nvPr/>
        </p:nvSpPr>
        <p:spPr bwMode="auto">
          <a:xfrm flipH="1">
            <a:off x="4514850" y="6122988"/>
            <a:ext cx="3959225" cy="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832" name="Line 208"/>
          <p:cNvSpPr>
            <a:spLocks noChangeShapeType="1"/>
          </p:cNvSpPr>
          <p:nvPr/>
        </p:nvSpPr>
        <p:spPr bwMode="auto">
          <a:xfrm flipV="1">
            <a:off x="4500563" y="4999038"/>
            <a:ext cx="503237" cy="1152525"/>
          </a:xfrm>
          <a:prstGeom prst="line">
            <a:avLst/>
          </a:prstGeom>
          <a:noFill/>
          <a:ln w="38100">
            <a:solidFill>
              <a:srgbClr val="9900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833" name="Line 209"/>
          <p:cNvSpPr>
            <a:spLocks noChangeShapeType="1"/>
          </p:cNvSpPr>
          <p:nvPr/>
        </p:nvSpPr>
        <p:spPr bwMode="auto">
          <a:xfrm flipH="1">
            <a:off x="6962775" y="1125538"/>
            <a:ext cx="503238" cy="1655762"/>
          </a:xfrm>
          <a:prstGeom prst="line">
            <a:avLst/>
          </a:prstGeom>
          <a:noFill/>
          <a:ln w="38100">
            <a:solidFill>
              <a:srgbClr val="F6040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834" name="Line 210"/>
          <p:cNvSpPr>
            <a:spLocks noChangeShapeType="1"/>
          </p:cNvSpPr>
          <p:nvPr/>
        </p:nvSpPr>
        <p:spPr bwMode="auto">
          <a:xfrm>
            <a:off x="7480300" y="1111250"/>
            <a:ext cx="504825" cy="1655763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835" name="Line 211"/>
          <p:cNvSpPr>
            <a:spLocks noChangeShapeType="1"/>
          </p:cNvSpPr>
          <p:nvPr/>
        </p:nvSpPr>
        <p:spPr bwMode="auto">
          <a:xfrm flipH="1">
            <a:off x="7480300" y="2767013"/>
            <a:ext cx="504825" cy="1727200"/>
          </a:xfrm>
          <a:prstGeom prst="line">
            <a:avLst/>
          </a:prstGeom>
          <a:noFill/>
          <a:ln w="38100">
            <a:solidFill>
              <a:srgbClr val="F6040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836" name="Line 212"/>
          <p:cNvSpPr>
            <a:spLocks noChangeShapeType="1"/>
          </p:cNvSpPr>
          <p:nvPr/>
        </p:nvSpPr>
        <p:spPr bwMode="auto">
          <a:xfrm flipH="1" flipV="1">
            <a:off x="6962775" y="2781300"/>
            <a:ext cx="503238" cy="172720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5769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6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8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8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8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8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8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8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6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6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8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8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68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68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6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6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68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68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26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26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268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268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8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8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6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6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68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68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6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6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68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68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6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6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68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68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6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6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68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68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1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6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6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68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68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1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6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6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68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68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17" grpId="0" animBg="1"/>
      <p:bldP spid="26818" grpId="0" animBg="1"/>
      <p:bldP spid="26819" grpId="0" animBg="1"/>
      <p:bldP spid="26820" grpId="0" animBg="1"/>
      <p:bldP spid="26821" grpId="0" animBg="1"/>
      <p:bldP spid="26822" grpId="0" animBg="1"/>
      <p:bldP spid="26823" grpId="0" animBg="1"/>
      <p:bldP spid="26824" grpId="0" animBg="1"/>
      <p:bldP spid="26825" grpId="0" animBg="1"/>
      <p:bldP spid="26826" grpId="0" animBg="1"/>
      <p:bldP spid="26827" grpId="0" animBg="1"/>
      <p:bldP spid="26828" grpId="0" animBg="1"/>
      <p:bldP spid="26829" grpId="0" animBg="1"/>
      <p:bldP spid="26830" grpId="0" animBg="1"/>
      <p:bldP spid="26831" grpId="0" animBg="1"/>
      <p:bldP spid="26832" grpId="0" animBg="1"/>
      <p:bldP spid="26833" grpId="0" animBg="1"/>
      <p:bldP spid="26834" grpId="0" animBg="1"/>
      <p:bldP spid="26835" grpId="0" animBg="1"/>
      <p:bldP spid="2683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3264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" descr="C:\Users\18x\AppData\Roaming\Tencent\Users\1452781300\QQ\WinTemp\RichOle\FCPE8704D_G9%(1(R%YSH6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1137" y="0"/>
            <a:ext cx="9252520" cy="6822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C:\Users\18x\AppData\Roaming\Tencent\Users\1452781300\QQ\WinTemp\RichOle\PDKW0K4YKWH$`[Ut4KNE9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AutoShape 3" descr="C:\Users\18x\AppData\Roaming\Tencent\Users\1452781300\QQ\WinTemp\RichOle\PDKW0K4YKWH$`[Ut4KNE9.pn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AutoShape 4" descr="C:\Users\18x\AppData\Roaming\Tencent\Users\1452781300\QQ\WinTemp\RichOle\PDKW0K4YKWH$`[Ut4KNE9.pn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771800" y="3356992"/>
            <a:ext cx="3096344" cy="9144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026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32644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32644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32644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32644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32644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32644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32644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45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962400" y="1447800"/>
            <a:ext cx="1371600" cy="685800"/>
          </a:xfrm>
          <a:prstGeom prst="rect">
            <a:avLst/>
          </a:prstGeom>
          <a:solidFill>
            <a:schemeClr val="bg1"/>
          </a:solidFill>
          <a:ln w="9525" cmpd="sng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7086600" y="5105400"/>
            <a:ext cx="914400" cy="914400"/>
          </a:xfrm>
          <a:prstGeom prst="rect">
            <a:avLst/>
          </a:prstGeom>
          <a:solidFill>
            <a:schemeClr val="bg1"/>
          </a:solidFill>
          <a:ln w="9525" cmpd="sng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1" name="AutoShape 5"/>
          <p:cNvSpPr>
            <a:spLocks/>
          </p:cNvSpPr>
          <p:nvPr/>
        </p:nvSpPr>
        <p:spPr bwMode="auto">
          <a:xfrm>
            <a:off x="1524000" y="4114800"/>
            <a:ext cx="1143000" cy="838200"/>
          </a:xfrm>
          <a:custGeom>
            <a:avLst/>
            <a:gdLst>
              <a:gd name="T0" fmla="*/ 0 w 21600"/>
              <a:gd name="T1" fmla="*/ 0 h 21600"/>
              <a:gd name="T2" fmla="*/ 5400 w 21600"/>
              <a:gd name="T3" fmla="*/ 21600 h 21600"/>
              <a:gd name="T4" fmla="*/ 16200 w 21600"/>
              <a:gd name="T5" fmla="*/ 21600 h 21600"/>
              <a:gd name="T6" fmla="*/ 216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/>
          </a:solidFill>
          <a:ln w="9525" cmpd="sng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2" name="AutoShape 6"/>
          <p:cNvSpPr>
            <a:spLocks noChangeArrowheads="1"/>
          </p:cNvSpPr>
          <p:nvPr/>
        </p:nvSpPr>
        <p:spPr bwMode="auto">
          <a:xfrm>
            <a:off x="1187450" y="5589588"/>
            <a:ext cx="1524000" cy="609600"/>
          </a:xfrm>
          <a:prstGeom prst="parallelogram">
            <a:avLst>
              <a:gd name="adj" fmla="val 62500"/>
            </a:avLst>
          </a:prstGeom>
          <a:solidFill>
            <a:schemeClr val="bg1"/>
          </a:solidFill>
          <a:ln w="9525" cmpd="sng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3" name="未知"/>
          <p:cNvSpPr>
            <a:spLocks/>
          </p:cNvSpPr>
          <p:nvPr/>
        </p:nvSpPr>
        <p:spPr bwMode="auto">
          <a:xfrm>
            <a:off x="3200400" y="5486400"/>
            <a:ext cx="1447800" cy="609600"/>
          </a:xfrm>
          <a:custGeom>
            <a:avLst/>
            <a:gdLst>
              <a:gd name="T0" fmla="*/ 48 w 1152"/>
              <a:gd name="T1" fmla="*/ 0 h 528"/>
              <a:gd name="T2" fmla="*/ 1152 w 1152"/>
              <a:gd name="T3" fmla="*/ 0 h 528"/>
              <a:gd name="T4" fmla="*/ 672 w 1152"/>
              <a:gd name="T5" fmla="*/ 528 h 528"/>
              <a:gd name="T6" fmla="*/ 0 w 1152"/>
              <a:gd name="T7" fmla="*/ 528 h 528"/>
              <a:gd name="T8" fmla="*/ 0 w 1152"/>
              <a:gd name="T9" fmla="*/ 0 h 528"/>
              <a:gd name="T10" fmla="*/ 144 w 1152"/>
              <a:gd name="T11" fmla="*/ 0 h 528"/>
              <a:gd name="T12" fmla="*/ 48 w 1152"/>
              <a:gd name="T13" fmla="*/ 0 h 528"/>
              <a:gd name="T14" fmla="*/ 0 w 1152"/>
              <a:gd name="T15" fmla="*/ 0 h 528"/>
              <a:gd name="T16" fmla="*/ 1152 w 1152"/>
              <a:gd name="T17" fmla="*/ 528 h 5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T14" t="T15" r="T16" b="T17"/>
            <a:pathLst>
              <a:path w="1152" h="528">
                <a:moveTo>
                  <a:pt x="48" y="0"/>
                </a:moveTo>
                <a:lnTo>
                  <a:pt x="1152" y="0"/>
                </a:lnTo>
                <a:lnTo>
                  <a:pt x="672" y="528"/>
                </a:lnTo>
                <a:lnTo>
                  <a:pt x="0" y="528"/>
                </a:lnTo>
                <a:lnTo>
                  <a:pt x="0" y="0"/>
                </a:lnTo>
                <a:lnTo>
                  <a:pt x="144" y="0"/>
                </a:lnTo>
                <a:lnTo>
                  <a:pt x="48" y="0"/>
                </a:lnTo>
                <a:close/>
              </a:path>
            </a:pathLst>
          </a:custGeom>
          <a:solidFill>
            <a:schemeClr val="bg1"/>
          </a:solidFill>
          <a:ln w="9525" cmpd="sng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4" name="AutoShape 8"/>
          <p:cNvSpPr>
            <a:spLocks noChangeArrowheads="1"/>
          </p:cNvSpPr>
          <p:nvPr/>
        </p:nvSpPr>
        <p:spPr bwMode="auto">
          <a:xfrm>
            <a:off x="6553200" y="4038600"/>
            <a:ext cx="1524000" cy="533400"/>
          </a:xfrm>
          <a:prstGeom prst="plus">
            <a:avLst>
              <a:gd name="adj" fmla="val 25000"/>
            </a:avLst>
          </a:prstGeom>
          <a:solidFill>
            <a:srgbClr val="FFFFFF"/>
          </a:solidFill>
          <a:ln w="9525" cmpd="sng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5" name="AutoShape 9"/>
          <p:cNvSpPr>
            <a:spLocks noChangeArrowheads="1"/>
          </p:cNvSpPr>
          <p:nvPr/>
        </p:nvSpPr>
        <p:spPr bwMode="auto">
          <a:xfrm>
            <a:off x="3962400" y="4191000"/>
            <a:ext cx="1371600" cy="6096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mpd="sng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6" name="Oval 10"/>
          <p:cNvSpPr>
            <a:spLocks noChangeArrowheads="1"/>
          </p:cNvSpPr>
          <p:nvPr/>
        </p:nvSpPr>
        <p:spPr bwMode="auto">
          <a:xfrm>
            <a:off x="1447800" y="2590800"/>
            <a:ext cx="990600" cy="914400"/>
          </a:xfrm>
          <a:prstGeom prst="ellipse">
            <a:avLst/>
          </a:prstGeom>
          <a:solidFill>
            <a:srgbClr val="FFFFFF"/>
          </a:solidFill>
          <a:ln w="9525" cmpd="sng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9467" name="AutoShape 11"/>
          <p:cNvSpPr>
            <a:spLocks noChangeArrowheads="1"/>
          </p:cNvSpPr>
          <p:nvPr/>
        </p:nvSpPr>
        <p:spPr bwMode="auto">
          <a:xfrm>
            <a:off x="7315200" y="2819400"/>
            <a:ext cx="685800" cy="838200"/>
          </a:xfrm>
          <a:prstGeom prst="flowChartDelay">
            <a:avLst/>
          </a:prstGeom>
          <a:solidFill>
            <a:srgbClr val="FFFFFF"/>
          </a:solidFill>
          <a:ln w="9525" cmpd="sng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8" name="AutoShape 12"/>
          <p:cNvSpPr>
            <a:spLocks noChangeArrowheads="1"/>
          </p:cNvSpPr>
          <p:nvPr/>
        </p:nvSpPr>
        <p:spPr bwMode="auto">
          <a:xfrm>
            <a:off x="6400800" y="1371600"/>
            <a:ext cx="1828800" cy="685800"/>
          </a:xfrm>
          <a:prstGeom prst="rtTriangle">
            <a:avLst/>
          </a:prstGeom>
          <a:solidFill>
            <a:srgbClr val="FFFFFF"/>
          </a:solidFill>
          <a:ln w="9525" cmpd="sng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9" name="AutoShape 13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524000" y="1295400"/>
            <a:ext cx="1295400" cy="914400"/>
          </a:xfrm>
          <a:prstGeom prst="pentagon">
            <a:avLst/>
          </a:prstGeom>
          <a:solidFill>
            <a:srgbClr val="FFFFFF"/>
          </a:solidFill>
          <a:ln w="9525" cmpd="sng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400"/>
              <a:t>1</a:t>
            </a:r>
          </a:p>
        </p:txBody>
      </p:sp>
      <p:sp>
        <p:nvSpPr>
          <p:cNvPr id="19470" name="AutoShape 14"/>
          <p:cNvSpPr>
            <a:spLocks noChangeArrowheads="1"/>
          </p:cNvSpPr>
          <p:nvPr/>
        </p:nvSpPr>
        <p:spPr bwMode="auto">
          <a:xfrm>
            <a:off x="5334000" y="5334000"/>
            <a:ext cx="1066800" cy="914400"/>
          </a:xfrm>
          <a:prstGeom prst="cube">
            <a:avLst>
              <a:gd name="adj" fmla="val 25000"/>
            </a:avLst>
          </a:prstGeom>
          <a:solidFill>
            <a:srgbClr val="FFFFFF"/>
          </a:solidFill>
          <a:ln w="9525" cmpd="sng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71" name="Oval 15"/>
          <p:cNvSpPr>
            <a:spLocks noChangeArrowheads="1"/>
          </p:cNvSpPr>
          <p:nvPr/>
        </p:nvSpPr>
        <p:spPr bwMode="auto">
          <a:xfrm>
            <a:off x="1905000" y="1524000"/>
            <a:ext cx="457200" cy="457200"/>
          </a:xfrm>
          <a:prstGeom prst="ellipse">
            <a:avLst/>
          </a:prstGeom>
          <a:solidFill>
            <a:srgbClr val="FFFFFF"/>
          </a:solid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3200" b="1"/>
              <a:t>1</a:t>
            </a:r>
          </a:p>
        </p:txBody>
      </p:sp>
      <p:sp>
        <p:nvSpPr>
          <p:cNvPr id="19472" name="Oval 16"/>
          <p:cNvSpPr>
            <a:spLocks noChangeArrowheads="1"/>
          </p:cNvSpPr>
          <p:nvPr/>
        </p:nvSpPr>
        <p:spPr bwMode="auto">
          <a:xfrm>
            <a:off x="4419600" y="1600200"/>
            <a:ext cx="457200" cy="457200"/>
          </a:xfrm>
          <a:prstGeom prst="ellipse">
            <a:avLst/>
          </a:prstGeom>
          <a:solidFill>
            <a:srgbClr val="FFFFFF"/>
          </a:solid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3200" b="1"/>
              <a:t>2</a:t>
            </a:r>
          </a:p>
        </p:txBody>
      </p:sp>
      <p:sp>
        <p:nvSpPr>
          <p:cNvPr id="19473" name="Oval 17"/>
          <p:cNvSpPr>
            <a:spLocks noChangeArrowheads="1"/>
          </p:cNvSpPr>
          <p:nvPr/>
        </p:nvSpPr>
        <p:spPr bwMode="auto">
          <a:xfrm>
            <a:off x="6477000" y="1600200"/>
            <a:ext cx="457200" cy="457200"/>
          </a:xfrm>
          <a:prstGeom prst="ellipse">
            <a:avLst/>
          </a:prstGeom>
          <a:solidFill>
            <a:srgbClr val="FFFFFF"/>
          </a:solid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3200" b="1"/>
              <a:t>3</a:t>
            </a:r>
          </a:p>
        </p:txBody>
      </p:sp>
      <p:sp>
        <p:nvSpPr>
          <p:cNvPr id="19474" name="Oval 18"/>
          <p:cNvSpPr>
            <a:spLocks noChangeArrowheads="1"/>
          </p:cNvSpPr>
          <p:nvPr/>
        </p:nvSpPr>
        <p:spPr bwMode="auto">
          <a:xfrm>
            <a:off x="1752600" y="2819400"/>
            <a:ext cx="457200" cy="457200"/>
          </a:xfrm>
          <a:prstGeom prst="ellipse">
            <a:avLst/>
          </a:prstGeom>
          <a:solidFill>
            <a:srgbClr val="FFFFFF"/>
          </a:solid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3200" b="1"/>
              <a:t>4</a:t>
            </a:r>
          </a:p>
        </p:txBody>
      </p:sp>
      <p:sp>
        <p:nvSpPr>
          <p:cNvPr id="19475" name="Oval 19"/>
          <p:cNvSpPr>
            <a:spLocks noChangeArrowheads="1"/>
          </p:cNvSpPr>
          <p:nvPr/>
        </p:nvSpPr>
        <p:spPr bwMode="auto">
          <a:xfrm>
            <a:off x="3505200" y="5562600"/>
            <a:ext cx="457200" cy="457200"/>
          </a:xfrm>
          <a:prstGeom prst="ellipse">
            <a:avLst/>
          </a:prstGeom>
          <a:solidFill>
            <a:srgbClr val="FFFFFF"/>
          </a:solid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3200" b="1"/>
              <a:t>12</a:t>
            </a:r>
          </a:p>
        </p:txBody>
      </p:sp>
      <p:sp>
        <p:nvSpPr>
          <p:cNvPr id="19476" name="Oval 20"/>
          <p:cNvSpPr>
            <a:spLocks noChangeArrowheads="1"/>
          </p:cNvSpPr>
          <p:nvPr/>
        </p:nvSpPr>
        <p:spPr bwMode="auto">
          <a:xfrm>
            <a:off x="1752600" y="5638800"/>
            <a:ext cx="457200" cy="457200"/>
          </a:xfrm>
          <a:prstGeom prst="ellipse">
            <a:avLst/>
          </a:prstGeom>
          <a:solidFill>
            <a:srgbClr val="FFFFFF"/>
          </a:solid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3200" b="1"/>
              <a:t>11</a:t>
            </a:r>
          </a:p>
        </p:txBody>
      </p:sp>
      <p:sp>
        <p:nvSpPr>
          <p:cNvPr id="19477" name="Oval 21"/>
          <p:cNvSpPr>
            <a:spLocks noChangeArrowheads="1"/>
          </p:cNvSpPr>
          <p:nvPr/>
        </p:nvSpPr>
        <p:spPr bwMode="auto">
          <a:xfrm>
            <a:off x="7139136" y="4114800"/>
            <a:ext cx="457200" cy="457200"/>
          </a:xfrm>
          <a:prstGeom prst="ellipse">
            <a:avLst/>
          </a:prstGeom>
          <a:solidFill>
            <a:srgbClr val="FFFFFF"/>
          </a:solid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3200" b="1" dirty="0"/>
              <a:t>10</a:t>
            </a:r>
          </a:p>
        </p:txBody>
      </p:sp>
      <p:sp>
        <p:nvSpPr>
          <p:cNvPr id="19478" name="Oval 22"/>
          <p:cNvSpPr>
            <a:spLocks noChangeArrowheads="1"/>
          </p:cNvSpPr>
          <p:nvPr/>
        </p:nvSpPr>
        <p:spPr bwMode="auto">
          <a:xfrm>
            <a:off x="4343400" y="4267200"/>
            <a:ext cx="457200" cy="457200"/>
          </a:xfrm>
          <a:prstGeom prst="ellipse">
            <a:avLst/>
          </a:prstGeom>
          <a:solidFill>
            <a:srgbClr val="FFFFFF"/>
          </a:solid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3200" b="1"/>
              <a:t>9</a:t>
            </a:r>
          </a:p>
        </p:txBody>
      </p:sp>
      <p:sp>
        <p:nvSpPr>
          <p:cNvPr id="19479" name="Oval 23"/>
          <p:cNvSpPr>
            <a:spLocks noChangeArrowheads="1"/>
          </p:cNvSpPr>
          <p:nvPr/>
        </p:nvSpPr>
        <p:spPr bwMode="auto">
          <a:xfrm>
            <a:off x="1828800" y="4267200"/>
            <a:ext cx="457200" cy="457200"/>
          </a:xfrm>
          <a:prstGeom prst="ellipse">
            <a:avLst/>
          </a:prstGeom>
          <a:solidFill>
            <a:srgbClr val="FFFFFF"/>
          </a:solid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3200" b="1"/>
              <a:t>8</a:t>
            </a:r>
          </a:p>
        </p:txBody>
      </p:sp>
      <p:sp>
        <p:nvSpPr>
          <p:cNvPr id="19480" name="Oval 24"/>
          <p:cNvSpPr>
            <a:spLocks noChangeArrowheads="1"/>
          </p:cNvSpPr>
          <p:nvPr/>
        </p:nvSpPr>
        <p:spPr bwMode="auto">
          <a:xfrm>
            <a:off x="7391400" y="3048000"/>
            <a:ext cx="457200" cy="457200"/>
          </a:xfrm>
          <a:prstGeom prst="ellipse">
            <a:avLst/>
          </a:prstGeom>
          <a:solidFill>
            <a:srgbClr val="FFFFFF"/>
          </a:solid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3200" b="1"/>
              <a:t>7</a:t>
            </a:r>
          </a:p>
        </p:txBody>
      </p:sp>
      <p:sp>
        <p:nvSpPr>
          <p:cNvPr id="19481" name="Oval 25"/>
          <p:cNvSpPr>
            <a:spLocks noChangeArrowheads="1"/>
          </p:cNvSpPr>
          <p:nvPr/>
        </p:nvSpPr>
        <p:spPr bwMode="auto">
          <a:xfrm>
            <a:off x="7315200" y="5334000"/>
            <a:ext cx="457200" cy="457200"/>
          </a:xfrm>
          <a:prstGeom prst="ellipse">
            <a:avLst/>
          </a:prstGeom>
          <a:solidFill>
            <a:srgbClr val="FFFFFF"/>
          </a:solid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3200" b="1"/>
              <a:t>14</a:t>
            </a:r>
          </a:p>
        </p:txBody>
      </p:sp>
      <p:sp>
        <p:nvSpPr>
          <p:cNvPr id="19482" name="Oval 26"/>
          <p:cNvSpPr>
            <a:spLocks noChangeArrowheads="1"/>
          </p:cNvSpPr>
          <p:nvPr/>
        </p:nvSpPr>
        <p:spPr bwMode="auto">
          <a:xfrm>
            <a:off x="5562600" y="5715000"/>
            <a:ext cx="457200" cy="457200"/>
          </a:xfrm>
          <a:prstGeom prst="ellipse">
            <a:avLst/>
          </a:prstGeom>
          <a:solidFill>
            <a:srgbClr val="FFFFFF"/>
          </a:solid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3200" b="1" dirty="0"/>
              <a:t>13</a:t>
            </a:r>
          </a:p>
        </p:txBody>
      </p:sp>
      <p:sp>
        <p:nvSpPr>
          <p:cNvPr id="19483" name="AutoShape 27"/>
          <p:cNvSpPr>
            <a:spLocks noChangeArrowheads="1"/>
          </p:cNvSpPr>
          <p:nvPr/>
        </p:nvSpPr>
        <p:spPr bwMode="auto">
          <a:xfrm>
            <a:off x="2895600" y="2819400"/>
            <a:ext cx="1676400" cy="762000"/>
          </a:xfrm>
          <a:prstGeom prst="flowChartDecision">
            <a:avLst/>
          </a:prstGeom>
          <a:solidFill>
            <a:schemeClr val="bg1"/>
          </a:solidFill>
          <a:ln w="9525" cmpd="sng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84" name="Oval 28"/>
          <p:cNvSpPr>
            <a:spLocks noChangeArrowheads="1"/>
          </p:cNvSpPr>
          <p:nvPr/>
        </p:nvSpPr>
        <p:spPr bwMode="auto">
          <a:xfrm>
            <a:off x="3505200" y="2971800"/>
            <a:ext cx="457200" cy="457200"/>
          </a:xfrm>
          <a:prstGeom prst="ellipse">
            <a:avLst/>
          </a:prstGeom>
          <a:solidFill>
            <a:srgbClr val="FFFFFF"/>
          </a:solid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3200" b="1"/>
              <a:t>5</a:t>
            </a:r>
          </a:p>
        </p:txBody>
      </p:sp>
      <p:sp>
        <p:nvSpPr>
          <p:cNvPr id="19485" name="未知"/>
          <p:cNvSpPr>
            <a:spLocks/>
          </p:cNvSpPr>
          <p:nvPr/>
        </p:nvSpPr>
        <p:spPr bwMode="auto">
          <a:xfrm>
            <a:off x="5334000" y="2667000"/>
            <a:ext cx="914400" cy="990600"/>
          </a:xfrm>
          <a:custGeom>
            <a:avLst/>
            <a:gdLst>
              <a:gd name="T0" fmla="*/ 96 w 576"/>
              <a:gd name="T1" fmla="*/ 96 h 624"/>
              <a:gd name="T2" fmla="*/ 0 w 576"/>
              <a:gd name="T3" fmla="*/ 480 h 624"/>
              <a:gd name="T4" fmla="*/ 576 w 576"/>
              <a:gd name="T5" fmla="*/ 624 h 624"/>
              <a:gd name="T6" fmla="*/ 528 w 576"/>
              <a:gd name="T7" fmla="*/ 0 h 624"/>
              <a:gd name="T8" fmla="*/ 96 w 576"/>
              <a:gd name="T9" fmla="*/ 96 h 624"/>
              <a:gd name="T10" fmla="*/ 0 w 576"/>
              <a:gd name="T11" fmla="*/ 0 h 624"/>
              <a:gd name="T12" fmla="*/ 576 w 576"/>
              <a:gd name="T13" fmla="*/ 624 h 6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576" h="624">
                <a:moveTo>
                  <a:pt x="96" y="96"/>
                </a:moveTo>
                <a:lnTo>
                  <a:pt x="0" y="480"/>
                </a:lnTo>
                <a:lnTo>
                  <a:pt x="576" y="624"/>
                </a:lnTo>
                <a:lnTo>
                  <a:pt x="528" y="0"/>
                </a:lnTo>
                <a:lnTo>
                  <a:pt x="96" y="96"/>
                </a:lnTo>
                <a:close/>
              </a:path>
            </a:pathLst>
          </a:custGeom>
          <a:solidFill>
            <a:schemeClr val="bg1"/>
          </a:solidFill>
          <a:ln w="9525" cmpd="sng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86" name="Oval 30"/>
          <p:cNvSpPr>
            <a:spLocks noChangeArrowheads="1"/>
          </p:cNvSpPr>
          <p:nvPr/>
        </p:nvSpPr>
        <p:spPr bwMode="auto">
          <a:xfrm>
            <a:off x="5562600" y="2895600"/>
            <a:ext cx="457200" cy="457200"/>
          </a:xfrm>
          <a:prstGeom prst="ellipse">
            <a:avLst/>
          </a:prstGeom>
          <a:solidFill>
            <a:srgbClr val="FFFFFF"/>
          </a:solidFill>
          <a:ln w="9525" cmpd="sng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3200" b="1"/>
              <a:t>6</a:t>
            </a:r>
          </a:p>
        </p:txBody>
      </p:sp>
      <p:sp>
        <p:nvSpPr>
          <p:cNvPr id="19487" name="Text Box 31"/>
          <p:cNvSpPr txBox="1">
            <a:spLocks noChangeArrowheads="1"/>
          </p:cNvSpPr>
          <p:nvPr/>
        </p:nvSpPr>
        <p:spPr bwMode="auto">
          <a:xfrm>
            <a:off x="900113" y="381000"/>
            <a:ext cx="1841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endParaRPr lang="zh-CN" altLang="en-US" sz="3200" b="1">
              <a:solidFill>
                <a:schemeClr val="accent2"/>
              </a:solidFill>
            </a:endParaRPr>
          </a:p>
        </p:txBody>
      </p:sp>
      <p:sp>
        <p:nvSpPr>
          <p:cNvPr id="19488" name="Rectangle 32"/>
          <p:cNvSpPr>
            <a:spLocks noChangeArrowheads="1"/>
          </p:cNvSpPr>
          <p:nvPr/>
        </p:nvSpPr>
        <p:spPr bwMode="auto">
          <a:xfrm>
            <a:off x="3924300" y="1412875"/>
            <a:ext cx="1441450" cy="720725"/>
          </a:xfrm>
          <a:prstGeom prst="rect">
            <a:avLst/>
          </a:prstGeom>
          <a:solidFill>
            <a:srgbClr val="FF3300"/>
          </a:solidFill>
          <a:ln w="9525" cmpd="sng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89" name="AutoShape 33"/>
          <p:cNvSpPr>
            <a:spLocks noChangeArrowheads="1"/>
          </p:cNvSpPr>
          <p:nvPr/>
        </p:nvSpPr>
        <p:spPr bwMode="auto">
          <a:xfrm>
            <a:off x="2843213" y="2781300"/>
            <a:ext cx="1747837" cy="790575"/>
          </a:xfrm>
          <a:prstGeom prst="flowChartDecision">
            <a:avLst/>
          </a:prstGeom>
          <a:solidFill>
            <a:srgbClr val="FF3300"/>
          </a:solidFill>
          <a:ln w="9525" cmpd="sng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90" name="未知"/>
          <p:cNvSpPr>
            <a:spLocks/>
          </p:cNvSpPr>
          <p:nvPr/>
        </p:nvSpPr>
        <p:spPr bwMode="auto">
          <a:xfrm>
            <a:off x="5292725" y="2638425"/>
            <a:ext cx="1008063" cy="1079500"/>
          </a:xfrm>
          <a:custGeom>
            <a:avLst/>
            <a:gdLst>
              <a:gd name="T0" fmla="*/ 96 w 576"/>
              <a:gd name="T1" fmla="*/ 96 h 624"/>
              <a:gd name="T2" fmla="*/ 0 w 576"/>
              <a:gd name="T3" fmla="*/ 480 h 624"/>
              <a:gd name="T4" fmla="*/ 576 w 576"/>
              <a:gd name="T5" fmla="*/ 624 h 624"/>
              <a:gd name="T6" fmla="*/ 528 w 576"/>
              <a:gd name="T7" fmla="*/ 0 h 624"/>
              <a:gd name="T8" fmla="*/ 96 w 576"/>
              <a:gd name="T9" fmla="*/ 96 h 624"/>
              <a:gd name="T10" fmla="*/ 0 w 576"/>
              <a:gd name="T11" fmla="*/ 0 h 624"/>
              <a:gd name="T12" fmla="*/ 576 w 576"/>
              <a:gd name="T13" fmla="*/ 624 h 6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576" h="624">
                <a:moveTo>
                  <a:pt x="96" y="96"/>
                </a:moveTo>
                <a:lnTo>
                  <a:pt x="0" y="480"/>
                </a:lnTo>
                <a:lnTo>
                  <a:pt x="576" y="624"/>
                </a:lnTo>
                <a:lnTo>
                  <a:pt x="528" y="0"/>
                </a:lnTo>
                <a:lnTo>
                  <a:pt x="96" y="96"/>
                </a:lnTo>
                <a:close/>
              </a:path>
            </a:pathLst>
          </a:custGeom>
          <a:solidFill>
            <a:srgbClr val="FF3300"/>
          </a:solidFill>
          <a:ln w="9525" cap="flat" cmpd="sng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91" name="AutoShape 35"/>
          <p:cNvSpPr>
            <a:spLocks/>
          </p:cNvSpPr>
          <p:nvPr/>
        </p:nvSpPr>
        <p:spPr bwMode="auto">
          <a:xfrm>
            <a:off x="1477963" y="4078288"/>
            <a:ext cx="1223962" cy="863600"/>
          </a:xfrm>
          <a:custGeom>
            <a:avLst/>
            <a:gdLst>
              <a:gd name="T0" fmla="*/ 0 w 21600"/>
              <a:gd name="T1" fmla="*/ 0 h 21600"/>
              <a:gd name="T2" fmla="*/ 5400 w 21600"/>
              <a:gd name="T3" fmla="*/ 21600 h 21600"/>
              <a:gd name="T4" fmla="*/ 16200 w 21600"/>
              <a:gd name="T5" fmla="*/ 21600 h 21600"/>
              <a:gd name="T6" fmla="*/ 216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3300"/>
          </a:solidFill>
          <a:ln w="9525" cmpd="sng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92" name="AutoShape 36"/>
          <p:cNvSpPr>
            <a:spLocks noChangeArrowheads="1"/>
          </p:cNvSpPr>
          <p:nvPr/>
        </p:nvSpPr>
        <p:spPr bwMode="auto">
          <a:xfrm>
            <a:off x="1189038" y="5589588"/>
            <a:ext cx="1595437" cy="609600"/>
          </a:xfrm>
          <a:prstGeom prst="parallelogram">
            <a:avLst>
              <a:gd name="adj" fmla="val 65430"/>
            </a:avLst>
          </a:prstGeom>
          <a:solidFill>
            <a:srgbClr val="FF3300"/>
          </a:solidFill>
          <a:ln w="9525" cmpd="sng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93" name="未知"/>
          <p:cNvSpPr>
            <a:spLocks/>
          </p:cNvSpPr>
          <p:nvPr/>
        </p:nvSpPr>
        <p:spPr bwMode="auto">
          <a:xfrm>
            <a:off x="3203575" y="5483225"/>
            <a:ext cx="1447800" cy="609600"/>
          </a:xfrm>
          <a:custGeom>
            <a:avLst/>
            <a:gdLst>
              <a:gd name="T0" fmla="*/ 48 w 1152"/>
              <a:gd name="T1" fmla="*/ 0 h 528"/>
              <a:gd name="T2" fmla="*/ 1152 w 1152"/>
              <a:gd name="T3" fmla="*/ 0 h 528"/>
              <a:gd name="T4" fmla="*/ 672 w 1152"/>
              <a:gd name="T5" fmla="*/ 528 h 528"/>
              <a:gd name="T6" fmla="*/ 0 w 1152"/>
              <a:gd name="T7" fmla="*/ 528 h 528"/>
              <a:gd name="T8" fmla="*/ 0 w 1152"/>
              <a:gd name="T9" fmla="*/ 0 h 528"/>
              <a:gd name="T10" fmla="*/ 144 w 1152"/>
              <a:gd name="T11" fmla="*/ 0 h 528"/>
              <a:gd name="T12" fmla="*/ 48 w 1152"/>
              <a:gd name="T13" fmla="*/ 0 h 528"/>
              <a:gd name="T14" fmla="*/ 0 w 1152"/>
              <a:gd name="T15" fmla="*/ 0 h 528"/>
              <a:gd name="T16" fmla="*/ 1152 w 1152"/>
              <a:gd name="T17" fmla="*/ 528 h 5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T14" t="T15" r="T16" b="T17"/>
            <a:pathLst>
              <a:path w="1152" h="528">
                <a:moveTo>
                  <a:pt x="48" y="0"/>
                </a:moveTo>
                <a:lnTo>
                  <a:pt x="1152" y="0"/>
                </a:lnTo>
                <a:lnTo>
                  <a:pt x="672" y="528"/>
                </a:lnTo>
                <a:lnTo>
                  <a:pt x="0" y="528"/>
                </a:lnTo>
                <a:lnTo>
                  <a:pt x="0" y="0"/>
                </a:lnTo>
                <a:lnTo>
                  <a:pt x="144" y="0"/>
                </a:lnTo>
                <a:lnTo>
                  <a:pt x="48" y="0"/>
                </a:lnTo>
                <a:close/>
              </a:path>
            </a:pathLst>
          </a:custGeom>
          <a:solidFill>
            <a:srgbClr val="FF3300"/>
          </a:solidFill>
          <a:ln w="9525" cap="flat" cmpd="sng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94" name="Rectangle 38"/>
          <p:cNvSpPr>
            <a:spLocks noChangeArrowheads="1"/>
          </p:cNvSpPr>
          <p:nvPr/>
        </p:nvSpPr>
        <p:spPr bwMode="auto">
          <a:xfrm>
            <a:off x="7092950" y="5086350"/>
            <a:ext cx="914400" cy="935038"/>
          </a:xfrm>
          <a:prstGeom prst="rect">
            <a:avLst/>
          </a:prstGeom>
          <a:solidFill>
            <a:srgbClr val="FF3300"/>
          </a:solidFill>
          <a:ln w="9525" cmpd="sng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9495" name="WordArt 39"/>
          <p:cNvPicPr>
            <a:picLocks noChangeArrowheads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50"/>
            <a:ext cx="8132763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364801" y="381000"/>
            <a:ext cx="67762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/>
              <a:t>把你认为是四边形的</a:t>
            </a:r>
            <a:r>
              <a:rPr lang="zh-CN" altLang="en-US" sz="3200" b="1" dirty="0" smtClean="0"/>
              <a:t>图形序号写下来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337532910"/>
      </p:ext>
    </p:extLst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9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9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9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9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9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9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88" grpId="0" animBg="1" autoUpdateAnimBg="0"/>
      <p:bldP spid="19489" grpId="0" animBg="1" autoUpdateAnimBg="0"/>
      <p:bldP spid="19490" grpId="0" animBg="1"/>
      <p:bldP spid="19491" grpId="0" animBg="1"/>
      <p:bldP spid="19492" grpId="0" animBg="1" autoUpdateAnimBg="0"/>
      <p:bldP spid="19493" grpId="0" animBg="1"/>
      <p:bldP spid="19494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3962400" y="1447800"/>
            <a:ext cx="1371600" cy="685800"/>
          </a:xfrm>
          <a:prstGeom prst="rect">
            <a:avLst/>
          </a:prstGeom>
          <a:solidFill>
            <a:srgbClr val="FFFFFF"/>
          </a:solidFill>
          <a:ln w="9525" cmpd="sng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7086600" y="5105400"/>
            <a:ext cx="914400" cy="914400"/>
          </a:xfrm>
          <a:prstGeom prst="rect">
            <a:avLst/>
          </a:prstGeom>
          <a:solidFill>
            <a:srgbClr val="FFFFFF"/>
          </a:solidFill>
          <a:ln w="9525" cmpd="sng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0" name="AutoShape 6"/>
          <p:cNvSpPr>
            <a:spLocks noChangeArrowheads="1"/>
          </p:cNvSpPr>
          <p:nvPr/>
        </p:nvSpPr>
        <p:spPr bwMode="auto">
          <a:xfrm>
            <a:off x="1524000" y="4114800"/>
            <a:ext cx="1143000" cy="838200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1" name="AutoShape 7"/>
          <p:cNvSpPr>
            <a:spLocks noChangeArrowheads="1"/>
          </p:cNvSpPr>
          <p:nvPr/>
        </p:nvSpPr>
        <p:spPr bwMode="auto">
          <a:xfrm>
            <a:off x="1219200" y="5562600"/>
            <a:ext cx="1524000" cy="609600"/>
          </a:xfrm>
          <a:prstGeom prst="parallelogram">
            <a:avLst>
              <a:gd name="adj" fmla="val 62500"/>
            </a:avLst>
          </a:prstGeom>
          <a:solidFill>
            <a:srgbClr val="FFFFFF"/>
          </a:solidFill>
          <a:ln w="9525" cmpd="sng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2" name="未知"/>
          <p:cNvSpPr>
            <a:spLocks/>
          </p:cNvSpPr>
          <p:nvPr/>
        </p:nvSpPr>
        <p:spPr bwMode="auto">
          <a:xfrm>
            <a:off x="3200400" y="5486400"/>
            <a:ext cx="1447800" cy="609600"/>
          </a:xfrm>
          <a:custGeom>
            <a:avLst/>
            <a:gdLst>
              <a:gd name="T0" fmla="*/ 48 w 1152"/>
              <a:gd name="T1" fmla="*/ 0 h 528"/>
              <a:gd name="T2" fmla="*/ 1152 w 1152"/>
              <a:gd name="T3" fmla="*/ 0 h 528"/>
              <a:gd name="T4" fmla="*/ 672 w 1152"/>
              <a:gd name="T5" fmla="*/ 528 h 528"/>
              <a:gd name="T6" fmla="*/ 0 w 1152"/>
              <a:gd name="T7" fmla="*/ 528 h 528"/>
              <a:gd name="T8" fmla="*/ 0 w 1152"/>
              <a:gd name="T9" fmla="*/ 0 h 528"/>
              <a:gd name="T10" fmla="*/ 144 w 1152"/>
              <a:gd name="T11" fmla="*/ 0 h 528"/>
              <a:gd name="T12" fmla="*/ 48 w 1152"/>
              <a:gd name="T13" fmla="*/ 0 h 5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52" h="528">
                <a:moveTo>
                  <a:pt x="48" y="0"/>
                </a:moveTo>
                <a:lnTo>
                  <a:pt x="1152" y="0"/>
                </a:lnTo>
                <a:lnTo>
                  <a:pt x="672" y="528"/>
                </a:lnTo>
                <a:lnTo>
                  <a:pt x="0" y="528"/>
                </a:lnTo>
                <a:lnTo>
                  <a:pt x="0" y="0"/>
                </a:lnTo>
                <a:lnTo>
                  <a:pt x="144" y="0"/>
                </a:lnTo>
                <a:lnTo>
                  <a:pt x="48" y="0"/>
                </a:ln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FF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3" name="Oval 9"/>
          <p:cNvSpPr>
            <a:spLocks noChangeArrowheads="1"/>
          </p:cNvSpPr>
          <p:nvPr/>
        </p:nvSpPr>
        <p:spPr bwMode="auto">
          <a:xfrm>
            <a:off x="4419600" y="1600200"/>
            <a:ext cx="457200" cy="457200"/>
          </a:xfrm>
          <a:prstGeom prst="ellipse">
            <a:avLst/>
          </a:prstGeom>
          <a:solidFill>
            <a:srgbClr val="FFFFFF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zh-CN" sz="3200" b="1" dirty="0"/>
              <a:t>2</a:t>
            </a:r>
          </a:p>
        </p:txBody>
      </p:sp>
      <p:sp>
        <p:nvSpPr>
          <p:cNvPr id="11274" name="Oval 10"/>
          <p:cNvSpPr>
            <a:spLocks noChangeArrowheads="1"/>
          </p:cNvSpPr>
          <p:nvPr/>
        </p:nvSpPr>
        <p:spPr bwMode="auto">
          <a:xfrm>
            <a:off x="3505200" y="5562600"/>
            <a:ext cx="457200" cy="457200"/>
          </a:xfrm>
          <a:prstGeom prst="ellipse">
            <a:avLst/>
          </a:prstGeom>
          <a:solidFill>
            <a:srgbClr val="FFFFFF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zh-CN" sz="3200" b="1"/>
              <a:t>12</a:t>
            </a:r>
          </a:p>
        </p:txBody>
      </p:sp>
      <p:sp>
        <p:nvSpPr>
          <p:cNvPr id="11275" name="Oval 11"/>
          <p:cNvSpPr>
            <a:spLocks noChangeArrowheads="1"/>
          </p:cNvSpPr>
          <p:nvPr/>
        </p:nvSpPr>
        <p:spPr bwMode="auto">
          <a:xfrm>
            <a:off x="1752600" y="5638800"/>
            <a:ext cx="457200" cy="457200"/>
          </a:xfrm>
          <a:prstGeom prst="ellipse">
            <a:avLst/>
          </a:prstGeom>
          <a:solidFill>
            <a:srgbClr val="FFFFFF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zh-CN" sz="3200" b="1"/>
              <a:t>11</a:t>
            </a:r>
          </a:p>
        </p:txBody>
      </p:sp>
      <p:sp>
        <p:nvSpPr>
          <p:cNvPr id="11276" name="Oval 12"/>
          <p:cNvSpPr>
            <a:spLocks noChangeArrowheads="1"/>
          </p:cNvSpPr>
          <p:nvPr/>
        </p:nvSpPr>
        <p:spPr bwMode="auto">
          <a:xfrm>
            <a:off x="1828800" y="4267200"/>
            <a:ext cx="457200" cy="457200"/>
          </a:xfrm>
          <a:prstGeom prst="ellipse">
            <a:avLst/>
          </a:prstGeom>
          <a:solidFill>
            <a:srgbClr val="FFFFFF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zh-CN" sz="3200" b="1" dirty="0"/>
              <a:t>8</a:t>
            </a:r>
          </a:p>
        </p:txBody>
      </p:sp>
      <p:sp>
        <p:nvSpPr>
          <p:cNvPr id="11277" name="Oval 13"/>
          <p:cNvSpPr>
            <a:spLocks noChangeArrowheads="1"/>
          </p:cNvSpPr>
          <p:nvPr/>
        </p:nvSpPr>
        <p:spPr bwMode="auto">
          <a:xfrm>
            <a:off x="7315200" y="5334000"/>
            <a:ext cx="457200" cy="457200"/>
          </a:xfrm>
          <a:prstGeom prst="ellipse">
            <a:avLst/>
          </a:prstGeom>
          <a:solidFill>
            <a:srgbClr val="FFFFFF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zh-CN" sz="3200" b="1"/>
              <a:t>14</a:t>
            </a:r>
          </a:p>
        </p:txBody>
      </p:sp>
      <p:sp>
        <p:nvSpPr>
          <p:cNvPr id="11278" name="AutoShape 14"/>
          <p:cNvSpPr>
            <a:spLocks noChangeArrowheads="1"/>
          </p:cNvSpPr>
          <p:nvPr/>
        </p:nvSpPr>
        <p:spPr bwMode="auto">
          <a:xfrm>
            <a:off x="2895600" y="2819400"/>
            <a:ext cx="1676400" cy="762000"/>
          </a:xfrm>
          <a:prstGeom prst="flowChartDecision">
            <a:avLst/>
          </a:prstGeom>
          <a:solidFill>
            <a:srgbClr val="FFFFFF"/>
          </a:solidFill>
          <a:ln w="9525" cmpd="sng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9" name="Oval 15"/>
          <p:cNvSpPr>
            <a:spLocks noChangeArrowheads="1"/>
          </p:cNvSpPr>
          <p:nvPr/>
        </p:nvSpPr>
        <p:spPr bwMode="auto">
          <a:xfrm>
            <a:off x="3505200" y="2971800"/>
            <a:ext cx="457200" cy="457200"/>
          </a:xfrm>
          <a:prstGeom prst="ellipse">
            <a:avLst/>
          </a:prstGeom>
          <a:solidFill>
            <a:srgbClr val="FFFFFF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zh-CN" sz="3200" b="1"/>
              <a:t>5</a:t>
            </a:r>
          </a:p>
        </p:txBody>
      </p:sp>
      <p:sp>
        <p:nvSpPr>
          <p:cNvPr id="11280" name="未知"/>
          <p:cNvSpPr>
            <a:spLocks/>
          </p:cNvSpPr>
          <p:nvPr/>
        </p:nvSpPr>
        <p:spPr bwMode="auto">
          <a:xfrm>
            <a:off x="5334000" y="2667000"/>
            <a:ext cx="914400" cy="990600"/>
          </a:xfrm>
          <a:custGeom>
            <a:avLst/>
            <a:gdLst>
              <a:gd name="T0" fmla="*/ 96 w 576"/>
              <a:gd name="T1" fmla="*/ 96 h 624"/>
              <a:gd name="T2" fmla="*/ 0 w 576"/>
              <a:gd name="T3" fmla="*/ 480 h 624"/>
              <a:gd name="T4" fmla="*/ 576 w 576"/>
              <a:gd name="T5" fmla="*/ 624 h 624"/>
              <a:gd name="T6" fmla="*/ 528 w 576"/>
              <a:gd name="T7" fmla="*/ 0 h 624"/>
              <a:gd name="T8" fmla="*/ 96 w 576"/>
              <a:gd name="T9" fmla="*/ 96 h 6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6" h="624">
                <a:moveTo>
                  <a:pt x="96" y="96"/>
                </a:moveTo>
                <a:lnTo>
                  <a:pt x="0" y="480"/>
                </a:lnTo>
                <a:lnTo>
                  <a:pt x="576" y="624"/>
                </a:lnTo>
                <a:lnTo>
                  <a:pt x="528" y="0"/>
                </a:lnTo>
                <a:lnTo>
                  <a:pt x="96" y="96"/>
                </a:ln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FF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1" name="Oval 17"/>
          <p:cNvSpPr>
            <a:spLocks noChangeArrowheads="1"/>
          </p:cNvSpPr>
          <p:nvPr/>
        </p:nvSpPr>
        <p:spPr bwMode="auto">
          <a:xfrm>
            <a:off x="5562600" y="2895600"/>
            <a:ext cx="457200" cy="457200"/>
          </a:xfrm>
          <a:prstGeom prst="ellipse">
            <a:avLst/>
          </a:prstGeom>
          <a:solidFill>
            <a:srgbClr val="FFFFFF"/>
          </a:solidFill>
          <a:ln w="9525" cmpd="sng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zh-CN" sz="3200" b="1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4273113741"/>
      </p:ext>
    </p:extLst>
  </p:cSld>
  <p:clrMapOvr>
    <a:masterClrMapping/>
  </p:clrMapOvr>
  <p:transition>
    <p:zoom dir="in"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3962400" y="1447800"/>
            <a:ext cx="1371600" cy="685800"/>
          </a:xfrm>
          <a:prstGeom prst="rect">
            <a:avLst/>
          </a:prstGeom>
          <a:solidFill>
            <a:srgbClr val="FFFFFF"/>
          </a:solidFill>
          <a:ln w="9525" cmpd="sng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7086600" y="5105400"/>
            <a:ext cx="914400" cy="914400"/>
          </a:xfrm>
          <a:prstGeom prst="rect">
            <a:avLst/>
          </a:prstGeom>
          <a:solidFill>
            <a:srgbClr val="FFFFFF"/>
          </a:solidFill>
          <a:ln w="9525" cmpd="sng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0" name="AutoShape 6"/>
          <p:cNvSpPr>
            <a:spLocks noChangeArrowheads="1"/>
          </p:cNvSpPr>
          <p:nvPr/>
        </p:nvSpPr>
        <p:spPr bwMode="auto">
          <a:xfrm>
            <a:off x="1524000" y="4114800"/>
            <a:ext cx="1143000" cy="838200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1" name="AutoShape 7"/>
          <p:cNvSpPr>
            <a:spLocks noChangeArrowheads="1"/>
          </p:cNvSpPr>
          <p:nvPr/>
        </p:nvSpPr>
        <p:spPr bwMode="auto">
          <a:xfrm>
            <a:off x="1219200" y="5562600"/>
            <a:ext cx="1524000" cy="609600"/>
          </a:xfrm>
          <a:prstGeom prst="parallelogram">
            <a:avLst>
              <a:gd name="adj" fmla="val 62500"/>
            </a:avLst>
          </a:prstGeom>
          <a:solidFill>
            <a:srgbClr val="FFFFFF"/>
          </a:solidFill>
          <a:ln w="9525" cmpd="sng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2" name="未知"/>
          <p:cNvSpPr>
            <a:spLocks/>
          </p:cNvSpPr>
          <p:nvPr/>
        </p:nvSpPr>
        <p:spPr bwMode="auto">
          <a:xfrm>
            <a:off x="3200400" y="5486400"/>
            <a:ext cx="1447800" cy="609600"/>
          </a:xfrm>
          <a:custGeom>
            <a:avLst/>
            <a:gdLst>
              <a:gd name="T0" fmla="*/ 48 w 1152"/>
              <a:gd name="T1" fmla="*/ 0 h 528"/>
              <a:gd name="T2" fmla="*/ 1152 w 1152"/>
              <a:gd name="T3" fmla="*/ 0 h 528"/>
              <a:gd name="T4" fmla="*/ 672 w 1152"/>
              <a:gd name="T5" fmla="*/ 528 h 528"/>
              <a:gd name="T6" fmla="*/ 0 w 1152"/>
              <a:gd name="T7" fmla="*/ 528 h 528"/>
              <a:gd name="T8" fmla="*/ 0 w 1152"/>
              <a:gd name="T9" fmla="*/ 0 h 528"/>
              <a:gd name="T10" fmla="*/ 144 w 1152"/>
              <a:gd name="T11" fmla="*/ 0 h 528"/>
              <a:gd name="T12" fmla="*/ 48 w 1152"/>
              <a:gd name="T13" fmla="*/ 0 h 5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52" h="528">
                <a:moveTo>
                  <a:pt x="48" y="0"/>
                </a:moveTo>
                <a:lnTo>
                  <a:pt x="1152" y="0"/>
                </a:lnTo>
                <a:lnTo>
                  <a:pt x="672" y="528"/>
                </a:lnTo>
                <a:lnTo>
                  <a:pt x="0" y="528"/>
                </a:lnTo>
                <a:lnTo>
                  <a:pt x="0" y="0"/>
                </a:lnTo>
                <a:lnTo>
                  <a:pt x="144" y="0"/>
                </a:lnTo>
                <a:lnTo>
                  <a:pt x="48" y="0"/>
                </a:ln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FF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8" name="AutoShape 14"/>
          <p:cNvSpPr>
            <a:spLocks noChangeArrowheads="1"/>
          </p:cNvSpPr>
          <p:nvPr/>
        </p:nvSpPr>
        <p:spPr bwMode="auto">
          <a:xfrm>
            <a:off x="2895600" y="2819400"/>
            <a:ext cx="1676400" cy="762000"/>
          </a:xfrm>
          <a:prstGeom prst="flowChartDecision">
            <a:avLst/>
          </a:prstGeom>
          <a:solidFill>
            <a:srgbClr val="FFFFFF"/>
          </a:solidFill>
          <a:ln w="9525" cmpd="sng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80" name="未知"/>
          <p:cNvSpPr>
            <a:spLocks/>
          </p:cNvSpPr>
          <p:nvPr/>
        </p:nvSpPr>
        <p:spPr bwMode="auto">
          <a:xfrm>
            <a:off x="5334000" y="2667000"/>
            <a:ext cx="914400" cy="990600"/>
          </a:xfrm>
          <a:custGeom>
            <a:avLst/>
            <a:gdLst>
              <a:gd name="T0" fmla="*/ 96 w 576"/>
              <a:gd name="T1" fmla="*/ 96 h 624"/>
              <a:gd name="T2" fmla="*/ 0 w 576"/>
              <a:gd name="T3" fmla="*/ 480 h 624"/>
              <a:gd name="T4" fmla="*/ 576 w 576"/>
              <a:gd name="T5" fmla="*/ 624 h 624"/>
              <a:gd name="T6" fmla="*/ 528 w 576"/>
              <a:gd name="T7" fmla="*/ 0 h 624"/>
              <a:gd name="T8" fmla="*/ 96 w 576"/>
              <a:gd name="T9" fmla="*/ 96 h 6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6" h="624">
                <a:moveTo>
                  <a:pt x="96" y="96"/>
                </a:moveTo>
                <a:lnTo>
                  <a:pt x="0" y="480"/>
                </a:lnTo>
                <a:lnTo>
                  <a:pt x="576" y="624"/>
                </a:lnTo>
                <a:lnTo>
                  <a:pt x="528" y="0"/>
                </a:lnTo>
                <a:lnTo>
                  <a:pt x="96" y="96"/>
                </a:ln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FF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827584" y="381461"/>
            <a:ext cx="6354763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5400" b="1" dirty="0">
                <a:solidFill>
                  <a:srgbClr val="CC00FF"/>
                </a:solidFill>
              </a:rPr>
              <a:t>四边形有什么特点？</a:t>
            </a:r>
          </a:p>
        </p:txBody>
      </p:sp>
    </p:spTree>
    <p:extLst>
      <p:ext uri="{BB962C8B-B14F-4D97-AF65-F5344CB8AC3E}">
        <p14:creationId xmlns:p14="http://schemas.microsoft.com/office/powerpoint/2010/main" val="829443593"/>
      </p:ext>
    </p:extLst>
  </p:cSld>
  <p:clrMapOvr>
    <a:masterClrMapping/>
  </p:clrMapOvr>
  <p:transition>
    <p:zoom dir="in"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1" descr="C:\Users\18x\AppData\Roaming\Tencent\Users\1452781300\QQ\WinTemp\RichOle\$N{~5XP~C0}8L_M6N5(8ZY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746"/>
            <a:ext cx="9144000" cy="6833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859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763</TotalTime>
  <Words>309</Words>
  <Application>Microsoft Office PowerPoint</Application>
  <PresentationFormat>全屏显示(4:3)</PresentationFormat>
  <Paragraphs>115</Paragraphs>
  <Slides>57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59" baseType="lpstr">
      <vt:lpstr>Office 主题​​</vt:lpstr>
      <vt:lpstr>Bitmap Image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观察下面各图，是四边形的在（  ）里打“       ”，不是四边形的在（  ）里打“       ”。</vt:lpstr>
      <vt:lpstr>判断下面图形是四边形吗？</vt:lpstr>
      <vt:lpstr>基础练习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18x</dc:creator>
  <cp:lastModifiedBy>18x</cp:lastModifiedBy>
  <cp:revision>51</cp:revision>
  <dcterms:created xsi:type="dcterms:W3CDTF">2016-11-15T04:04:24Z</dcterms:created>
  <dcterms:modified xsi:type="dcterms:W3CDTF">2016-11-17T01:49:25Z</dcterms:modified>
</cp:coreProperties>
</file>