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7" r:id="rId2"/>
    <p:sldId id="361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51" r:id="rId11"/>
    <p:sldId id="335" r:id="rId12"/>
    <p:sldId id="336" r:id="rId13"/>
    <p:sldId id="337" r:id="rId14"/>
    <p:sldId id="338" r:id="rId15"/>
    <p:sldId id="339" r:id="rId16"/>
    <p:sldId id="340" r:id="rId17"/>
    <p:sldId id="355" r:id="rId18"/>
    <p:sldId id="341" r:id="rId19"/>
    <p:sldId id="342" r:id="rId20"/>
    <p:sldId id="358" r:id="rId21"/>
    <p:sldId id="359" r:id="rId22"/>
    <p:sldId id="343" r:id="rId23"/>
    <p:sldId id="360" r:id="rId24"/>
    <p:sldId id="344" r:id="rId25"/>
    <p:sldId id="345" r:id="rId26"/>
    <p:sldId id="346" r:id="rId27"/>
    <p:sldId id="348" r:id="rId28"/>
    <p:sldId id="349" r:id="rId29"/>
    <p:sldId id="350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336600"/>
    <a:srgbClr val="CCFFFF"/>
    <a:srgbClr val="66CCFF"/>
    <a:srgbClr val="FF9900"/>
    <a:srgbClr val="CCFFCC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7733440-DA76-45D8-9636-9BF082FE5F7A}" type="datetimeFigureOut">
              <a:rPr lang="zh-CN" altLang="en-US"/>
              <a:pPr>
                <a:defRPr/>
              </a:pPr>
              <a:t>2016/5/20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8664A74-C853-4C2C-B94C-3537FCBFF2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8DA7D9-C471-468D-BDA5-C68D48D31B0B}" type="slidenum">
              <a:rPr lang="zh-CN" altLang="en-US" smtClean="0">
                <a:latin typeface="Arial" charset="0"/>
              </a:rPr>
              <a:pPr/>
              <a:t>10</a:t>
            </a:fld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EB44D-E893-4668-A423-B2361D71DC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9AB3E-386D-4B74-93D0-19F9DA05B8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1BA37-335C-4C33-A49B-409C6281B1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53E96-0F42-4826-94C7-2593576080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278FB-94BB-49B9-83DD-9EF6E0568E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BC621-5540-4A18-824B-1181531832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518AD-D14D-4A94-A183-5D18C88800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23D9B-49C5-44B1-BFFD-7180CFDC93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E0E80-4FE6-441A-B516-48D978B220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32C15-E479-4B53-8D5B-C9391FAAA1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47D12-8EF1-4B49-90F3-2A9F2875BC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55DA0CD-E068-4E12-AA5A-AE45758506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med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1.jpeg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守株待兔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4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WordArt 3"/>
          <p:cNvSpPr>
            <a:spLocks noChangeArrowheads="1" noChangeShapeType="1"/>
          </p:cNvSpPr>
          <p:nvPr/>
        </p:nvSpPr>
        <p:spPr bwMode="auto">
          <a:xfrm>
            <a:off x="1547813" y="765175"/>
            <a:ext cx="2232025" cy="1604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守株</a:t>
            </a:r>
          </a:p>
        </p:txBody>
      </p:sp>
      <p:sp>
        <p:nvSpPr>
          <p:cNvPr id="39940" name="WordArt 4"/>
          <p:cNvSpPr>
            <a:spLocks noChangeArrowheads="1" noChangeShapeType="1"/>
          </p:cNvSpPr>
          <p:nvPr/>
        </p:nvSpPr>
        <p:spPr bwMode="auto">
          <a:xfrm>
            <a:off x="4356100" y="0"/>
            <a:ext cx="2232025" cy="19891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919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待兔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6380" y="5929330"/>
            <a:ext cx="335758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斑竹垱小学    肖才亮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/>
          <a:srcRect l="56183" t="54967" b="-6297"/>
          <a:stretch>
            <a:fillRect/>
          </a:stretch>
        </p:blipFill>
        <p:spPr>
          <a:xfrm>
            <a:off x="1403350" y="0"/>
            <a:ext cx="6913563" cy="3644900"/>
          </a:xfrm>
          <a:noFill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858838" y="3357563"/>
            <a:ext cx="8285162" cy="2862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Times New Roman" pitchFamily="18" charset="0"/>
              </a:rPr>
              <a:t>        </a:t>
            </a:r>
            <a:r>
              <a:rPr kumimoji="1" lang="zh-CN" altLang="en-US" sz="4400" b="1">
                <a:latin typeface="Times New Roman" pitchFamily="18" charset="0"/>
              </a:rPr>
              <a:t>古时候有个种田人，一天，他在田里干活，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忽然</a:t>
            </a:r>
            <a:r>
              <a:rPr kumimoji="1" lang="zh-CN" altLang="en-US" sz="4400" b="1">
                <a:latin typeface="Times New Roman" pitchFamily="18" charset="0"/>
              </a:rPr>
              <a:t>看见一只野兔从树林里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窜出</a:t>
            </a:r>
            <a:r>
              <a:rPr kumimoji="1" lang="zh-CN" altLang="en-US" sz="4400" b="1">
                <a:latin typeface="Times New Roman" pitchFamily="18" charset="0"/>
              </a:rPr>
              <a:t>来。不知怎么的，它一头撞在田边的树桩上，死了。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35013" y="1439863"/>
            <a:ext cx="1841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4400" b="1">
              <a:solidFill>
                <a:srgbClr val="FF66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ict0183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20805" t="37337" r="4819" b="8708"/>
          <a:stretch>
            <a:fillRect/>
          </a:stretch>
        </p:blipFill>
        <p:spPr bwMode="auto">
          <a:xfrm>
            <a:off x="250825" y="404813"/>
            <a:ext cx="8893175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57188" y="6000750"/>
            <a:ext cx="8983662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一只野兔</a:t>
            </a:r>
            <a:r>
              <a:rPr lang="zh-CN" altLang="en-US" sz="3600" b="1" u="sng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忽然</a:t>
            </a:r>
            <a:r>
              <a:rPr lang="zh-CN" altLang="en-US" sz="36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从树林里</a:t>
            </a:r>
            <a:r>
              <a:rPr lang="zh-CN" altLang="en-US" sz="3600" b="1" u="sng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窜</a:t>
            </a:r>
            <a:r>
              <a:rPr lang="zh-CN" altLang="en-US" sz="36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出来撞在树桩上。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547813" y="2614613"/>
            <a:ext cx="7319962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40000"/>
              </a:lnSpc>
              <a:defRPr/>
            </a:pPr>
            <a:r>
              <a:rPr lang="en-US" altLang="zh-CN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sz="3600" b="1" dirty="0">
                <a:solidFill>
                  <a:srgbClr val="06521E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忽然</a:t>
            </a:r>
            <a:r>
              <a:rPr lang="zh-CN" altLang="en-US" sz="3600" b="1" dirty="0">
                <a:solidFill>
                  <a:srgbClr val="06521E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600" b="1" dirty="0">
                <a:solidFill>
                  <a:srgbClr val="06521E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窜出</a:t>
            </a:r>
            <a:r>
              <a:rPr lang="zh-CN" altLang="en-US" sz="3600" b="1" dirty="0">
                <a:solidFill>
                  <a:srgbClr val="06521E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这两个词可以看出什么？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28625" y="4714875"/>
            <a:ext cx="85010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  兔子撞死在树桩上是一件极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偶然（意外）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的事情。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68313" y="836613"/>
            <a:ext cx="4391025" cy="2016125"/>
            <a:chOff x="0" y="0"/>
            <a:chExt cx="2766" cy="1270"/>
          </a:xfrm>
        </p:grpSpPr>
        <p:sp>
          <p:nvSpPr>
            <p:cNvPr id="43014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2766" cy="1270"/>
            </a:xfrm>
            <a:prstGeom prst="irregularSeal2">
              <a:avLst/>
            </a:prstGeom>
            <a:solidFill>
              <a:schemeClr val="bg1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 eaLnBrk="0" hangingPunct="0"/>
              <a:endParaRPr lang="zh-CN" altLang="zh-CN" sz="54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3015" name="WordArt 7"/>
            <p:cNvSpPr>
              <a:spLocks noChangeArrowheads="1" noChangeShapeType="1"/>
            </p:cNvSpPr>
            <p:nvPr/>
          </p:nvSpPr>
          <p:spPr bwMode="auto">
            <a:xfrm>
              <a:off x="635" y="362"/>
              <a:ext cx="1361" cy="586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想一想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714375" y="1643063"/>
            <a:ext cx="785812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那个种田人看到撞死的兔子是怎么做的？又是怎么想的呢？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2852738"/>
            <a:ext cx="5294313" cy="1143000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种田人急忙</a:t>
            </a:r>
            <a:r>
              <a:rPr lang="zh-CN" altLang="en-US" sz="4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跑过去</a:t>
            </a:r>
            <a:r>
              <a:rPr lang="zh-CN" altLang="en-US" sz="48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，没花一点儿力气，</a:t>
            </a:r>
            <a:r>
              <a:rPr lang="zh-CN" altLang="en-US" sz="4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白捡</a:t>
            </a:r>
            <a:r>
              <a:rPr lang="zh-CN" altLang="en-US" sz="48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了一只又肥又大的野兔。他</a:t>
            </a:r>
            <a:r>
              <a:rPr lang="zh-CN" altLang="en-US" sz="4800" b="1" smtClean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乐滋滋</a:t>
            </a:r>
            <a:r>
              <a:rPr lang="zh-CN" altLang="en-US" sz="48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地</a:t>
            </a:r>
            <a:r>
              <a:rPr lang="zh-CN" altLang="en-US" sz="4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走回家</a:t>
            </a:r>
            <a:r>
              <a:rPr lang="zh-CN" altLang="en-US" sz="4800" b="1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去，心里想：</a:t>
            </a:r>
          </a:p>
        </p:txBody>
      </p:sp>
      <p:pic>
        <p:nvPicPr>
          <p:cNvPr id="45059" name="Picture 3" descr="种田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23368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313" y="428625"/>
            <a:ext cx="8748712" cy="6308725"/>
            <a:chOff x="0" y="0"/>
            <a:chExt cx="5511" cy="3974"/>
          </a:xfrm>
        </p:grpSpPr>
        <p:pic>
          <p:nvPicPr>
            <p:cNvPr id="46087" name="Picture 3" descr="Pict0183"/>
            <p:cNvPicPr>
              <a:picLocks noChangeAspect="1" noChangeArrowheads="1"/>
            </p:cNvPicPr>
            <p:nvPr/>
          </p:nvPicPr>
          <p:blipFill>
            <a:blip r:embed="rId2">
              <a:lum contrast="30000"/>
            </a:blip>
            <a:srcRect l="917" t="8279" r="55" b="8708"/>
            <a:stretch>
              <a:fillRect/>
            </a:stretch>
          </p:blipFill>
          <p:spPr bwMode="auto">
            <a:xfrm>
              <a:off x="771" y="0"/>
              <a:ext cx="4740" cy="3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07" cy="397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44463" y="2143125"/>
            <a:ext cx="5535612" cy="2000250"/>
            <a:chOff x="-15" y="136"/>
            <a:chExt cx="2336" cy="1320"/>
          </a:xfrm>
        </p:grpSpPr>
        <p:sp>
          <p:nvSpPr>
            <p:cNvPr id="46085" name="AutoShape 6"/>
            <p:cNvSpPr>
              <a:spLocks noChangeArrowheads="1"/>
            </p:cNvSpPr>
            <p:nvPr/>
          </p:nvSpPr>
          <p:spPr bwMode="auto">
            <a:xfrm>
              <a:off x="-15" y="141"/>
              <a:ext cx="2336" cy="1315"/>
            </a:xfrm>
            <a:prstGeom prst="cloudCallout">
              <a:avLst>
                <a:gd name="adj1" fmla="val 50856"/>
                <a:gd name="adj2" fmla="val -70306"/>
              </a:avLst>
            </a:prstGeom>
            <a:solidFill>
              <a:schemeClr val="bg1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pPr algn="ctr" eaLnBrk="0" hangingPunct="0"/>
              <a:endParaRPr lang="zh-CN" altLang="zh-CN" sz="36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6086" name="Text Box 7"/>
            <p:cNvSpPr txBox="1">
              <a:spLocks noChangeArrowheads="1"/>
            </p:cNvSpPr>
            <p:nvPr/>
          </p:nvSpPr>
          <p:spPr bwMode="auto">
            <a:xfrm>
              <a:off x="91" y="136"/>
              <a:ext cx="2177" cy="1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eaLnBrk="0" hangingPunct="0"/>
              <a:r>
                <a:rPr lang="en-US" altLang="zh-CN" sz="3200" b="1">
                  <a:solidFill>
                    <a:srgbClr val="06521E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要是每天能捡到一只野兔，那该多好啊。</a:t>
              </a:r>
            </a:p>
          </p:txBody>
        </p:sp>
      </p:grp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500188" y="2286000"/>
            <a:ext cx="5500687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这个人后来怎么做的呢？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86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正午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52400"/>
            <a:ext cx="9753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傍晚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 t="-272" r="-32"/>
          <a:stretch>
            <a:fillRect/>
          </a:stretch>
        </p:blipFill>
        <p:spPr bwMode="auto">
          <a:xfrm>
            <a:off x="0" y="-171450"/>
            <a:ext cx="97567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669088"/>
            <a:chOff x="0" y="0"/>
            <a:chExt cx="5556" cy="4110"/>
          </a:xfrm>
        </p:grpSpPr>
        <p:sp>
          <p:nvSpPr>
            <p:cNvPr id="4915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556" cy="4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pic>
          <p:nvPicPr>
            <p:cNvPr id="49159" name="Picture 4" descr="Pict0184"/>
            <p:cNvPicPr>
              <a:picLocks noChangeAspect="1" noChangeArrowheads="1"/>
            </p:cNvPicPr>
            <p:nvPr/>
          </p:nvPicPr>
          <p:blipFill>
            <a:blip r:embed="rId3">
              <a:lum contrast="24000"/>
            </a:blip>
            <a:srcRect l="5869" t="2661" r="5840" b="5818"/>
            <a:stretch>
              <a:fillRect/>
            </a:stretch>
          </p:blipFill>
          <p:spPr bwMode="auto">
            <a:xfrm>
              <a:off x="952" y="45"/>
              <a:ext cx="4005" cy="4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0" name="Picture 5" descr="Pict0184"/>
            <p:cNvPicPr>
              <a:picLocks noChangeAspect="1" noChangeArrowheads="1"/>
            </p:cNvPicPr>
            <p:nvPr/>
          </p:nvPicPr>
          <p:blipFill>
            <a:blip r:embed="rId3">
              <a:lum contrast="24000"/>
            </a:blip>
            <a:srcRect l="17155" t="2661" r="22836" b="87119"/>
            <a:stretch>
              <a:fillRect/>
            </a:stretch>
          </p:blipFill>
          <p:spPr bwMode="auto">
            <a:xfrm rot="-5400000">
              <a:off x="-409" y="1814"/>
              <a:ext cx="2722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285750"/>
            <a:ext cx="91440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从此他丢下了锄头，整天坐在树桩旁边等着，看有没有野兔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再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跑来撞死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树桩上。</a:t>
            </a: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eaLnBrk="0" hangingPunct="0">
              <a:defRPr/>
            </a:pP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                                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57188" y="2786063"/>
            <a:ext cx="8986837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54B1B"/>
                </a:solidFill>
                <a:ea typeface="楷体_GB2312" pitchFamily="49" charset="-122"/>
              </a:rPr>
              <a:t>种田人丢下锄头，</a:t>
            </a: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整天</a:t>
            </a:r>
            <a:r>
              <a:rPr lang="zh-CN" altLang="en-US" sz="3600" b="1" dirty="0">
                <a:solidFill>
                  <a:srgbClr val="054B1B"/>
                </a:solidFill>
                <a:ea typeface="楷体_GB2312" pitchFamily="49" charset="-122"/>
              </a:rPr>
              <a:t>坐在树桩旁边等着。</a:t>
            </a:r>
            <a:endParaRPr lang="en-US" altLang="zh-CN" sz="3600" b="1" dirty="0">
              <a:solidFill>
                <a:srgbClr val="054B1B"/>
              </a:solidFill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zh-CN" altLang="en-US" sz="3600" b="1" dirty="0">
              <a:solidFill>
                <a:srgbClr val="054B1B"/>
              </a:solidFill>
              <a:ea typeface="楷体_GB2312" pitchFamily="49" charset="-122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857250" y="4500563"/>
            <a:ext cx="7188200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054B1B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>
                <a:solidFill>
                  <a:srgbClr val="054B1B"/>
                </a:solidFill>
                <a:latin typeface="黑体" pitchFamily="2" charset="-122"/>
                <a:ea typeface="黑体" pitchFamily="2" charset="-122"/>
              </a:rPr>
              <a:t>去掉句中红色部分，句子的意思和原来一样吗？（不一样）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sp>
        <p:nvSpPr>
          <p:cNvPr id="54277" name="WordArt 5"/>
          <p:cNvSpPr>
            <a:spLocks noChangeArrowheads="1" noChangeShapeType="1"/>
          </p:cNvSpPr>
          <p:nvPr/>
        </p:nvSpPr>
        <p:spPr bwMode="auto">
          <a:xfrm>
            <a:off x="2195513" y="333375"/>
            <a:ext cx="3529012" cy="13668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读读想想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autoUpdateAnimBg="0"/>
      <p:bldP spid="542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小学语文(记叙文）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20763"/>
            <a:ext cx="20796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042988" y="2071678"/>
            <a:ext cx="70104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请同学们放声朗读课文，要求读准字音，读通课文，难读的地方多读几次。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0" y="1600200"/>
            <a:ext cx="87630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别人</a:t>
            </a:r>
            <a:r>
              <a:rPr kumimoji="1" lang="en-US" altLang="zh-CN" sz="3600" b="1" dirty="0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—————</a:t>
            </a: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时，</a:t>
            </a:r>
            <a:r>
              <a:rPr kumimoji="1" lang="zh-CN" altLang="en-US" sz="3600" b="1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他却在树桩旁傻等</a:t>
            </a: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别人</a:t>
            </a:r>
            <a:r>
              <a:rPr kumimoji="1" lang="en-US" altLang="zh-CN" sz="3600" b="1" dirty="0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—————</a:t>
            </a: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时，</a:t>
            </a:r>
            <a:r>
              <a:rPr kumimoji="1" lang="zh-CN" altLang="en-US" sz="3600" b="1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他却在树桩旁傻等；</a:t>
            </a:r>
            <a:endParaRPr kumimoji="1" lang="zh-CN" altLang="en-US" sz="36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别人</a:t>
            </a:r>
            <a:r>
              <a:rPr kumimoji="1" lang="en-US" altLang="zh-CN" sz="3600" b="1" dirty="0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—————</a:t>
            </a:r>
            <a:r>
              <a:rPr kumimoji="1"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时，他还</a:t>
            </a:r>
            <a:r>
              <a:rPr kumimoji="1" lang="zh-CN" altLang="en-US" sz="3600" b="1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在</a:t>
            </a:r>
            <a:r>
              <a:rPr kumimoji="1" lang="zh-CN" altLang="en-US" sz="3600" b="1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树桩旁傻等</a:t>
            </a:r>
            <a:endParaRPr kumimoji="1" lang="en-US" altLang="zh-CN" sz="3600" b="1" dirty="0" smtClean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en-US" altLang="zh-CN" sz="3600" b="1" dirty="0" smtClean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en-US" altLang="zh-CN" sz="3600" b="1" dirty="0" smtClean="0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……</a:t>
            </a:r>
            <a:endParaRPr kumimoji="1" lang="en-US" altLang="zh-CN" sz="36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1203" name="Picture 3" descr="0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14636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WordArt 4"/>
          <p:cNvSpPr>
            <a:spLocks noChangeArrowheads="1" noChangeShapeType="1" noTextEdit="1"/>
          </p:cNvSpPr>
          <p:nvPr/>
        </p:nvSpPr>
        <p:spPr bwMode="auto">
          <a:xfrm>
            <a:off x="1447800" y="381000"/>
            <a:ext cx="3276600" cy="990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 cap="sq">
                  <a:noFill/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想象说话</a:t>
            </a: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8001000" y="5943600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Times New Roman" pitchFamily="18" charset="0"/>
                <a:hlinkClick r:id="rId3" action="ppaction://hlinksldjump"/>
              </a:rPr>
              <a:t>返回</a:t>
            </a:r>
            <a:endParaRPr kumimoji="1"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62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514600"/>
            <a:ext cx="2971800" cy="411480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419600" y="609600"/>
            <a:ext cx="504825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第一天</a:t>
            </a:r>
            <a:r>
              <a:rPr kumimoji="1" lang="en-US" altLang="zh-CN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……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495800" y="1828800"/>
            <a:ext cx="5764213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第二天</a:t>
            </a:r>
            <a:r>
              <a:rPr kumimoji="1" lang="en-US" altLang="zh-CN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……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914400" y="2743200"/>
            <a:ext cx="4419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第三天</a:t>
            </a:r>
            <a:r>
              <a:rPr kumimoji="1" lang="en-US" altLang="zh-CN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……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838200" y="3886200"/>
            <a:ext cx="52578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一星期后</a:t>
            </a:r>
            <a:r>
              <a:rPr kumimoji="1" lang="en-US" altLang="zh-CN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……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62000" y="5029200"/>
            <a:ext cx="54102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一个月后</a:t>
            </a:r>
            <a:r>
              <a:rPr kumimoji="1" lang="en-US" altLang="zh-CN" sz="66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……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utoUpdateAnimBg="0"/>
      <p:bldP spid="57349" grpId="0" autoUpdateAnimBg="0"/>
      <p:bldP spid="57350" grpId="0" autoUpdateAnimBg="0"/>
      <p:bldP spid="57351" grpId="0" autoUpdateAnimBg="0"/>
      <p:bldP spid="5735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714375" y="2143125"/>
            <a:ext cx="785812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40000"/>
              </a:lnSpc>
              <a:defRPr/>
            </a:pPr>
            <a:r>
              <a:rPr lang="en-US" altLang="zh-CN" sz="32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0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日子一天一天过去了，再也没有野兔来过，他的田里已经长满了野草，庄稼全完了。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sp>
        <p:nvSpPr>
          <p:cNvPr id="55300" name="WordArt 4"/>
          <p:cNvSpPr>
            <a:spLocks noChangeArrowheads="1" noChangeShapeType="1"/>
          </p:cNvSpPr>
          <p:nvPr/>
        </p:nvSpPr>
        <p:spPr bwMode="auto">
          <a:xfrm>
            <a:off x="1835150" y="620713"/>
            <a:ext cx="37052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06521E">
                      <a:alpha val="79999"/>
                    </a:srgbClr>
                  </a:outerShdw>
                </a:effectLst>
                <a:latin typeface="楷体_GB2312"/>
                <a:ea typeface="楷体_GB2312"/>
              </a:rPr>
              <a:t>他等到野兔了吗？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  <p:bldP spid="5530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野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36838"/>
            <a:ext cx="9144000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86106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latin typeface="Times New Roman" pitchFamily="18" charset="0"/>
              </a:rPr>
              <a:t>       </a:t>
            </a:r>
            <a:r>
              <a:rPr kumimoji="1" lang="zh-CN" altLang="en-US" sz="4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日子一天一天过去了，再也没有野兔来过，他的田里已经长满了野草，庄稼全完了。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995738" y="1700213"/>
            <a:ext cx="3248025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FF6699"/>
                </a:solidFill>
                <a:latin typeface="Times New Roman" pitchFamily="18" charset="0"/>
                <a:ea typeface="楷体_GB2312" pitchFamily="49" charset="-122"/>
              </a:rPr>
              <a:t>庄稼全完了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333375"/>
            <a:ext cx="8820150" cy="6524625"/>
            <a:chOff x="0" y="0"/>
            <a:chExt cx="5556" cy="4110"/>
          </a:xfrm>
        </p:grpSpPr>
        <p:sp>
          <p:nvSpPr>
            <p:cNvPr id="5530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556" cy="4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pic>
          <p:nvPicPr>
            <p:cNvPr id="55302" name="Picture 4" descr="Pict0184"/>
            <p:cNvPicPr>
              <a:picLocks noChangeAspect="1" noChangeArrowheads="1"/>
            </p:cNvPicPr>
            <p:nvPr/>
          </p:nvPicPr>
          <p:blipFill>
            <a:blip r:embed="rId2">
              <a:lum contrast="24000"/>
            </a:blip>
            <a:srcRect l="5869" t="2661" r="5840" b="5818"/>
            <a:stretch>
              <a:fillRect/>
            </a:stretch>
          </p:blipFill>
          <p:spPr bwMode="auto">
            <a:xfrm>
              <a:off x="952" y="45"/>
              <a:ext cx="4005" cy="4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3" name="Picture 5" descr="Pict0184"/>
            <p:cNvPicPr>
              <a:picLocks noChangeAspect="1" noChangeArrowheads="1"/>
            </p:cNvPicPr>
            <p:nvPr/>
          </p:nvPicPr>
          <p:blipFill>
            <a:blip r:embed="rId2">
              <a:lum contrast="24000"/>
            </a:blip>
            <a:srcRect l="17155" t="2661" r="22836" b="87119"/>
            <a:stretch>
              <a:fillRect/>
            </a:stretch>
          </p:blipFill>
          <p:spPr bwMode="auto">
            <a:xfrm rot="-5400000">
              <a:off x="-409" y="1814"/>
              <a:ext cx="2722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187450" y="1125538"/>
            <a:ext cx="7129463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en-US" altLang="zh-CN" sz="36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看着坐在树桩旁边的种田人，你们想对他说什么？</a:t>
            </a:r>
            <a:endParaRPr lang="en-US" altLang="zh-CN" sz="3600" b="1" dirty="0">
              <a:solidFill>
                <a:srgbClr val="06521E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defRPr/>
            </a:pPr>
            <a:endParaRPr lang="en-US" altLang="zh-CN" sz="3600" b="1" dirty="0">
              <a:solidFill>
                <a:srgbClr val="06521E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defRPr/>
            </a:pPr>
            <a:r>
              <a:rPr lang="en-US" altLang="zh-CN" sz="36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我想对种田人说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……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222375" y="2622550"/>
            <a:ext cx="7526338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这则寓言告诉了我们一个什么道理？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285875" y="3714750"/>
            <a:ext cx="66960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不能存有不劳而获的侥幸心理，想要得到收获，就要主动努力地去争取。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27088" y="0"/>
            <a:ext cx="5113337" cy="1871663"/>
            <a:chOff x="0" y="0"/>
            <a:chExt cx="3221" cy="1179"/>
          </a:xfrm>
        </p:grpSpPr>
        <p:sp>
          <p:nvSpPr>
            <p:cNvPr id="56326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3221" cy="1179"/>
            </a:xfrm>
            <a:prstGeom prst="irregularSeal2">
              <a:avLst/>
            </a:prstGeom>
            <a:solidFill>
              <a:schemeClr val="bg1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6327" name="WordArt 7"/>
            <p:cNvSpPr>
              <a:spLocks noChangeArrowheads="1" noChangeShapeType="1"/>
            </p:cNvSpPr>
            <p:nvPr/>
          </p:nvSpPr>
          <p:spPr bwMode="auto">
            <a:xfrm>
              <a:off x="772" y="181"/>
              <a:ext cx="1412" cy="86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思 考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      </a:t>
            </a:r>
            <a:r>
              <a:rPr lang="zh-CN" altLang="en-US" b="1" smtClean="0"/>
              <a:t>寓言故事很有趣，读完了又能让我们明白道理。有很多的寓言故事，像</a:t>
            </a:r>
            <a:r>
              <a:rPr lang="en-US" altLang="zh-CN" b="1" smtClean="0"/>
              <a:t>《</a:t>
            </a:r>
            <a:r>
              <a:rPr lang="zh-CN" altLang="en-US" b="1" smtClean="0"/>
              <a:t>中国古代寓言</a:t>
            </a:r>
            <a:r>
              <a:rPr lang="en-US" altLang="zh-CN" b="1" smtClean="0"/>
              <a:t>》</a:t>
            </a:r>
            <a:r>
              <a:rPr lang="zh-CN" altLang="en-US" b="1" smtClean="0"/>
              <a:t>、</a:t>
            </a:r>
            <a:r>
              <a:rPr lang="en-US" altLang="zh-CN" b="1" smtClean="0"/>
              <a:t>《</a:t>
            </a:r>
            <a:r>
              <a:rPr lang="zh-CN" altLang="en-US" b="1" smtClean="0"/>
              <a:t>伊索寓言</a:t>
            </a:r>
            <a:r>
              <a:rPr lang="en-US" altLang="zh-CN" b="1" smtClean="0"/>
              <a:t>》</a:t>
            </a:r>
            <a:r>
              <a:rPr lang="zh-CN" altLang="en-US" b="1" smtClean="0"/>
              <a:t>、</a:t>
            </a:r>
            <a:r>
              <a:rPr lang="en-US" altLang="zh-CN" b="1" smtClean="0"/>
              <a:t>《</a:t>
            </a:r>
            <a:r>
              <a:rPr lang="zh-CN" altLang="en-US" b="1" smtClean="0"/>
              <a:t>克雷洛夫寓言</a:t>
            </a:r>
            <a:r>
              <a:rPr lang="en-US" altLang="zh-CN" b="1" smtClean="0"/>
              <a:t>》</a:t>
            </a:r>
            <a:r>
              <a:rPr lang="zh-CN" altLang="en-US" b="1" smtClean="0"/>
              <a:t>都是很有名的。多看寓言，你会从中收获很多哦！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小学语文(记叙文）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0600"/>
            <a:ext cx="20796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刻舟求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484313"/>
            <a:ext cx="5976937" cy="498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7524750" y="2133600"/>
            <a:ext cx="10985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刻舟求剑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小学语文(记叙文）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0600"/>
            <a:ext cx="20796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7524750" y="2133600"/>
            <a:ext cx="10985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亡羊补牢</a:t>
            </a:r>
          </a:p>
        </p:txBody>
      </p:sp>
      <p:pic>
        <p:nvPicPr>
          <p:cNvPr id="59396" name="Picture 4" descr="亡羊补牢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700213"/>
            <a:ext cx="626427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小学语文(记叙文）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0600"/>
            <a:ext cx="20796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235825" y="2133600"/>
            <a:ext cx="10985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掩耳盗铃</a:t>
            </a:r>
          </a:p>
        </p:txBody>
      </p:sp>
      <p:pic>
        <p:nvPicPr>
          <p:cNvPr id="60420" name="Picture 4" descr="掩耳盗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557338"/>
            <a:ext cx="54006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571471" y="2609840"/>
            <a:ext cx="83169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守窜撞桩此锄</a:t>
            </a:r>
            <a:endParaRPr lang="zh-CN" altLang="en-US" sz="6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00034" y="2136765"/>
            <a:ext cx="1243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folHlink"/>
                </a:solidFill>
                <a:latin typeface="Tahoma" pitchFamily="34" charset="0"/>
              </a:rPr>
              <a:t>shǒu</a:t>
            </a:r>
            <a:r>
              <a:rPr lang="en-US" altLang="zh-CN" sz="3200" dirty="0">
                <a:latin typeface="Tahoma" pitchFamily="34" charset="0"/>
              </a:rPr>
              <a:t> 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sp>
        <p:nvSpPr>
          <p:cNvPr id="40965" name="WordArt 5"/>
          <p:cNvSpPr>
            <a:spLocks noChangeArrowheads="1" noChangeShapeType="1"/>
          </p:cNvSpPr>
          <p:nvPr/>
        </p:nvSpPr>
        <p:spPr bwMode="auto">
          <a:xfrm>
            <a:off x="1692275" y="620713"/>
            <a:ext cx="3240088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06521E">
                      <a:alpha val="79999"/>
                    </a:srgbClr>
                  </a:outerShdw>
                </a:effectLst>
                <a:latin typeface="楷体_GB2312"/>
                <a:ea typeface="楷体_GB2312"/>
              </a:rPr>
              <a:t>会读的字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011334" y="2071678"/>
            <a:ext cx="1443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cu</a:t>
            </a:r>
            <a:r>
              <a:rPr lang="en-US" altLang="zh-CN" sz="3200" b="1">
                <a:solidFill>
                  <a:schemeClr val="folHlink"/>
                </a:solidFill>
              </a:rPr>
              <a:t>à</a:t>
            </a:r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n</a:t>
            </a:r>
            <a:r>
              <a:rPr lang="zh-CN" altLang="en-US" b="1">
                <a:latin typeface="Tahoma" pitchFamily="34" charset="0"/>
              </a:rPr>
              <a:t>　</a:t>
            </a:r>
            <a:r>
              <a:rPr lang="zh-CN" altLang="en-US">
                <a:latin typeface="Tahoma" pitchFamily="34" charset="0"/>
              </a:rPr>
              <a:t> 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235296" y="2106603"/>
            <a:ext cx="1754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zhu</a:t>
            </a:r>
            <a:r>
              <a:rPr lang="en-US" altLang="zh-CN" sz="3200" b="1">
                <a:solidFill>
                  <a:schemeClr val="folHlink"/>
                </a:solidFill>
              </a:rPr>
              <a:t>à</a:t>
            </a:r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n</a:t>
            </a:r>
            <a:r>
              <a:rPr lang="en-US" altLang="zh-CN" sz="3200">
                <a:solidFill>
                  <a:schemeClr val="folHlink"/>
                </a:solidFill>
                <a:latin typeface="Tahoma" pitchFamily="34" charset="0"/>
              </a:rPr>
              <a:t>g</a:t>
            </a:r>
            <a:r>
              <a:rPr lang="en-US" altLang="zh-CN" sz="3200">
                <a:latin typeface="Tahoma" pitchFamily="34" charset="0"/>
              </a:rPr>
              <a:t> 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5035521" y="2106603"/>
            <a:ext cx="1677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zhuān</a:t>
            </a:r>
            <a:r>
              <a:rPr lang="en-US" altLang="zh-CN" sz="3200">
                <a:solidFill>
                  <a:schemeClr val="folHlink"/>
                </a:solidFill>
                <a:latin typeface="Tahoma" pitchFamily="34" charset="0"/>
              </a:rPr>
              <a:t>g</a:t>
            </a:r>
            <a:r>
              <a:rPr lang="en-US" altLang="zh-CN">
                <a:latin typeface="Tahoma" pitchFamily="34" charset="0"/>
              </a:rPr>
              <a:t> 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6764309" y="2106603"/>
            <a:ext cx="727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cǐ</a:t>
            </a:r>
            <a:r>
              <a:rPr lang="en-US" altLang="zh-CN" sz="3200">
                <a:latin typeface="Tahoma" pitchFamily="34" charset="0"/>
              </a:rPr>
              <a:t> 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7843809" y="2106603"/>
            <a:ext cx="903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chemeClr val="folHlink"/>
                </a:solidFill>
                <a:latin typeface="Tahoma" pitchFamily="34" charset="0"/>
              </a:rPr>
              <a:t>ch</a:t>
            </a:r>
            <a:r>
              <a:rPr lang="en-US" altLang="zh-CN" sz="3200" b="1">
                <a:solidFill>
                  <a:schemeClr val="folHlink"/>
                </a:solidFill>
              </a:rPr>
              <a:t>ú</a:t>
            </a:r>
            <a:endParaRPr lang="en-US" altLang="zh-CN" sz="3200" b="1">
              <a:solidFill>
                <a:schemeClr val="folHlink"/>
              </a:solidFill>
              <a:latin typeface="Tahoma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71471" y="3786190"/>
            <a:ext cx="3714777" cy="109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守株待兔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4500563" y="3857628"/>
            <a:ext cx="2928958" cy="95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窜出来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71471" y="5000636"/>
            <a:ext cx="2071703" cy="109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撞在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2714612" y="5000636"/>
            <a:ext cx="2143140" cy="109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树桩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000628" y="5000636"/>
            <a:ext cx="2143140" cy="109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从此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7000860" y="5000636"/>
            <a:ext cx="2143140" cy="109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锄头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65" grpId="0" animBg="1"/>
      <p:bldP spid="40966" grpId="0" autoUpdateAnimBg="0"/>
      <p:bldP spid="40967" grpId="0" autoUpdateAnimBg="0"/>
      <p:bldP spid="40968" grpId="0" autoUpdateAnimBg="0"/>
      <p:bldP spid="40969" grpId="0" autoUpdateAnimBg="0"/>
      <p:bldP spid="40970" grpId="0" autoUpdateAnimBg="0"/>
      <p:bldP spid="11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32138" y="4676775"/>
            <a:ext cx="1809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endParaRPr lang="en-US" altLang="zh-CN" sz="4000" b="1">
              <a:solidFill>
                <a:srgbClr val="06521E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zh-CN" sz="4000" b="1">
              <a:solidFill>
                <a:srgbClr val="06521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2195513" y="2447925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守株待兔</a:t>
            </a: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5148263" y="2447925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锄头</a:t>
            </a:r>
            <a:endParaRPr lang="zh-CN" altLang="en-US" sz="3600" b="1" dirty="0">
              <a:solidFill>
                <a:srgbClr val="06521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2195513" y="3960813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又肥又大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5148263" y="3960813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从此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2195513" y="5329238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树桩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1547813" y="765175"/>
            <a:ext cx="5903912" cy="8636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bg1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81320" dir="2319588" algn="ctr" rotWithShape="0">
              <a:schemeClr val="folHlink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读词语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 autoUpdateAnimBg="0"/>
      <p:bldP spid="41989" grpId="0" animBg="1" autoUpdateAnimBg="0"/>
      <p:bldP spid="41990" grpId="0" animBg="1" autoUpdateAnimBg="0"/>
      <p:bldP spid="41991" grpId="0" animBg="1" autoUpdateAnimBg="0"/>
      <p:bldP spid="41992" grpId="0" animBg="1" autoUpdateAnimBg="0"/>
      <p:bldP spid="4199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32138" y="4676775"/>
            <a:ext cx="1809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endParaRPr lang="en-US" altLang="zh-CN" sz="4000" b="1">
              <a:solidFill>
                <a:srgbClr val="06521E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zh-CN" sz="4000" b="1">
              <a:solidFill>
                <a:srgbClr val="06521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2195513" y="2447925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窜出来</a:t>
            </a: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5148263" y="2447925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撞死</a:t>
            </a: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2195513" y="3960813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急忙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5148263" y="3960813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乐滋滋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2195513" y="5329238"/>
            <a:ext cx="2663825" cy="1152525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rgbClr val="06521E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rPr>
              <a:t>白捡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1547813" y="765175"/>
            <a:ext cx="5903912" cy="8636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bg1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81320" dir="2319588" algn="ctr" rotWithShape="0">
              <a:schemeClr val="folHlink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读词语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 autoUpdateAnimBg="0"/>
      <p:bldP spid="41989" grpId="0" animBg="1" autoUpdateAnimBg="0"/>
      <p:bldP spid="41990" grpId="0" animBg="1" autoUpdateAnimBg="0"/>
      <p:bldP spid="41991" grpId="0" animBg="1" autoUpdateAnimBg="0"/>
      <p:bldP spid="41992" grpId="0" animBg="1" autoUpdateAnimBg="0"/>
      <p:bldP spid="4199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小学语文(记叙文）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20763"/>
            <a:ext cx="20796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116013" y="2285992"/>
            <a:ext cx="698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课文哪一句话最能写出题目的意思？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小学语文(记叙文）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63613"/>
            <a:ext cx="2079625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571500" y="1785938"/>
            <a:ext cx="4319588" cy="245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从此他丢掉了锄头，整天坐在树桩旁边等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着。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32" name="Picture 4" descr="锄头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268413"/>
            <a:ext cx="23241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树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573463"/>
            <a:ext cx="3544887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042988" y="1989138"/>
            <a:ext cx="7172325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什么原因让种田人守株待兔呢？             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请同学们认真默读第１、２自然段，找出有关的句子，并想想从句子中你知道了什么？想好了可同桌交流一下。 </a:t>
            </a:r>
          </a:p>
        </p:txBody>
      </p:sp>
      <p:pic>
        <p:nvPicPr>
          <p:cNvPr id="38915" name="Picture 3" descr="小学语文(记叙文）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052513"/>
            <a:ext cx="2079625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500188" y="1428750"/>
            <a:ext cx="66675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那只兔子是怎样撞在树桩上的？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857500" y="3429000"/>
            <a:ext cx="3852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6521E"/>
                </a:solidFill>
                <a:latin typeface="黑体" pitchFamily="2" charset="-122"/>
                <a:ea typeface="黑体" pitchFamily="2" charset="-122"/>
              </a:rPr>
              <a:t>找到这一段读一读。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7308850" y="31750"/>
            <a:ext cx="1816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守株待兔</a:t>
            </a:r>
          </a:p>
        </p:txBody>
      </p:sp>
    </p:spTree>
  </p:cSld>
  <p:clrMapOvr>
    <a:masterClrMapping/>
  </p:clrMapOvr>
  <p:transition>
    <p:sndAc>
      <p:stSnd>
        <p:snd r:embed="rId2" name="click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622</Words>
  <Application>Microsoft Office PowerPoint</Application>
  <PresentationFormat>全屏显示(4:3)</PresentationFormat>
  <Paragraphs>91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Calibri</vt:lpstr>
      <vt:lpstr>楷体_GB2312</vt:lpstr>
      <vt:lpstr>华文行楷</vt:lpstr>
      <vt:lpstr>黑体</vt:lpstr>
      <vt:lpstr>华文仿宋</vt:lpstr>
      <vt:lpstr>华文楷体</vt:lpstr>
      <vt:lpstr>华文新魏</vt:lpstr>
      <vt:lpstr>Times New Roman</vt:lpstr>
      <vt:lpstr>隶书</vt:lpstr>
      <vt:lpstr>Wingdings</vt:lpstr>
      <vt:lpstr>Tahoma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    种田人急忙跑过去，没花一点儿力气，白捡了一只又肥又大的野兔。他乐滋滋地走回家去，心里想：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Mircosoft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GA19 Ghost WIN7</cp:lastModifiedBy>
  <cp:revision>64</cp:revision>
  <dcterms:created xsi:type="dcterms:W3CDTF">2005-03-27T01:07:35Z</dcterms:created>
  <dcterms:modified xsi:type="dcterms:W3CDTF">2016-05-20T02:38:04Z</dcterms:modified>
</cp:coreProperties>
</file>