
<file path=[Content_Types].xml><?xml version="1.0" encoding="utf-8"?>
<Types xmlns="http://schemas.openxmlformats.org/package/2006/content-types">
  <Default Extension="bin" ContentType="application/vnd.ms-office.activeX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2"/>
  </p:notesMasterIdLst>
  <p:handoutMasterIdLst>
    <p:handoutMasterId r:id="rId13"/>
  </p:handout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embeddedFontLst>
    <p:embeddedFont>
      <p:font typeface="黑体" panose="02010609060101010101" pitchFamily="49" charset="-122"/>
      <p:regular r:id="rId14"/>
    </p:embeddedFont>
    <p:embeddedFont>
      <p:font typeface="等线" panose="02010600030101010101" pitchFamily="2" charset="-122"/>
      <p:regular r:id="rId15"/>
      <p:bold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Arial Black" panose="020B0A04020102020204" pitchFamily="34" charset="0"/>
      <p:bold r:id="rId23"/>
    </p:embeddedFont>
    <p:embeddedFont>
      <p:font typeface="Arial Rounded MT Bold" panose="020F0704030504030204" pitchFamily="34" charset="0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6F9C"/>
    <a:srgbClr val="F7C4A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9" autoAdjust="0"/>
    <p:restoredTop sz="94048" autoAdjust="0"/>
  </p:normalViewPr>
  <p:slideViewPr>
    <p:cSldViewPr snapToGrid="0">
      <p:cViewPr varScale="1">
        <p:scale>
          <a:sx n="75" d="100"/>
          <a:sy n="75" d="100"/>
        </p:scale>
        <p:origin x="127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9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关注微信公众号：董不易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zh-CN" altLang="en-US" dirty="0" smtClean="0"/>
              <a:t>获取资源更新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38F478-0A80-4DA5-A67B-AE4CA1C806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30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微信公众号：董不易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zh-CN" altLang="en-US" dirty="0" smtClean="0"/>
              <a:t>关注获取资源更新</a:t>
            </a: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r>
              <a:rPr lang="zh-CN" altLang="en-US" dirty="0" smtClean="0"/>
              <a:t>微信公众号：董不易</a:t>
            </a:r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8EC998-CF97-497C-B308-0BA247959C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916113"/>
            <a:ext cx="7772400" cy="1470025"/>
          </a:xfrm>
        </p:spPr>
        <p:txBody>
          <a:bodyPr/>
          <a:lstStyle>
            <a:lvl1pPr>
              <a:defRPr sz="4400"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54113" y="3860800"/>
            <a:ext cx="6400800" cy="792163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2017/8/26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7502277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2017/8/26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8291707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7475"/>
            <a:ext cx="2057400" cy="5676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7475"/>
            <a:ext cx="6019800" cy="5676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2017/8/26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2079237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2017/8/26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5347974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2017/8/26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6475920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45259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038600" cy="45259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2017/8/26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4364744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2017/8/26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913304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2017/8/26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9404530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2017/8/26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775881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2017/8/26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8280881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2017/8/26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3487505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control" Target="../activeX/activeX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17475"/>
            <a:ext cx="82296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8413"/>
            <a:ext cx="82296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2017/8/26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7655" name="ShockwaveFlash1" r:id="rId14" imgW="971640" imgH="476280"/>
        </mc:Choice>
        <mc:Fallback>
          <p:control name="ShockwaveFlash1" r:id="rId14" imgW="971640" imgH="47628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7"/>
                <a:srcRect/>
                <a:stretch>
                  <a:fillRect/>
                </a:stretch>
              </p:blipFill>
              <p:spPr bwMode="auto">
                <a:xfrm>
                  <a:off x="8172450" y="0"/>
                  <a:ext cx="971550" cy="476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164002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 spd="slow">
    <p:randomBar dir="vert"/>
    <p:sndAc>
      <p:stSnd>
        <p:snd r:embed="rId15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/>
              <a:t>二年级语文上册第五单元</a:t>
            </a:r>
            <a:endParaRPr lang="zh-CN" altLang="en-US" sz="3200" dirty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057401" y="2649538"/>
            <a:ext cx="5715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口语交际：商量</a:t>
            </a:r>
            <a:endParaRPr lang="zh-CN" altLang="en-US" sz="60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3306278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mph" presetSubtype="0" accel="50000" decel="50000" autoRev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57" y="1598772"/>
            <a:ext cx="4064794" cy="3659981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886325" y="2797969"/>
            <a:ext cx="335041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方正汉真广标简体"/>
                <a:ea typeface="方正汉真广标简体"/>
                <a:cs typeface="方正汉真广标简体"/>
              </a:rPr>
              <a:t>分组表扬：生活中的商量与不商量的情景交际。</a:t>
            </a:r>
          </a:p>
        </p:txBody>
      </p:sp>
    </p:spTree>
    <p:extLst>
      <p:ext uri="{BB962C8B-B14F-4D97-AF65-F5344CB8AC3E}">
        <p14:creationId xmlns:p14="http://schemas.microsoft.com/office/powerpoint/2010/main" val="4182706481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7994" y="391319"/>
            <a:ext cx="43791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1350" dirty="0"/>
              <a:t>          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在森林里，有一只老虎，非常霸道，说话、做事，从不与别人商量。更没礼貌。小动物们都非常讨厌它、恨它。小动物都商量，怎么教训它？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61183" y="1816100"/>
            <a:ext cx="535185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50" dirty="0"/>
              <a:t>     </a:t>
            </a:r>
            <a:r>
              <a:rPr lang="en-US" altLang="zh-CN" sz="1350" b="1" dirty="0">
                <a:latin typeface="方正正大黑简体"/>
                <a:ea typeface="方正正大黑简体"/>
                <a:cs typeface="方正正大黑简体"/>
              </a:rPr>
              <a:t>  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有一天，路过一座桥，老虎遇到了大象：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大王驾到，快给我靠边，闪开！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大象说：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老虎先生，看看我是谁？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我管你是谁，快给我滚开。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大象听了：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怎么有这么不讲理，没礼貌的家伙。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说完，大象用鼻子把老虎卷起来，扔进了滔滔的河水中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.......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161183" y="4787901"/>
            <a:ext cx="519152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这个故事告诉我们：说话，做事，有求于人</a:t>
            </a:r>
            <a:r>
              <a:rPr lang="zh-CN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）要有礼貌。（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）要学会与别人商量。</a:t>
            </a:r>
          </a:p>
        </p:txBody>
      </p:sp>
    </p:spTree>
    <p:extLst>
      <p:ext uri="{BB962C8B-B14F-4D97-AF65-F5344CB8AC3E}">
        <p14:creationId xmlns:p14="http://schemas.microsoft.com/office/powerpoint/2010/main" val="905351918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文本框 6"/>
          <p:cNvSpPr txBox="1">
            <a:spLocks noChangeArrowheads="1"/>
          </p:cNvSpPr>
          <p:nvPr/>
        </p:nvSpPr>
        <p:spPr bwMode="auto">
          <a:xfrm>
            <a:off x="104378" y="0"/>
            <a:ext cx="226215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dirty="0">
                <a:solidFill>
                  <a:srgbClr val="FF0000"/>
                </a:solidFill>
                <a:latin typeface="方正汉真广标简体"/>
                <a:ea typeface="方正汉真广标简体"/>
                <a:cs typeface="方正汉真广标简体"/>
                <a:sym typeface="+mn-ea"/>
              </a:rPr>
              <a:t>【魔力话题】</a:t>
            </a:r>
            <a:endParaRPr lang="zh-CN" altLang="en-US" sz="2700" dirty="0">
              <a:solidFill>
                <a:srgbClr val="FF0000"/>
              </a:solidFill>
              <a:latin typeface="方正汉真广标简体"/>
              <a:ea typeface="方正汉真广标简体"/>
              <a:cs typeface="方正汉真广标简体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07831"/>
            <a:ext cx="5499100" cy="635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28934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59" y="2027397"/>
            <a:ext cx="3616643" cy="3556159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546998" y="1857375"/>
            <a:ext cx="377785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方正汉真广标简体"/>
                <a:ea typeface="方正汉真广标简体"/>
                <a:cs typeface="方正汉真广标简体"/>
              </a:rPr>
              <a:t>（一）小组讨论：什么是商量？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894660" y="3145632"/>
            <a:ext cx="3082528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FF0000"/>
                </a:solidFill>
                <a:latin typeface="方正正大黑简体"/>
                <a:ea typeface="方正正大黑简体"/>
                <a:cs typeface="方正正大黑简体"/>
              </a:rPr>
              <a:t>商：协商、商定、讨论。</a:t>
            </a:r>
          </a:p>
          <a:p>
            <a:pPr eaLnBrk="1" hangingPunct="1"/>
            <a:endParaRPr lang="zh-CN" altLang="en-US" sz="2100">
              <a:solidFill>
                <a:srgbClr val="FF0000"/>
              </a:solidFill>
              <a:latin typeface="方正正大黑简体"/>
              <a:ea typeface="方正正大黑简体"/>
              <a:cs typeface="方正正大黑简体"/>
            </a:endParaRPr>
          </a:p>
          <a:p>
            <a:pPr eaLnBrk="1" hangingPunct="1"/>
            <a:r>
              <a:rPr lang="zh-CN" altLang="en-US" sz="2100">
                <a:solidFill>
                  <a:srgbClr val="FF0000"/>
                </a:solidFill>
                <a:latin typeface="方正正大黑简体"/>
                <a:ea typeface="方正正大黑简体"/>
                <a:cs typeface="方正正大黑简体"/>
              </a:rPr>
              <a:t>量：谅解、理解、包容。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32197" y="1231107"/>
            <a:ext cx="364715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>
                <a:solidFill>
                  <a:srgbClr val="FF0000"/>
                </a:solidFill>
                <a:latin typeface="方正汉真广标简体"/>
                <a:ea typeface="方正汉真广标简体"/>
                <a:cs typeface="方正汉真广标简体"/>
                <a:sym typeface="+mn-ea"/>
              </a:rPr>
              <a:t>【课堂讨论交流汇报】</a:t>
            </a:r>
            <a:endParaRPr lang="zh-CN" altLang="en-US" sz="2700">
              <a:solidFill>
                <a:srgbClr val="FF0000"/>
              </a:solidFill>
              <a:latin typeface="方正汉真广标简体"/>
              <a:ea typeface="方正汉真广标简体"/>
              <a:cs typeface="方正汉真广标简体"/>
            </a:endParaRPr>
          </a:p>
        </p:txBody>
      </p:sp>
    </p:spTree>
    <p:extLst>
      <p:ext uri="{BB962C8B-B14F-4D97-AF65-F5344CB8AC3E}">
        <p14:creationId xmlns:p14="http://schemas.microsoft.com/office/powerpoint/2010/main" val="3633697139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19" y="1567814"/>
            <a:ext cx="3615214" cy="3720465"/>
          </a:xfrm>
          <a:prstGeom prst="ellipse">
            <a:avLst/>
          </a:prstGeom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405312" y="1981200"/>
            <a:ext cx="42052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方正汉真广标简体"/>
                <a:ea typeface="方正汉真广标简体"/>
                <a:cs typeface="方正汉真广标简体"/>
              </a:rPr>
              <a:t>（二）小组讨论：为什么要商量？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86275" y="3170635"/>
            <a:ext cx="387191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100" b="1"/>
              <a:t>    </a:t>
            </a:r>
            <a:r>
              <a:rPr lang="en-US" altLang="zh-CN" sz="2100" b="1">
                <a:solidFill>
                  <a:srgbClr val="00B0F0"/>
                </a:solidFill>
                <a:latin typeface="方正正大黑简体"/>
                <a:ea typeface="方正正大黑简体"/>
                <a:cs typeface="方正正大黑简体"/>
              </a:rPr>
              <a:t>  </a:t>
            </a:r>
            <a:r>
              <a:rPr lang="zh-CN" altLang="en-US" sz="2100" b="1">
                <a:solidFill>
                  <a:srgbClr val="00B0F0"/>
                </a:solidFill>
                <a:latin typeface="方正正大黑简体"/>
                <a:ea typeface="方正正大黑简体"/>
                <a:cs typeface="方正正大黑简体"/>
              </a:rPr>
              <a:t>人与人是互相联系的。任何人都有可能会遇到困难，遇到不方便，都需要别人给予方便、给予帮助、给予理解。</a:t>
            </a:r>
          </a:p>
        </p:txBody>
      </p:sp>
    </p:spTree>
    <p:extLst>
      <p:ext uri="{BB962C8B-B14F-4D97-AF65-F5344CB8AC3E}">
        <p14:creationId xmlns:p14="http://schemas.microsoft.com/office/powerpoint/2010/main" val="276358548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132" y="1727835"/>
            <a:ext cx="4000024" cy="3599498"/>
          </a:xfrm>
          <a:prstGeom prst="teardrop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39866" y="1727597"/>
            <a:ext cx="42040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方正汉真广标简体"/>
                <a:ea typeface="方正汉真广标简体"/>
                <a:cs typeface="方正汉真广标简体"/>
              </a:rPr>
              <a:t>（三）小组讨论：</a:t>
            </a:r>
          </a:p>
          <a:p>
            <a:pPr eaLnBrk="1" hangingPunct="1"/>
            <a:r>
              <a:rPr lang="zh-CN" altLang="en-US" sz="2100" b="1">
                <a:latin typeface="方正汉真广标简体"/>
                <a:ea typeface="方正汉真广标简体"/>
                <a:cs typeface="方正汉真广标简体"/>
              </a:rPr>
              <a:t>      怎样与别人沟通商量？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22019" y="2350294"/>
            <a:ext cx="353853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1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）要有礼貌，有礼有节，态度诚恳。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1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）要语气温和，态度谦和。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1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）要把商量的事表达清楚明白。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1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）即使不能协商成功，也要表示理解和感谢。</a:t>
            </a:r>
          </a:p>
        </p:txBody>
      </p:sp>
    </p:spTree>
    <p:extLst>
      <p:ext uri="{BB962C8B-B14F-4D97-AF65-F5344CB8AC3E}">
        <p14:creationId xmlns:p14="http://schemas.microsoft.com/office/powerpoint/2010/main" val="44669130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B$KDL[M@1KOHWR)EC`BHM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91" y="1412082"/>
            <a:ext cx="8864203" cy="428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文本框 12"/>
          <p:cNvSpPr txBox="1">
            <a:spLocks noChangeArrowheads="1"/>
          </p:cNvSpPr>
          <p:nvPr/>
        </p:nvSpPr>
        <p:spPr bwMode="auto">
          <a:xfrm>
            <a:off x="417910" y="1187054"/>
            <a:ext cx="295465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>
                <a:solidFill>
                  <a:srgbClr val="FF0000"/>
                </a:solidFill>
                <a:latin typeface="方正汉真广标简体"/>
                <a:ea typeface="方正汉真广标简体"/>
                <a:cs typeface="方正汉真广标简体"/>
                <a:sym typeface="+mn-ea"/>
              </a:rPr>
              <a:t>【思维导图小结】</a:t>
            </a:r>
            <a:endParaRPr lang="zh-CN" altLang="en-US" sz="2700">
              <a:solidFill>
                <a:srgbClr val="FF0000"/>
              </a:solidFill>
              <a:latin typeface="方正汉真广标简体"/>
              <a:ea typeface="方正汉真广标简体"/>
              <a:cs typeface="方正汉真广标简体"/>
            </a:endParaRPr>
          </a:p>
        </p:txBody>
      </p:sp>
    </p:spTree>
    <p:extLst>
      <p:ext uri="{BB962C8B-B14F-4D97-AF65-F5344CB8AC3E}">
        <p14:creationId xmlns:p14="http://schemas.microsoft.com/office/powerpoint/2010/main" val="1954139659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17910" y="1187054"/>
            <a:ext cx="226215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>
                <a:solidFill>
                  <a:srgbClr val="FF0000"/>
                </a:solidFill>
                <a:latin typeface="方正汉真广标简体"/>
                <a:ea typeface="方正汉真广标简体"/>
                <a:cs typeface="方正汉真广标简体"/>
                <a:sym typeface="+mn-ea"/>
              </a:rPr>
              <a:t>【魔力闯关】</a:t>
            </a:r>
            <a:endParaRPr lang="zh-CN" altLang="en-US" sz="2700">
              <a:solidFill>
                <a:srgbClr val="FF0000"/>
              </a:solidFill>
              <a:latin typeface="方正汉真广标简体"/>
              <a:ea typeface="方正汉真广标简体"/>
              <a:cs typeface="方正汉真广标简体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35104" y="1308498"/>
            <a:ext cx="405407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/>
              <a:t>遇到下面情况，你会跟人商量吗？和同学说一说。</a:t>
            </a:r>
          </a:p>
          <a:p>
            <a:pPr eaLnBrk="1" hangingPunct="1"/>
            <a:r>
              <a:rPr lang="zh-CN" altLang="en-US" sz="2100">
                <a:solidFill>
                  <a:srgbClr val="FF0000"/>
                </a:solidFill>
              </a:rPr>
              <a:t>（</a:t>
            </a:r>
            <a:r>
              <a:rPr lang="en-US" altLang="zh-CN" sz="2100">
                <a:solidFill>
                  <a:srgbClr val="FF0000"/>
                </a:solidFill>
              </a:rPr>
              <a:t>1</a:t>
            </a:r>
            <a:r>
              <a:rPr lang="zh-CN" altLang="en-US" sz="2100">
                <a:solidFill>
                  <a:srgbClr val="FF0000"/>
                </a:solidFill>
              </a:rPr>
              <a:t>）向同学借的书没看完，想再借几天。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6" y="2232183"/>
            <a:ext cx="3002280" cy="3068956"/>
          </a:xfrm>
          <a:prstGeom prst="heart">
            <a:avLst/>
          </a:prstGeom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058841" y="2597944"/>
            <a:ext cx="4502944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35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350" b="1">
                <a:latin typeface="微软雅黑" panose="020B0503020204020204" pitchFamily="34" charset="-122"/>
                <a:ea typeface="微软雅黑" panose="020B0503020204020204" pitchFamily="34" charset="-122"/>
              </a:rPr>
              <a:t>讨论后，表演汇报：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35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小明：小红，你好！见到你真高兴。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35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小红：嗯！我也是。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35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小明：非常感谢你借给书给我，上次的《蚯蚓日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35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记》真是太有趣了！太好看了！可是，我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35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还没看完，我想再借</a:t>
            </a:r>
            <a:r>
              <a:rPr lang="en-US" altLang="zh-CN" sz="135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>
                <a:latin typeface="微软雅黑" panose="020B0503020204020204" pitchFamily="34" charset="-122"/>
                <a:ea typeface="微软雅黑" panose="020B0503020204020204" pitchFamily="34" charset="-122"/>
              </a:rPr>
              <a:t>天可以吗？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35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小红：没问题啊！当然可以。不过，你千万不要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35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弄脏了，弄坏了。因为，我也是借别人的哦。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35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小明：放心吧！谢谢你！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35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小红：不客气。 </a:t>
            </a:r>
          </a:p>
          <a:p>
            <a:pPr eaLnBrk="1" hangingPunct="1"/>
            <a:r>
              <a:rPr lang="zh-CN" altLang="en-US" sz="1350"/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74593465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07206" y="1328738"/>
            <a:ext cx="31539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ym typeface="+mn-ea"/>
              </a:rPr>
              <a:t>（</a:t>
            </a:r>
            <a:r>
              <a:rPr lang="en-US" altLang="zh-CN" b="1">
                <a:sym typeface="+mn-ea"/>
              </a:rPr>
              <a:t>2</a:t>
            </a:r>
            <a:r>
              <a:rPr lang="zh-CN" altLang="en-US" b="1">
                <a:sym typeface="+mn-ea"/>
              </a:rPr>
              <a:t>）你最爱的电视节目要开始了，但爸爸正在看足球比赛。</a:t>
            </a:r>
            <a:endParaRPr lang="zh-CN" altLang="en-US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567" y="3345180"/>
            <a:ext cx="3214211" cy="2142649"/>
          </a:xfrm>
          <a:prstGeom prst="round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369094" y="2450306"/>
            <a:ext cx="3618310" cy="2290763"/>
          </a:xfrm>
          <a:prstGeom prst="wedgeRoundRectCallout">
            <a:avLst>
              <a:gd name="adj1" fmla="val 91589"/>
              <a:gd name="adj2" fmla="val 5588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US" altLang="zh-CN" sz="2400" b="1">
                <a:solidFill>
                  <a:srgbClr val="FF0000"/>
                </a:solidFill>
                <a:sym typeface="+mn-ea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组：（不商量）杰克没礼貌，霸道，命令爸爸换台。</a:t>
            </a:r>
          </a:p>
        </p:txBody>
      </p:sp>
      <p:sp>
        <p:nvSpPr>
          <p:cNvPr id="5" name="圆角矩形标注 4"/>
          <p:cNvSpPr/>
          <p:nvPr/>
        </p:nvSpPr>
        <p:spPr>
          <a:xfrm>
            <a:off x="4466035" y="1488281"/>
            <a:ext cx="2582465" cy="1357313"/>
          </a:xfrm>
          <a:prstGeom prst="wedgeRoundRectCallout">
            <a:avLst>
              <a:gd name="adj1" fmla="val 60422"/>
              <a:gd name="adj2" fmla="val 83696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US" altLang="zh-CN" sz="2400" b="1">
                <a:solidFill>
                  <a:srgbClr val="FF0000"/>
                </a:solidFill>
                <a:sym typeface="+mn-ea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组：杰克有礼貌，与爸爸好好商量。</a:t>
            </a:r>
          </a:p>
        </p:txBody>
      </p:sp>
    </p:spTree>
    <p:extLst>
      <p:ext uri="{BB962C8B-B14F-4D97-AF65-F5344CB8AC3E}">
        <p14:creationId xmlns:p14="http://schemas.microsoft.com/office/powerpoint/2010/main" val="1863949135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卷草阳台">
  <a:themeElements>
    <a:clrScheme name="卷草阳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卷草阳台">
      <a:majorFont>
        <a:latin typeface="Arial"/>
        <a:ea typeface="黑体"/>
        <a:cs typeface=""/>
      </a:majorFont>
      <a:minorFont>
        <a:latin typeface="Arial Rounded MT Bold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卷草阳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加微信公众号：董不易，获取资源更新</Template>
  <TotalTime>28</TotalTime>
  <Words>526</Words>
  <Application>Microsoft Office PowerPoint</Application>
  <PresentationFormat>全屏显示(4:3)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方正汉真广标简体</vt:lpstr>
      <vt:lpstr>Arial</vt:lpstr>
      <vt:lpstr>方正正大黑简体</vt:lpstr>
      <vt:lpstr>黑体</vt:lpstr>
      <vt:lpstr>等线</vt:lpstr>
      <vt:lpstr>微软雅黑</vt:lpstr>
      <vt:lpstr>Calibri</vt:lpstr>
      <vt:lpstr>Arial Black</vt:lpstr>
      <vt:lpstr>Arial Rounded MT Bold</vt:lpstr>
      <vt:lpstr>宋体</vt:lpstr>
      <vt:lpstr>卷草阳台</vt:lpstr>
      <vt:lpstr>二年级语文上册第五单元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董不易</Manager>
  <Company>紫霄书屋</Company>
  <LinksUpToDate>false</LinksUpToDate>
  <SharedDoc>false</SharedDoc>
  <HyperlinkBase>http://www.360doc.com/userhome/9405676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紫霄书屋</dc:subject>
  <dc:creator>董杰</dc:creator>
  <cp:keywords>董不易</cp:keywords>
  <dc:description>微信公众号：董不易</dc:description>
  <cp:lastModifiedBy>董杰</cp:lastModifiedBy>
  <cp:revision>7</cp:revision>
  <dcterms:created xsi:type="dcterms:W3CDTF">2017-08-26T05:39:15Z</dcterms:created>
  <dcterms:modified xsi:type="dcterms:W3CDTF">2017-08-26T06:10:53Z</dcterms:modified>
  <cp:category>董不易</cp:category>
  <cp:contentStatus>董不易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