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432" r:id="rId2"/>
    <p:sldId id="445" r:id="rId3"/>
    <p:sldId id="446" r:id="rId4"/>
    <p:sldId id="400" r:id="rId5"/>
    <p:sldId id="380" r:id="rId6"/>
    <p:sldId id="323" r:id="rId7"/>
    <p:sldId id="447" r:id="rId8"/>
    <p:sldId id="429" r:id="rId9"/>
    <p:sldId id="430" r:id="rId10"/>
    <p:sldId id="431" r:id="rId11"/>
    <p:sldId id="420" r:id="rId12"/>
    <p:sldId id="424" r:id="rId13"/>
    <p:sldId id="353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3333FF"/>
    <a:srgbClr val="FFFF00"/>
    <a:srgbClr val="FF3300"/>
    <a:srgbClr val="FFCCFF"/>
    <a:srgbClr val="00CC00"/>
    <a:srgbClr val="FF00FF"/>
    <a:srgbClr val="FF9900"/>
    <a:srgbClr val="99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7"/>
    <p:restoredTop sz="94562"/>
  </p:normalViewPr>
  <p:slideViewPr>
    <p:cSldViewPr>
      <p:cViewPr varScale="1">
        <p:scale>
          <a:sx n="73" d="100"/>
          <a:sy n="73" d="100"/>
        </p:scale>
        <p:origin x="-1440" y="-102"/>
      </p:cViewPr>
      <p:guideLst>
        <p:guide orient="horz" pos="211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8" d="100"/>
        <a:sy n="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 b="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 b="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82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82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 b="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2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 dirty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208FFD0-88E3-491A-BC07-97670D0F62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167D0DEA-C733-448B-B447-A1A42A67D1C7}" type="slidenum">
              <a:rPr lang="zh-CN" altLang="en-US" smtClean="0">
                <a:ea typeface="宋体" panose="02010600030101010101" pitchFamily="2" charset="-122"/>
              </a:rPr>
              <a:pPr/>
              <a:t>3</a:t>
            </a:fld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5362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www.gzsxw.net </a:t>
            </a:r>
            <a:r>
              <a:rPr lang="zh-CN" altLang="en-US" smtClean="0">
                <a:ea typeface="宋体" panose="02010600030101010101" pitchFamily="2" charset="-122"/>
              </a:rPr>
              <a:t>港中数学网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4E3D9338-05E4-48D6-9D85-14FD9FE70C7D}" type="slidenum">
              <a:rPr lang="zh-CN" altLang="en-US" smtClean="0">
                <a:ea typeface="宋体" panose="02010600030101010101" pitchFamily="2" charset="-122"/>
              </a:rPr>
              <a:pPr/>
              <a:t>12</a:t>
            </a:fld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5602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www.gzsxw.net </a:t>
            </a:r>
            <a:r>
              <a:rPr lang="zh-CN" altLang="en-US" smtClean="0">
                <a:ea typeface="宋体" panose="02010600030101010101" pitchFamily="2" charset="-122"/>
              </a:rPr>
              <a:t>港中数学网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fld id="{7A350E30-1493-47F1-9EF2-75319B7838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fld id="{ECF8D73E-90D1-4448-AA57-F1A0540490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 dirty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B4C48D5-58F1-452E-898B-36C0DD8173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fld id="{C09FD469-4300-4BC5-9412-6A86E54C44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fld id="{CB044B11-6871-4BB5-9306-3A9158168D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fld id="{1F431541-8F9D-49D0-8866-181B6A6C22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fld id="{280983DF-3C5A-44D2-9600-5647F2F79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fld id="{BEDEAE12-6E4F-45C7-951A-F1C451FE68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fld id="{401C2F38-D5C5-441C-82E7-DA11E9689E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dirty="0">
                <a:solidFill>
                  <a:srgbClr val="898989"/>
                </a:solidFill>
                <a:latin typeface="Arial" panose="020B0604020202020204" pitchFamily="34" charset="0"/>
                <a:ea typeface="华文彩云" pitchFamily="2" charset="-122"/>
              </a:defRPr>
            </a:lvl1pPr>
          </a:lstStyle>
          <a:p>
            <a:pPr>
              <a:defRPr/>
            </a:pPr>
            <a:fld id="{0CDA53B6-F4D1-45DC-8EED-424E962296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00000">
              <a:schemeClr val="accent3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107950" y="333375"/>
            <a:ext cx="8856663" cy="6119813"/>
          </a:xfrm>
          <a:prstGeom prst="round2SameRect">
            <a:avLst>
              <a:gd name="adj1" fmla="val 5329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27" name="图片 6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459788" y="6183313"/>
            <a:ext cx="5413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2810;&#36793;&#24418;&#20869;&#35282;&#21644;&#30740;&#35752;&#35838;\&#22812;&#30340;&#38050;&#29748;&#26354;%20-%204.mp3" TargetMode="External"/><Relationship Id="rId5" Type="http://schemas.openxmlformats.org/officeDocument/2006/relationships/image" Target="../media/image3.png"/><Relationship Id="rId4" Type="http://schemas.microsoft.com/office/2007/relationships/media" Target="file:///G:\&#22810;&#36793;&#24418;&#20869;&#35282;&#21644;&#30740;&#35752;&#35838;\&#22812;&#30340;&#38050;&#29748;&#26354;%20-%204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350" b="3658"/>
          <a:stretch>
            <a:fillRect/>
          </a:stretch>
        </p:blipFill>
        <p:spPr>
          <a:xfrm>
            <a:off x="0" y="188640"/>
            <a:ext cx="9144000" cy="640871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6" name="矩形 5"/>
          <p:cNvSpPr/>
          <p:nvPr/>
        </p:nvSpPr>
        <p:spPr>
          <a:xfrm>
            <a:off x="539552" y="980728"/>
            <a:ext cx="77768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3333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至  德  欢  迎  您</a:t>
            </a:r>
            <a:endParaRPr lang="zh-CN" alt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3333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" name="夜的钢琴曲 - 4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86248" y="3571876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27784" y="508518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东至县至德小学         危 华平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599810"/>
            <a:ext cx="3099401" cy="26340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689636"/>
            <a:ext cx="3782472" cy="317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4602" y="3573016"/>
            <a:ext cx="3210260" cy="2679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1857375" y="1295083"/>
            <a:ext cx="4368800" cy="87439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800" dirty="0">
                <a:ea typeface="隶书"/>
                <a:cs typeface="隶书"/>
              </a:rPr>
              <a:t>    　</a:t>
            </a:r>
            <a:r>
              <a:rPr lang="zh-CN" altLang="en-US" sz="4000" dirty="0">
                <a:ea typeface="隶书"/>
                <a:cs typeface="隶书"/>
              </a:rPr>
              <a:t> 试一试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21188" name="Rectangle 4"/>
          <p:cNvSpPr>
            <a:spLocks noChangeArrowheads="1"/>
          </p:cNvSpPr>
          <p:nvPr/>
        </p:nvSpPr>
        <p:spPr bwMode="auto">
          <a:xfrm>
            <a:off x="4849813" y="454025"/>
            <a:ext cx="536575" cy="7016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endParaRPr lang="zh-CN" altLang="en-US" sz="40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BatangChe" panose="02030609000101010101" pitchFamily="49" charset="-127"/>
            </a:endParaRPr>
          </a:p>
        </p:txBody>
      </p:sp>
      <p:sp>
        <p:nvSpPr>
          <p:cNvPr id="33794" name="Rectangle 8"/>
          <p:cNvSpPr/>
          <p:nvPr/>
        </p:nvSpPr>
        <p:spPr>
          <a:xfrm>
            <a:off x="614363" y="3626485"/>
            <a:ext cx="7562850" cy="21945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dirty="0">
                <a:ea typeface="宋体" panose="02010600030101010101" pitchFamily="2" charset="-122"/>
                <a:cs typeface="+mn-ea"/>
              </a:rPr>
              <a:t>                  </a:t>
            </a:r>
            <a:r>
              <a:rPr lang="zh-CN" altLang="en-US" sz="4800">
                <a:ea typeface="隶书"/>
                <a:cs typeface="隶书"/>
              </a:rPr>
              <a:t>   </a:t>
            </a:r>
            <a:r>
              <a:rPr lang="zh-CN" altLang="en-US" sz="4000">
                <a:ea typeface="隶书"/>
                <a:cs typeface="隶书"/>
              </a:rPr>
              <a:t>练一练</a:t>
            </a:r>
            <a:endParaRPr lang="zh-CN" altLang="en-US" sz="4000">
              <a:solidFill>
                <a:srgbClr val="FF0000"/>
              </a:solidFill>
              <a:ea typeface="隶书"/>
              <a:cs typeface="隶书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ea typeface="宋体" panose="02010600030101010101" pitchFamily="2" charset="-122"/>
                <a:cs typeface="+mn-ea"/>
              </a:rPr>
              <a:t>     有一个多边形，它的内角和 等于720°， 这是一个</a:t>
            </a:r>
            <a:r>
              <a:rPr lang="zh-CN" altLang="en-US" sz="3600">
                <a:ea typeface="宋体" panose="02010600030101010101" pitchFamily="2" charset="-122"/>
                <a:cs typeface="+mn-ea"/>
              </a:rPr>
              <a:t>（      </a:t>
            </a:r>
            <a:r>
              <a:rPr lang="zh-CN" altLang="en-US" sz="3600" dirty="0">
                <a:ea typeface="宋体" panose="02010600030101010101" pitchFamily="2" charset="-122"/>
                <a:cs typeface="+mn-ea"/>
              </a:rPr>
              <a:t>）边形。</a:t>
            </a:r>
            <a:endParaRPr lang="zh-CN" altLang="en-US" sz="3200" i="1" dirty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4680" y="1999298"/>
            <a:ext cx="7735888" cy="11887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ea typeface="宋体" panose="02010600030101010101" pitchFamily="2" charset="-122"/>
                <a:cs typeface="+mn-ea"/>
                <a:sym typeface="+mn-ea"/>
              </a:rPr>
              <a:t>     </a:t>
            </a:r>
            <a:r>
              <a:rPr lang="zh-CN" altLang="en-US" sz="3600" dirty="0">
                <a:ea typeface="宋体" panose="02010600030101010101" pitchFamily="2" charset="-122"/>
                <a:cs typeface="+mn-ea"/>
                <a:sym typeface="+mn-ea"/>
              </a:rPr>
              <a:t>学校准备建一个十边形的美丽花坛 。这个花坛的内角和是</a:t>
            </a:r>
            <a:r>
              <a:rPr lang="zh-CN" altLang="en-US" sz="3600">
                <a:ea typeface="宋体" panose="02010600030101010101" pitchFamily="2" charset="-122"/>
                <a:cs typeface="+mn-ea"/>
                <a:sym typeface="+mn-ea"/>
              </a:rPr>
              <a:t>（ </a:t>
            </a:r>
            <a:r>
              <a:rPr lang="zh-CN" altLang="en-US" sz="3600" dirty="0">
                <a:ea typeface="宋体" panose="02010600030101010101" pitchFamily="2" charset="-122"/>
                <a:cs typeface="+mn-ea"/>
                <a:sym typeface="+mn-ea"/>
              </a:rPr>
              <a:t>      ）度。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305233" y="2603818"/>
            <a:ext cx="10080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1440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664328" y="5219303"/>
            <a:ext cx="1008063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六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1238" y="630873"/>
            <a:ext cx="67691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多边形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内角和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=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180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°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×（边数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33794" grpId="0"/>
      <p:bldP spid="2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7"/>
          <p:cNvSpPr txBox="1">
            <a:spLocks noChangeArrowheads="1"/>
          </p:cNvSpPr>
          <p:nvPr/>
        </p:nvSpPr>
        <p:spPr bwMode="auto">
          <a:xfrm>
            <a:off x="381000" y="4419600"/>
            <a:ext cx="381000" cy="3667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/>
          </a:p>
        </p:txBody>
      </p:sp>
      <p:sp>
        <p:nvSpPr>
          <p:cNvPr id="24578" name="Text Box 11"/>
          <p:cNvSpPr txBox="1">
            <a:spLocks noChangeArrowheads="1"/>
          </p:cNvSpPr>
          <p:nvPr/>
        </p:nvSpPr>
        <p:spPr bwMode="auto">
          <a:xfrm>
            <a:off x="971550" y="6491288"/>
            <a:ext cx="5183188" cy="3667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24579" name="Picture 29" descr="xt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6165850"/>
            <a:ext cx="84963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文本框 99"/>
          <p:cNvSpPr txBox="1">
            <a:spLocks noChangeArrowheads="1"/>
          </p:cNvSpPr>
          <p:nvPr/>
        </p:nvSpPr>
        <p:spPr bwMode="auto">
          <a:xfrm>
            <a:off x="467544" y="1196752"/>
            <a:ext cx="7400925" cy="2529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1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、一个多边形的边数增加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，则内角和增加的度数是（    ）</a:t>
            </a:r>
          </a:p>
          <a:p>
            <a:endParaRPr lang="en-US" altLang="zh-CN" sz="3200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2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、将一个四边形截去一个角后，它的内角和将会（   ）</a:t>
            </a:r>
            <a:r>
              <a:rPr lang="zh-CN" altLang="en-US" sz="3200" b="0" dirty="0">
                <a:latin typeface="宋体" panose="02010600030101010101" pitchFamily="2" charset="-122"/>
              </a:rPr>
              <a:t>   </a:t>
            </a:r>
            <a:r>
              <a:rPr lang="zh-CN" altLang="en-US" sz="1400" b="0" dirty="0">
                <a:latin typeface="宋体" panose="02010600030101010101" pitchFamily="2" charset="-122"/>
              </a:rPr>
              <a:t>                                       </a:t>
            </a:r>
            <a:endParaRPr lang="zh-CN" altLang="en-US" dirty="0"/>
          </a:p>
        </p:txBody>
      </p:sp>
      <p:sp>
        <p:nvSpPr>
          <p:cNvPr id="24581" name="Rectangle 3"/>
          <p:cNvSpPr>
            <a:spLocks noChangeArrowheads="1"/>
          </p:cNvSpPr>
          <p:nvPr/>
        </p:nvSpPr>
        <p:spPr bwMode="auto">
          <a:xfrm>
            <a:off x="1692275" y="158750"/>
            <a:ext cx="4368800" cy="9144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>
                <a:ea typeface="隶书"/>
                <a:cs typeface="隶书"/>
              </a:rPr>
              <a:t>    　 </a:t>
            </a:r>
            <a:r>
              <a:rPr lang="zh-CN" altLang="en-US" sz="4000">
                <a:ea typeface="隶书"/>
                <a:cs typeface="隶书"/>
                <a:sym typeface="+mn-ea"/>
              </a:rPr>
              <a:t> 想一想</a:t>
            </a:r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224338" y="1656715"/>
            <a:ext cx="13684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180°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583" name="文本框 2"/>
          <p:cNvSpPr txBox="1">
            <a:spLocks noChangeArrowheads="1"/>
          </p:cNvSpPr>
          <p:nvPr/>
        </p:nvSpPr>
        <p:spPr bwMode="auto">
          <a:xfrm>
            <a:off x="761683" y="3901758"/>
            <a:ext cx="7802562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sym typeface="+mn-ea"/>
              </a:rPr>
              <a:t>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A.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减少  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B.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不变    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C.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 增加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  D.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无法确定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5896" y="321297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6" name="Picture 6" descr="男童1"/>
          <p:cNvPicPr>
            <a:picLocks noChangeAspect="1"/>
          </p:cNvPicPr>
          <p:nvPr/>
        </p:nvPicPr>
        <p:blipFill>
          <a:blip r:embed="rId2" cstate="print">
            <a:lum bright="-6000" contrast="42000"/>
          </a:blip>
          <a:srcRect/>
          <a:stretch>
            <a:fillRect/>
          </a:stretch>
        </p:blipFill>
        <p:spPr bwMode="auto">
          <a:xfrm>
            <a:off x="6659563" y="1628775"/>
            <a:ext cx="198913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0WK2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WordArt 5"/>
          <p:cNvSpPr>
            <a:spLocks noTextEdit="1"/>
          </p:cNvSpPr>
          <p:nvPr/>
        </p:nvSpPr>
        <p:spPr bwMode="auto">
          <a:xfrm>
            <a:off x="1028700" y="739775"/>
            <a:ext cx="6858000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新魏"/>
              </a:rPr>
              <a:t>今天你有什么收获？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0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5019" y="1297722"/>
            <a:ext cx="270319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3600" dirty="0" smtClean="0">
                <a:sym typeface="+mn-ea"/>
              </a:rPr>
              <a:t>猜     谜     语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58180" y="2276872"/>
            <a:ext cx="2730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/>
              <a:t>三  足  鼎  立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013997" y="3283451"/>
            <a:ext cx="4817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（打一个学过的图形）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638450" y="4284702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/>
              <a:t>谜底：三角形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WordArt 9"/>
          <p:cNvSpPr>
            <a:spLocks noTextEdit="1"/>
          </p:cNvSpPr>
          <p:nvPr/>
        </p:nvSpPr>
        <p:spPr bwMode="auto">
          <a:xfrm>
            <a:off x="467360" y="1543685"/>
            <a:ext cx="3603625" cy="1004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>
                <a:gradFill rotWithShape="1">
                  <a:gsLst>
                    <a:gs pos="0">
                      <a:srgbClr val="FF8200">
                        <a:alpha val="100000"/>
                      </a:srgbClr>
                    </a:gs>
                    <a:gs pos="5000">
                      <a:srgbClr val="FF0000">
                        <a:alpha val="100000"/>
                      </a:srgbClr>
                    </a:gs>
                    <a:gs pos="17500">
                      <a:srgbClr val="BA0066">
                        <a:alpha val="100000"/>
                      </a:srgbClr>
                    </a:gs>
                    <a:gs pos="35001">
                      <a:srgbClr val="66008F">
                        <a:alpha val="100000"/>
                      </a:srgbClr>
                    </a:gs>
                    <a:gs pos="50000">
                      <a:srgbClr val="000082">
                        <a:alpha val="100000"/>
                      </a:srgbClr>
                    </a:gs>
                    <a:gs pos="64999">
                      <a:srgbClr val="66008F">
                        <a:alpha val="100000"/>
                      </a:srgbClr>
                    </a:gs>
                    <a:gs pos="82500">
                      <a:srgbClr val="BA0066">
                        <a:alpha val="100000"/>
                      </a:srgbClr>
                    </a:gs>
                    <a:gs pos="95000">
                      <a:srgbClr val="FF0000">
                        <a:alpha val="100000"/>
                      </a:srgbClr>
                    </a:gs>
                    <a:gs pos="100000">
                      <a:srgbClr val="FF8200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多边形</a:t>
            </a:r>
            <a:endParaRPr lang="zh-CN" altLang="en-US" sz="3600" kern="10">
              <a:ln w="9525">
                <a:noFill/>
                <a:round/>
              </a:ln>
              <a:gradFill rotWithShape="1">
                <a:gsLst>
                  <a:gs pos="0">
                    <a:srgbClr val="FF8200"/>
                  </a:gs>
                  <a:gs pos="5000">
                    <a:srgbClr val="FF0000"/>
                  </a:gs>
                  <a:gs pos="17500">
                    <a:srgbClr val="BA0066"/>
                  </a:gs>
                  <a:gs pos="35001">
                    <a:srgbClr val="66008F"/>
                  </a:gs>
                  <a:gs pos="50000">
                    <a:srgbClr val="000082"/>
                  </a:gs>
                  <a:gs pos="64999">
                    <a:srgbClr val="66008F"/>
                  </a:gs>
                  <a:gs pos="82500">
                    <a:srgbClr val="BA0066"/>
                  </a:gs>
                  <a:gs pos="95000">
                    <a:srgbClr val="FF0000"/>
                  </a:gs>
                  <a:gs pos="100000">
                    <a:srgbClr val="FF8200"/>
                  </a:gs>
                </a:gsLst>
                <a:lin ang="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AutoShape 4"/>
          <p:cNvSpPr>
            <a:spLocks noChangeArrowheads="1"/>
          </p:cNvSpPr>
          <p:nvPr/>
        </p:nvSpPr>
        <p:spPr bwMode="auto">
          <a:xfrm>
            <a:off x="467544" y="3140968"/>
            <a:ext cx="1371600" cy="1143000"/>
          </a:xfrm>
          <a:prstGeom prst="triangle">
            <a:avLst>
              <a:gd name="adj" fmla="val 50000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2209582" y="3318639"/>
            <a:ext cx="1296144" cy="990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3" name="AutoShape 8"/>
          <p:cNvSpPr>
            <a:spLocks noChangeArrowheads="1"/>
          </p:cNvSpPr>
          <p:nvPr/>
        </p:nvSpPr>
        <p:spPr bwMode="auto">
          <a:xfrm>
            <a:off x="3877578" y="3251711"/>
            <a:ext cx="1192213" cy="1057275"/>
          </a:xfrm>
          <a:prstGeom prst="pentagon">
            <a:avLst/>
          </a:prstGeom>
          <a:solidFill>
            <a:srgbClr val="993366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4" name="AutoShape 6"/>
          <p:cNvSpPr>
            <a:spLocks noChangeArrowheads="1"/>
          </p:cNvSpPr>
          <p:nvPr/>
        </p:nvSpPr>
        <p:spPr bwMode="auto">
          <a:xfrm>
            <a:off x="5410448" y="3318639"/>
            <a:ext cx="1143000" cy="990600"/>
          </a:xfrm>
          <a:prstGeom prst="hexagon">
            <a:avLst>
              <a:gd name="adj" fmla="val 28846"/>
              <a:gd name="vf" fmla="val 11547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3968" y="1268760"/>
            <a:ext cx="4406265" cy="15544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sz="9600">
                <a:gradFill rotWithShape="1">
                  <a:gsLst>
                    <a:gs pos="0">
                      <a:srgbClr val="FF8200">
                        <a:alpha val="100000"/>
                      </a:srgbClr>
                    </a:gs>
                    <a:gs pos="5000">
                      <a:srgbClr val="FF0000">
                        <a:alpha val="100000"/>
                      </a:srgbClr>
                    </a:gs>
                    <a:gs pos="17500">
                      <a:srgbClr val="BA0066">
                        <a:alpha val="100000"/>
                      </a:srgbClr>
                    </a:gs>
                    <a:gs pos="35001">
                      <a:srgbClr val="66008F">
                        <a:alpha val="100000"/>
                      </a:srgbClr>
                    </a:gs>
                    <a:gs pos="50000">
                      <a:srgbClr val="000082">
                        <a:alpha val="100000"/>
                      </a:srgbClr>
                    </a:gs>
                    <a:gs pos="64999">
                      <a:srgbClr val="66008F">
                        <a:alpha val="100000"/>
                      </a:srgbClr>
                    </a:gs>
                    <a:gs pos="82500">
                      <a:srgbClr val="BA0066">
                        <a:alpha val="100000"/>
                      </a:srgbClr>
                    </a:gs>
                    <a:gs pos="95000">
                      <a:srgbClr val="FF0000">
                        <a:alpha val="100000"/>
                      </a:srgbClr>
                    </a:gs>
                    <a:gs pos="100000">
                      <a:srgbClr val="FF8200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内角和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10985" y="3293239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……</a:t>
            </a:r>
            <a:endParaRPr lang="zh-CN" altLang="en-U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4341" grpId="0" bldLvl="0" animBg="1"/>
      <p:bldP spid="14342" grpId="1" bldLvl="0" animBg="1"/>
      <p:bldP spid="14343" grpId="0" bldLvl="0" animBg="1"/>
      <p:bldP spid="14344" grpId="0" bldLvl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3"/>
          <p:cNvGrpSpPr/>
          <p:nvPr/>
        </p:nvGrpSpPr>
        <p:grpSpPr bwMode="auto">
          <a:xfrm>
            <a:off x="322263" y="1790700"/>
            <a:ext cx="4032250" cy="2746375"/>
            <a:chOff x="0" y="0"/>
            <a:chExt cx="2540" cy="1730"/>
          </a:xfrm>
        </p:grpSpPr>
        <p:sp>
          <p:nvSpPr>
            <p:cNvPr id="16405" name="未知"/>
            <p:cNvSpPr/>
            <p:nvPr/>
          </p:nvSpPr>
          <p:spPr bwMode="auto">
            <a:xfrm>
              <a:off x="0" y="0"/>
              <a:ext cx="2540" cy="1724"/>
            </a:xfrm>
            <a:custGeom>
              <a:avLst/>
              <a:gdLst>
                <a:gd name="T0" fmla="*/ 1679 w 2540"/>
                <a:gd name="T1" fmla="*/ 0 h 1724"/>
                <a:gd name="T2" fmla="*/ 0 w 2540"/>
                <a:gd name="T3" fmla="*/ 1724 h 1724"/>
                <a:gd name="T4" fmla="*/ 2540 w 2540"/>
                <a:gd name="T5" fmla="*/ 1724 h 1724"/>
                <a:gd name="T6" fmla="*/ 1679 w 2540"/>
                <a:gd name="T7" fmla="*/ 0 h 17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40"/>
                <a:gd name="T13" fmla="*/ 0 h 1724"/>
                <a:gd name="T14" fmla="*/ 2540 w 2540"/>
                <a:gd name="T15" fmla="*/ 1724 h 17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40" h="1724">
                  <a:moveTo>
                    <a:pt x="1679" y="0"/>
                  </a:moveTo>
                  <a:lnTo>
                    <a:pt x="0" y="1724"/>
                  </a:lnTo>
                  <a:lnTo>
                    <a:pt x="2540" y="1724"/>
                  </a:lnTo>
                  <a:lnTo>
                    <a:pt x="167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06" name="Group 5"/>
            <p:cNvGrpSpPr/>
            <p:nvPr/>
          </p:nvGrpSpPr>
          <p:grpSpPr bwMode="auto">
            <a:xfrm>
              <a:off x="0" y="0"/>
              <a:ext cx="2540" cy="1730"/>
              <a:chOff x="0" y="0"/>
              <a:chExt cx="2997" cy="2041"/>
            </a:xfrm>
          </p:grpSpPr>
          <p:sp>
            <p:nvSpPr>
              <p:cNvPr id="16407" name="Line 6"/>
              <p:cNvSpPr>
                <a:spLocks noChangeShapeType="1"/>
              </p:cNvSpPr>
              <p:nvPr/>
            </p:nvSpPr>
            <p:spPr bwMode="auto">
              <a:xfrm>
                <a:off x="0" y="2028"/>
                <a:ext cx="2997" cy="0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8" name="Line 7"/>
              <p:cNvSpPr>
                <a:spLocks noChangeShapeType="1"/>
              </p:cNvSpPr>
              <p:nvPr/>
            </p:nvSpPr>
            <p:spPr bwMode="auto">
              <a:xfrm flipV="1">
                <a:off x="2" y="0"/>
                <a:ext cx="2025" cy="2041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9" name="Line 8"/>
              <p:cNvSpPr>
                <a:spLocks noChangeShapeType="1"/>
              </p:cNvSpPr>
              <p:nvPr/>
            </p:nvSpPr>
            <p:spPr bwMode="auto">
              <a:xfrm>
                <a:off x="1998" y="0"/>
                <a:ext cx="998" cy="2041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201" name="未知"/>
          <p:cNvSpPr/>
          <p:nvPr/>
        </p:nvSpPr>
        <p:spPr bwMode="auto">
          <a:xfrm>
            <a:off x="1547813" y="3355975"/>
            <a:ext cx="1079500" cy="1152525"/>
          </a:xfrm>
          <a:custGeom>
            <a:avLst/>
            <a:gdLst>
              <a:gd name="T0" fmla="*/ 0 w 684"/>
              <a:gd name="T1" fmla="*/ 0 h 780"/>
              <a:gd name="T2" fmla="*/ 156 w 684"/>
              <a:gd name="T3" fmla="*/ 120 h 780"/>
              <a:gd name="T4" fmla="*/ 216 w 684"/>
              <a:gd name="T5" fmla="*/ 216 h 780"/>
              <a:gd name="T6" fmla="*/ 324 w 684"/>
              <a:gd name="T7" fmla="*/ 240 h 780"/>
              <a:gd name="T8" fmla="*/ 420 w 684"/>
              <a:gd name="T9" fmla="*/ 468 h 780"/>
              <a:gd name="T10" fmla="*/ 528 w 684"/>
              <a:gd name="T11" fmla="*/ 540 h 780"/>
              <a:gd name="T12" fmla="*/ 564 w 684"/>
              <a:gd name="T13" fmla="*/ 588 h 780"/>
              <a:gd name="T14" fmla="*/ 636 w 684"/>
              <a:gd name="T15" fmla="*/ 636 h 780"/>
              <a:gd name="T16" fmla="*/ 684 w 684"/>
              <a:gd name="T17" fmla="*/ 780 h 7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4"/>
              <a:gd name="T28" fmla="*/ 0 h 780"/>
              <a:gd name="T29" fmla="*/ 684 w 684"/>
              <a:gd name="T30" fmla="*/ 780 h 7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4" h="780">
                <a:moveTo>
                  <a:pt x="0" y="0"/>
                </a:moveTo>
                <a:cubicBezTo>
                  <a:pt x="71" y="18"/>
                  <a:pt x="112" y="61"/>
                  <a:pt x="156" y="120"/>
                </a:cubicBezTo>
                <a:cubicBezTo>
                  <a:pt x="175" y="146"/>
                  <a:pt x="184" y="198"/>
                  <a:pt x="216" y="216"/>
                </a:cubicBezTo>
                <a:cubicBezTo>
                  <a:pt x="248" y="234"/>
                  <a:pt x="289" y="228"/>
                  <a:pt x="324" y="240"/>
                </a:cubicBezTo>
                <a:cubicBezTo>
                  <a:pt x="381" y="325"/>
                  <a:pt x="333" y="398"/>
                  <a:pt x="420" y="468"/>
                </a:cubicBezTo>
                <a:cubicBezTo>
                  <a:pt x="420" y="468"/>
                  <a:pt x="510" y="528"/>
                  <a:pt x="528" y="540"/>
                </a:cubicBezTo>
                <a:cubicBezTo>
                  <a:pt x="545" y="551"/>
                  <a:pt x="549" y="575"/>
                  <a:pt x="564" y="588"/>
                </a:cubicBezTo>
                <a:cubicBezTo>
                  <a:pt x="586" y="607"/>
                  <a:pt x="636" y="636"/>
                  <a:pt x="636" y="636"/>
                </a:cubicBezTo>
                <a:cubicBezTo>
                  <a:pt x="657" y="698"/>
                  <a:pt x="615" y="780"/>
                  <a:pt x="684" y="780"/>
                </a:cubicBezTo>
              </a:path>
            </a:pathLst>
          </a:cu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2" name="未知"/>
          <p:cNvSpPr/>
          <p:nvPr/>
        </p:nvSpPr>
        <p:spPr bwMode="auto">
          <a:xfrm rot="-121104">
            <a:off x="2266950" y="3355975"/>
            <a:ext cx="1511300" cy="717550"/>
          </a:xfrm>
          <a:custGeom>
            <a:avLst/>
            <a:gdLst>
              <a:gd name="T0" fmla="*/ 0 w 900"/>
              <a:gd name="T1" fmla="*/ 480 h 486"/>
              <a:gd name="T2" fmla="*/ 348 w 900"/>
              <a:gd name="T3" fmla="*/ 468 h 486"/>
              <a:gd name="T4" fmla="*/ 408 w 900"/>
              <a:gd name="T5" fmla="*/ 384 h 486"/>
              <a:gd name="T6" fmla="*/ 504 w 900"/>
              <a:gd name="T7" fmla="*/ 312 h 486"/>
              <a:gd name="T8" fmla="*/ 552 w 900"/>
              <a:gd name="T9" fmla="*/ 192 h 486"/>
              <a:gd name="T10" fmla="*/ 624 w 900"/>
              <a:gd name="T11" fmla="*/ 144 h 486"/>
              <a:gd name="T12" fmla="*/ 696 w 900"/>
              <a:gd name="T13" fmla="*/ 84 h 486"/>
              <a:gd name="T14" fmla="*/ 804 w 900"/>
              <a:gd name="T15" fmla="*/ 48 h 486"/>
              <a:gd name="T16" fmla="*/ 900 w 900"/>
              <a:gd name="T17" fmla="*/ 0 h 4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0"/>
              <a:gd name="T28" fmla="*/ 0 h 486"/>
              <a:gd name="T29" fmla="*/ 900 w 900"/>
              <a:gd name="T30" fmla="*/ 486 h 4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0" h="486">
                <a:moveTo>
                  <a:pt x="0" y="480"/>
                </a:moveTo>
                <a:cubicBezTo>
                  <a:pt x="116" y="476"/>
                  <a:pt x="233" y="486"/>
                  <a:pt x="348" y="468"/>
                </a:cubicBezTo>
                <a:cubicBezTo>
                  <a:pt x="361" y="466"/>
                  <a:pt x="396" y="395"/>
                  <a:pt x="408" y="384"/>
                </a:cubicBezTo>
                <a:cubicBezTo>
                  <a:pt x="438" y="357"/>
                  <a:pt x="504" y="312"/>
                  <a:pt x="504" y="312"/>
                </a:cubicBezTo>
                <a:cubicBezTo>
                  <a:pt x="517" y="273"/>
                  <a:pt x="519" y="221"/>
                  <a:pt x="552" y="192"/>
                </a:cubicBezTo>
                <a:cubicBezTo>
                  <a:pt x="574" y="173"/>
                  <a:pt x="600" y="160"/>
                  <a:pt x="624" y="144"/>
                </a:cubicBezTo>
                <a:cubicBezTo>
                  <a:pt x="681" y="106"/>
                  <a:pt x="637" y="110"/>
                  <a:pt x="696" y="84"/>
                </a:cubicBezTo>
                <a:cubicBezTo>
                  <a:pt x="731" y="69"/>
                  <a:pt x="772" y="69"/>
                  <a:pt x="804" y="48"/>
                </a:cubicBezTo>
                <a:cubicBezTo>
                  <a:pt x="836" y="27"/>
                  <a:pt x="866" y="17"/>
                  <a:pt x="900" y="0"/>
                </a:cubicBezTo>
              </a:path>
            </a:pathLst>
          </a:cu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1"/>
          <p:cNvGrpSpPr/>
          <p:nvPr/>
        </p:nvGrpSpPr>
        <p:grpSpPr bwMode="auto">
          <a:xfrm>
            <a:off x="1403350" y="1754188"/>
            <a:ext cx="2520950" cy="2466975"/>
            <a:chOff x="0" y="0"/>
            <a:chExt cx="1588" cy="1570"/>
          </a:xfrm>
        </p:grpSpPr>
        <p:pic>
          <p:nvPicPr>
            <p:cNvPr id="16403" name="Picture 12" descr="你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8" cy="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4" name="Text Box 13"/>
            <p:cNvSpPr txBox="1">
              <a:spLocks noChangeArrowheads="1"/>
            </p:cNvSpPr>
            <p:nvPr/>
          </p:nvSpPr>
          <p:spPr bwMode="auto">
            <a:xfrm>
              <a:off x="860" y="186"/>
              <a:ext cx="274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3</a:t>
              </a:r>
            </a:p>
          </p:txBody>
        </p:sp>
      </p:grpSp>
      <p:grpSp>
        <p:nvGrpSpPr>
          <p:cNvPr id="5" name="Group 14"/>
          <p:cNvGrpSpPr/>
          <p:nvPr/>
        </p:nvGrpSpPr>
        <p:grpSpPr bwMode="auto">
          <a:xfrm>
            <a:off x="2195513" y="3213100"/>
            <a:ext cx="2232025" cy="1368425"/>
            <a:chOff x="0" y="0"/>
            <a:chExt cx="1406" cy="828"/>
          </a:xfrm>
        </p:grpSpPr>
        <p:pic>
          <p:nvPicPr>
            <p:cNvPr id="16401" name="Picture 15" descr="脸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6" cy="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2" name="Text Box 16"/>
            <p:cNvSpPr txBox="1">
              <a:spLocks noChangeArrowheads="1"/>
            </p:cNvSpPr>
            <p:nvPr/>
          </p:nvSpPr>
          <p:spPr bwMode="auto">
            <a:xfrm>
              <a:off x="907" y="379"/>
              <a:ext cx="274" cy="3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6" name="Group 17"/>
          <p:cNvGrpSpPr/>
          <p:nvPr/>
        </p:nvGrpSpPr>
        <p:grpSpPr bwMode="auto">
          <a:xfrm>
            <a:off x="5694363" y="2122488"/>
            <a:ext cx="2447925" cy="2420937"/>
            <a:chOff x="0" y="0"/>
            <a:chExt cx="1587" cy="1570"/>
          </a:xfrm>
        </p:grpSpPr>
        <p:pic>
          <p:nvPicPr>
            <p:cNvPr id="16399" name="Picture 18" descr="你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87" cy="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0" name="Text Box 19"/>
            <p:cNvSpPr txBox="1">
              <a:spLocks noChangeArrowheads="1"/>
            </p:cNvSpPr>
            <p:nvPr/>
          </p:nvSpPr>
          <p:spPr bwMode="auto">
            <a:xfrm>
              <a:off x="495" y="953"/>
              <a:ext cx="282" cy="4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3</a:t>
              </a:r>
            </a:p>
          </p:txBody>
        </p:sp>
      </p:grpSp>
      <p:grpSp>
        <p:nvGrpSpPr>
          <p:cNvPr id="7" name="Group 20"/>
          <p:cNvGrpSpPr/>
          <p:nvPr/>
        </p:nvGrpSpPr>
        <p:grpSpPr bwMode="auto">
          <a:xfrm>
            <a:off x="317500" y="2986088"/>
            <a:ext cx="2447925" cy="1601787"/>
            <a:chOff x="0" y="0"/>
            <a:chExt cx="1542" cy="1009"/>
          </a:xfrm>
        </p:grpSpPr>
        <p:pic>
          <p:nvPicPr>
            <p:cNvPr id="16397" name="Picture 21" descr="我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42" cy="1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8" name="Text Box 22"/>
            <p:cNvSpPr txBox="1">
              <a:spLocks noChangeArrowheads="1"/>
            </p:cNvSpPr>
            <p:nvPr/>
          </p:nvSpPr>
          <p:spPr bwMode="auto">
            <a:xfrm>
              <a:off x="272" y="593"/>
              <a:ext cx="274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8" name="Group 23"/>
          <p:cNvGrpSpPr/>
          <p:nvPr/>
        </p:nvGrpSpPr>
        <p:grpSpPr bwMode="auto">
          <a:xfrm>
            <a:off x="4800600" y="4437063"/>
            <a:ext cx="3960813" cy="144462"/>
            <a:chOff x="0" y="0"/>
            <a:chExt cx="2495" cy="91"/>
          </a:xfrm>
        </p:grpSpPr>
        <p:sp>
          <p:nvSpPr>
            <p:cNvPr id="16395" name="Line 24"/>
            <p:cNvSpPr>
              <a:spLocks noChangeShapeType="1"/>
            </p:cNvSpPr>
            <p:nvPr/>
          </p:nvSpPr>
          <p:spPr bwMode="auto">
            <a:xfrm>
              <a:off x="0" y="45"/>
              <a:ext cx="2495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Oval 25"/>
            <p:cNvSpPr>
              <a:spLocks noChangeArrowheads="1"/>
            </p:cNvSpPr>
            <p:nvPr/>
          </p:nvSpPr>
          <p:spPr bwMode="auto">
            <a:xfrm>
              <a:off x="1089" y="0"/>
              <a:ext cx="85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4932363" y="4865688"/>
            <a:ext cx="3100387" cy="64135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平角：</a:t>
            </a: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180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°</a:t>
            </a:r>
            <a:endParaRPr lang="en-US" altLang="zh-CN" sz="3600" baseline="30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749300" y="550863"/>
            <a:ext cx="7007225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三角形的</a:t>
            </a:r>
            <a:r>
              <a:rPr lang="zh-CN" altLang="en-US" sz="48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内角和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48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180</a:t>
            </a:r>
            <a:r>
              <a:rPr lang="en-US" altLang="zh-CN" sz="4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°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42 0.00347 L 0.67465 -0.0004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162 L 0.24827 -0.0027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500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500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500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animBg="1"/>
      <p:bldP spid="8202" grpId="0" animBg="1"/>
      <p:bldP spid="8218" grpId="0" bldLvl="0" animBg="1"/>
      <p:bldP spid="81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960000">
            <a:off x="1276350" y="2414588"/>
            <a:ext cx="1381125" cy="2895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21000000">
            <a:off x="1951038" y="2427288"/>
            <a:ext cx="1381125" cy="2919412"/>
          </a:xfrm>
          <a:prstGeom prst="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9380000">
            <a:off x="2571750" y="2157413"/>
            <a:ext cx="1381125" cy="2919412"/>
          </a:xfrm>
          <a:prstGeom prst="triangl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9755" name="Group 85"/>
          <p:cNvGrpSpPr>
            <a:grpSpLocks noChangeAspect="1"/>
          </p:cNvGrpSpPr>
          <p:nvPr/>
        </p:nvGrpSpPr>
        <p:grpSpPr bwMode="auto">
          <a:xfrm rot="-5400000">
            <a:off x="5526881" y="2428082"/>
            <a:ext cx="2957513" cy="2571750"/>
            <a:chOff x="2790" y="8283"/>
            <a:chExt cx="2532" cy="2654"/>
          </a:xfrm>
        </p:grpSpPr>
        <p:sp>
          <p:nvSpPr>
            <p:cNvPr id="17416" name="AutoShape 86"/>
            <p:cNvSpPr>
              <a:spLocks noChangeAspect="1" noTextEdit="1"/>
            </p:cNvSpPr>
            <p:nvPr/>
          </p:nvSpPr>
          <p:spPr bwMode="auto">
            <a:xfrm>
              <a:off x="2790" y="8283"/>
              <a:ext cx="2532" cy="2654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Line 87"/>
            <p:cNvSpPr>
              <a:spLocks noChangeShapeType="1"/>
            </p:cNvSpPr>
            <p:nvPr/>
          </p:nvSpPr>
          <p:spPr bwMode="auto">
            <a:xfrm flipH="1">
              <a:off x="2790" y="8283"/>
              <a:ext cx="1043" cy="125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Line 88"/>
            <p:cNvSpPr>
              <a:spLocks noChangeShapeType="1"/>
            </p:cNvSpPr>
            <p:nvPr/>
          </p:nvSpPr>
          <p:spPr bwMode="auto">
            <a:xfrm>
              <a:off x="2790" y="9507"/>
              <a:ext cx="627" cy="136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Freeform 89"/>
            <p:cNvSpPr/>
            <p:nvPr/>
          </p:nvSpPr>
          <p:spPr bwMode="auto">
            <a:xfrm>
              <a:off x="3412" y="9883"/>
              <a:ext cx="1889" cy="1001"/>
            </a:xfrm>
            <a:custGeom>
              <a:avLst/>
              <a:gdLst>
                <a:gd name="T0" fmla="*/ 0 w 869"/>
                <a:gd name="T1" fmla="*/ 1001 h 460"/>
                <a:gd name="T2" fmla="*/ 1889 w 869"/>
                <a:gd name="T3" fmla="*/ 0 h 460"/>
                <a:gd name="T4" fmla="*/ 0 60000 65536"/>
                <a:gd name="T5" fmla="*/ 0 60000 65536"/>
                <a:gd name="T6" fmla="*/ 0 w 869"/>
                <a:gd name="T7" fmla="*/ 0 h 460"/>
                <a:gd name="T8" fmla="*/ 869 w 869"/>
                <a:gd name="T9" fmla="*/ 460 h 4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9" h="460">
                  <a:moveTo>
                    <a:pt x="0" y="460"/>
                  </a:moveTo>
                  <a:lnTo>
                    <a:pt x="869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90"/>
            <p:cNvSpPr/>
            <p:nvPr/>
          </p:nvSpPr>
          <p:spPr bwMode="auto">
            <a:xfrm>
              <a:off x="3813" y="8283"/>
              <a:ext cx="1509" cy="1613"/>
            </a:xfrm>
            <a:custGeom>
              <a:avLst/>
              <a:gdLst>
                <a:gd name="T0" fmla="*/ 1509 w 694"/>
                <a:gd name="T1" fmla="*/ 1613 h 741"/>
                <a:gd name="T2" fmla="*/ 0 w 694"/>
                <a:gd name="T3" fmla="*/ 0 h 741"/>
                <a:gd name="T4" fmla="*/ 0 60000 65536"/>
                <a:gd name="T5" fmla="*/ 0 60000 65536"/>
                <a:gd name="T6" fmla="*/ 0 w 694"/>
                <a:gd name="T7" fmla="*/ 0 h 741"/>
                <a:gd name="T8" fmla="*/ 694 w 694"/>
                <a:gd name="T9" fmla="*/ 741 h 7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4" h="741">
                  <a:moveTo>
                    <a:pt x="694" y="741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Line 91"/>
          <p:cNvSpPr>
            <a:spLocks noChangeShapeType="1"/>
          </p:cNvSpPr>
          <p:nvPr/>
        </p:nvSpPr>
        <p:spPr bwMode="auto">
          <a:xfrm rot="5700000">
            <a:off x="5619595" y="3671663"/>
            <a:ext cx="2945608" cy="116714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5" name="Text Box 4"/>
          <p:cNvSpPr txBox="1"/>
          <p:nvPr/>
        </p:nvSpPr>
        <p:spPr>
          <a:xfrm>
            <a:off x="77788" y="460375"/>
            <a:ext cx="7218362" cy="825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三角形的</a:t>
            </a:r>
            <a:r>
              <a:rPr lang="zh-CN" altLang="en-US" sz="48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内角和</a:t>
            </a:r>
            <a:r>
              <a:rPr lang="en-US" altLang="zh-CN" sz="4800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4800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180</a:t>
            </a:r>
            <a:r>
              <a:rPr lang="en-US" altLang="zh-CN" sz="4800" dirty="0">
                <a:latin typeface="黑体" panose="02010609060101010101" charset="-122"/>
                <a:ea typeface="黑体" panose="02010609060101010101" charset="-122"/>
                <a:sym typeface="+mn-ea"/>
              </a:rPr>
              <a:t>°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395288" y="1185863"/>
            <a:ext cx="8026400" cy="825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四边形的</a:t>
            </a:r>
            <a:r>
              <a:rPr lang="zh-CN" altLang="en-US" sz="48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内角和</a:t>
            </a:r>
            <a:r>
              <a:rPr lang="en-US" altLang="zh-CN" sz="4800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4800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180</a:t>
            </a:r>
            <a:r>
              <a:rPr lang="en-US" altLang="zh-CN" sz="4800" dirty="0">
                <a:latin typeface="黑体" panose="02010609060101010101" charset="-122"/>
                <a:ea typeface="黑体" panose="02010609060101010101" charset="-122"/>
                <a:sym typeface="+mn-ea"/>
              </a:rPr>
              <a:t>°</a:t>
            </a:r>
            <a:r>
              <a:rPr lang="en-US" altLang="zh-CN" sz="4800" baseline="300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48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× 2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5372626" y="2117832"/>
            <a:ext cx="3031524" cy="2998573"/>
          </a:xfrm>
          <a:custGeom>
            <a:avLst/>
            <a:gdLst>
              <a:gd name="connsiteX0" fmla="*/ 1194486 w 3031524"/>
              <a:gd name="connsiteY0" fmla="*/ 0 h 2998573"/>
              <a:gd name="connsiteX1" fmla="*/ 0 w 3031524"/>
              <a:gd name="connsiteY1" fmla="*/ 2133600 h 2998573"/>
              <a:gd name="connsiteX2" fmla="*/ 1013254 w 3031524"/>
              <a:gd name="connsiteY2" fmla="*/ 2998573 h 2998573"/>
              <a:gd name="connsiteX3" fmla="*/ 2388973 w 3031524"/>
              <a:gd name="connsiteY3" fmla="*/ 2776151 h 2998573"/>
              <a:gd name="connsiteX4" fmla="*/ 3031524 w 3031524"/>
              <a:gd name="connsiteY4" fmla="*/ 1532238 h 2998573"/>
              <a:gd name="connsiteX5" fmla="*/ 1194486 w 3031524"/>
              <a:gd name="connsiteY5" fmla="*/ 0 h 299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31524" h="2998573">
                <a:moveTo>
                  <a:pt x="1194486" y="0"/>
                </a:moveTo>
                <a:lnTo>
                  <a:pt x="0" y="2133600"/>
                </a:lnTo>
                <a:lnTo>
                  <a:pt x="1013254" y="2998573"/>
                </a:lnTo>
                <a:lnTo>
                  <a:pt x="2388973" y="2776151"/>
                </a:lnTo>
                <a:lnTo>
                  <a:pt x="3031524" y="1532238"/>
                </a:lnTo>
                <a:lnTo>
                  <a:pt x="1194486" y="0"/>
                </a:lnTo>
                <a:close/>
              </a:path>
            </a:pathLst>
          </a:custGeom>
          <a:noFill/>
          <a:ln w="38100"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822150" y="2487827"/>
            <a:ext cx="2318017" cy="2553730"/>
            <a:chOff x="5822150" y="2487827"/>
            <a:chExt cx="2318017" cy="2553730"/>
          </a:xfrm>
        </p:grpSpPr>
        <p:sp>
          <p:nvSpPr>
            <p:cNvPr id="2" name="任意多边形 1"/>
            <p:cNvSpPr/>
            <p:nvPr/>
          </p:nvSpPr>
          <p:spPr>
            <a:xfrm>
              <a:off x="7076303" y="2487827"/>
              <a:ext cx="329513" cy="175221"/>
            </a:xfrm>
            <a:custGeom>
              <a:avLst/>
              <a:gdLst>
                <a:gd name="connsiteX0" fmla="*/ 0 w 329513"/>
                <a:gd name="connsiteY0" fmla="*/ 0 h 175221"/>
                <a:gd name="connsiteX1" fmla="*/ 156519 w 329513"/>
                <a:gd name="connsiteY1" fmla="*/ 172995 h 175221"/>
                <a:gd name="connsiteX2" fmla="*/ 329513 w 329513"/>
                <a:gd name="connsiteY2" fmla="*/ 82378 h 175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9513" h="175221">
                  <a:moveTo>
                    <a:pt x="0" y="0"/>
                  </a:moveTo>
                  <a:cubicBezTo>
                    <a:pt x="50800" y="79632"/>
                    <a:pt x="101600" y="159265"/>
                    <a:pt x="156519" y="172995"/>
                  </a:cubicBezTo>
                  <a:cubicBezTo>
                    <a:pt x="211438" y="186725"/>
                    <a:pt x="270475" y="134551"/>
                    <a:pt x="329513" y="82378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755027" y="4876492"/>
              <a:ext cx="403654" cy="165065"/>
            </a:xfrm>
            <a:custGeom>
              <a:avLst/>
              <a:gdLst>
                <a:gd name="connsiteX0" fmla="*/ 0 w 403654"/>
                <a:gd name="connsiteY0" fmla="*/ 132113 h 165065"/>
                <a:gd name="connsiteX1" fmla="*/ 189470 w 403654"/>
                <a:gd name="connsiteY1" fmla="*/ 308 h 165065"/>
                <a:gd name="connsiteX2" fmla="*/ 403654 w 403654"/>
                <a:gd name="connsiteY2" fmla="*/ 165065 h 16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654" h="165065">
                  <a:moveTo>
                    <a:pt x="0" y="132113"/>
                  </a:moveTo>
                  <a:cubicBezTo>
                    <a:pt x="61097" y="63464"/>
                    <a:pt x="122195" y="-5184"/>
                    <a:pt x="189470" y="308"/>
                  </a:cubicBezTo>
                  <a:cubicBezTo>
                    <a:pt x="256745" y="5800"/>
                    <a:pt x="330199" y="85432"/>
                    <a:pt x="403654" y="165065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4176074">
              <a:off x="5745004" y="3920426"/>
              <a:ext cx="329513" cy="175221"/>
            </a:xfrm>
            <a:custGeom>
              <a:avLst/>
              <a:gdLst>
                <a:gd name="connsiteX0" fmla="*/ 0 w 329513"/>
                <a:gd name="connsiteY0" fmla="*/ 0 h 175221"/>
                <a:gd name="connsiteX1" fmla="*/ 156519 w 329513"/>
                <a:gd name="connsiteY1" fmla="*/ 172995 h 175221"/>
                <a:gd name="connsiteX2" fmla="*/ 329513 w 329513"/>
                <a:gd name="connsiteY2" fmla="*/ 82378 h 175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9513" h="175221">
                  <a:moveTo>
                    <a:pt x="0" y="0"/>
                  </a:moveTo>
                  <a:cubicBezTo>
                    <a:pt x="50800" y="79632"/>
                    <a:pt x="101600" y="159265"/>
                    <a:pt x="156519" y="172995"/>
                  </a:cubicBezTo>
                  <a:cubicBezTo>
                    <a:pt x="211438" y="186725"/>
                    <a:pt x="270475" y="134551"/>
                    <a:pt x="329513" y="82378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5204613">
              <a:off x="7887800" y="4307769"/>
              <a:ext cx="329513" cy="175221"/>
            </a:xfrm>
            <a:custGeom>
              <a:avLst/>
              <a:gdLst>
                <a:gd name="connsiteX0" fmla="*/ 0 w 329513"/>
                <a:gd name="connsiteY0" fmla="*/ 0 h 175221"/>
                <a:gd name="connsiteX1" fmla="*/ 156519 w 329513"/>
                <a:gd name="connsiteY1" fmla="*/ 172995 h 175221"/>
                <a:gd name="connsiteX2" fmla="*/ 329513 w 329513"/>
                <a:gd name="connsiteY2" fmla="*/ 82378 h 175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9513" h="175221">
                  <a:moveTo>
                    <a:pt x="0" y="0"/>
                  </a:moveTo>
                  <a:cubicBezTo>
                    <a:pt x="50800" y="79632"/>
                    <a:pt x="101600" y="159265"/>
                    <a:pt x="156519" y="172995"/>
                  </a:cubicBezTo>
                  <a:cubicBezTo>
                    <a:pt x="211438" y="186725"/>
                    <a:pt x="270475" y="134551"/>
                    <a:pt x="329513" y="82378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bldLvl="0" animBg="1"/>
      <p:bldP spid="5" grpId="0" bldLvl="0" animBg="1"/>
      <p:bldP spid="5" grpId="1" animBg="1"/>
      <p:bldP spid="3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0" name="Text Box 10"/>
          <p:cNvSpPr txBox="1">
            <a:spLocks noChangeArrowheads="1"/>
          </p:cNvSpPr>
          <p:nvPr/>
        </p:nvSpPr>
        <p:spPr bwMode="auto">
          <a:xfrm>
            <a:off x="3317921" y="930134"/>
            <a:ext cx="1219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    </a:t>
            </a:r>
            <a:r>
              <a:rPr lang="en-US" altLang="zh-CN" sz="4000"/>
              <a:t>A</a:t>
            </a:r>
          </a:p>
        </p:txBody>
      </p:sp>
      <p:sp>
        <p:nvSpPr>
          <p:cNvPr id="163851" name="Text Box 11"/>
          <p:cNvSpPr txBox="1">
            <a:spLocks noChangeArrowheads="1"/>
          </p:cNvSpPr>
          <p:nvPr/>
        </p:nvSpPr>
        <p:spPr bwMode="auto">
          <a:xfrm>
            <a:off x="1759297" y="2841857"/>
            <a:ext cx="652463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/>
              <a:t>      </a:t>
            </a:r>
            <a:r>
              <a:rPr lang="en-US" altLang="zh-CN" sz="4000"/>
              <a:t>B</a:t>
            </a:r>
          </a:p>
        </p:txBody>
      </p:sp>
      <p:sp>
        <p:nvSpPr>
          <p:cNvPr id="163852" name="Text Box 12"/>
          <p:cNvSpPr txBox="1">
            <a:spLocks noChangeArrowheads="1"/>
          </p:cNvSpPr>
          <p:nvPr/>
        </p:nvSpPr>
        <p:spPr bwMode="auto">
          <a:xfrm>
            <a:off x="3470321" y="5028828"/>
            <a:ext cx="1066800" cy="70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C</a:t>
            </a:r>
          </a:p>
        </p:txBody>
      </p:sp>
      <p:sp>
        <p:nvSpPr>
          <p:cNvPr id="163853" name="Text Box 13"/>
          <p:cNvSpPr txBox="1">
            <a:spLocks noChangeArrowheads="1"/>
          </p:cNvSpPr>
          <p:nvPr/>
        </p:nvSpPr>
        <p:spPr bwMode="auto">
          <a:xfrm>
            <a:off x="5929315" y="4876798"/>
            <a:ext cx="1066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D</a:t>
            </a:r>
          </a:p>
        </p:txBody>
      </p:sp>
      <p:sp>
        <p:nvSpPr>
          <p:cNvPr id="163854" name="Text Box 14"/>
          <p:cNvSpPr txBox="1">
            <a:spLocks noChangeArrowheads="1"/>
          </p:cNvSpPr>
          <p:nvPr/>
        </p:nvSpPr>
        <p:spPr bwMode="auto">
          <a:xfrm>
            <a:off x="6633266" y="2491019"/>
            <a:ext cx="1066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E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344488" y="247650"/>
            <a:ext cx="7599362" cy="8239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五边形的</a:t>
            </a:r>
            <a:r>
              <a:rPr lang="zh-CN" altLang="en-US" sz="480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内角和</a:t>
            </a:r>
            <a:r>
              <a:rPr lang="en-US" altLang="zh-CN" sz="4800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4800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180</a:t>
            </a:r>
            <a:r>
              <a:rPr lang="en-US" altLang="zh-CN" sz="4800" dirty="0">
                <a:latin typeface="黑体" panose="02010609060101010101" charset="-122"/>
                <a:ea typeface="黑体" panose="02010609060101010101" charset="-122"/>
                <a:sym typeface="+mn-ea"/>
              </a:rPr>
              <a:t>°</a:t>
            </a:r>
            <a:r>
              <a:rPr lang="en-US" altLang="zh-CN" sz="48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× 3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2411760" y="1628800"/>
            <a:ext cx="4102443" cy="3525794"/>
          </a:xfrm>
          <a:custGeom>
            <a:avLst/>
            <a:gdLst>
              <a:gd name="connsiteX0" fmla="*/ 1639329 w 4102443"/>
              <a:gd name="connsiteY0" fmla="*/ 0 h 3525794"/>
              <a:gd name="connsiteX1" fmla="*/ 0 w 4102443"/>
              <a:gd name="connsiteY1" fmla="*/ 2207740 h 3525794"/>
              <a:gd name="connsiteX2" fmla="*/ 1392194 w 4102443"/>
              <a:gd name="connsiteY2" fmla="*/ 3525794 h 3525794"/>
              <a:gd name="connsiteX3" fmla="*/ 3550508 w 4102443"/>
              <a:gd name="connsiteY3" fmla="*/ 3253946 h 3525794"/>
              <a:gd name="connsiteX4" fmla="*/ 4102443 w 4102443"/>
              <a:gd name="connsiteY4" fmla="*/ 1309816 h 3525794"/>
              <a:gd name="connsiteX5" fmla="*/ 1639329 w 4102443"/>
              <a:gd name="connsiteY5" fmla="*/ 0 h 352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02443" h="3525794">
                <a:moveTo>
                  <a:pt x="1639329" y="0"/>
                </a:moveTo>
                <a:lnTo>
                  <a:pt x="0" y="2207740"/>
                </a:lnTo>
                <a:lnTo>
                  <a:pt x="1392194" y="3525794"/>
                </a:lnTo>
                <a:lnTo>
                  <a:pt x="3550508" y="3253946"/>
                </a:lnTo>
                <a:lnTo>
                  <a:pt x="4102443" y="1309816"/>
                </a:lnTo>
                <a:lnTo>
                  <a:pt x="1639329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555776" y="1795093"/>
            <a:ext cx="3823481" cy="3314072"/>
            <a:chOff x="2555776" y="1795093"/>
            <a:chExt cx="3823481" cy="3314072"/>
          </a:xfrm>
        </p:grpSpPr>
        <p:sp>
          <p:nvSpPr>
            <p:cNvPr id="6" name="任意多边形 5"/>
            <p:cNvSpPr/>
            <p:nvPr/>
          </p:nvSpPr>
          <p:spPr>
            <a:xfrm>
              <a:off x="2555776" y="3653262"/>
              <a:ext cx="191194" cy="387178"/>
            </a:xfrm>
            <a:custGeom>
              <a:avLst/>
              <a:gdLst>
                <a:gd name="connsiteX0" fmla="*/ 0 w 191194"/>
                <a:gd name="connsiteY0" fmla="*/ 0 h 387178"/>
                <a:gd name="connsiteX1" fmla="*/ 189471 w 191194"/>
                <a:gd name="connsiteY1" fmla="*/ 205945 h 387178"/>
                <a:gd name="connsiteX2" fmla="*/ 98854 w 191194"/>
                <a:gd name="connsiteY2" fmla="*/ 387178 h 387178"/>
                <a:gd name="connsiteX3" fmla="*/ 98854 w 191194"/>
                <a:gd name="connsiteY3" fmla="*/ 387178 h 3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194" h="387178">
                  <a:moveTo>
                    <a:pt x="0" y="0"/>
                  </a:moveTo>
                  <a:cubicBezTo>
                    <a:pt x="86497" y="70707"/>
                    <a:pt x="172995" y="141415"/>
                    <a:pt x="189471" y="205945"/>
                  </a:cubicBezTo>
                  <a:cubicBezTo>
                    <a:pt x="205947" y="270475"/>
                    <a:pt x="98854" y="387178"/>
                    <a:pt x="98854" y="387178"/>
                  </a:cubicBezTo>
                  <a:lnTo>
                    <a:pt x="98854" y="38717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18084862">
              <a:off x="3739265" y="4671355"/>
              <a:ext cx="306757" cy="568864"/>
            </a:xfrm>
            <a:custGeom>
              <a:avLst/>
              <a:gdLst>
                <a:gd name="connsiteX0" fmla="*/ 0 w 191194"/>
                <a:gd name="connsiteY0" fmla="*/ 0 h 387178"/>
                <a:gd name="connsiteX1" fmla="*/ 189471 w 191194"/>
                <a:gd name="connsiteY1" fmla="*/ 205945 h 387178"/>
                <a:gd name="connsiteX2" fmla="*/ 98854 w 191194"/>
                <a:gd name="connsiteY2" fmla="*/ 387178 h 387178"/>
                <a:gd name="connsiteX3" fmla="*/ 98854 w 191194"/>
                <a:gd name="connsiteY3" fmla="*/ 387178 h 3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194" h="387178">
                  <a:moveTo>
                    <a:pt x="0" y="0"/>
                  </a:moveTo>
                  <a:cubicBezTo>
                    <a:pt x="86497" y="70707"/>
                    <a:pt x="172995" y="141415"/>
                    <a:pt x="189471" y="205945"/>
                  </a:cubicBezTo>
                  <a:cubicBezTo>
                    <a:pt x="205947" y="270475"/>
                    <a:pt x="98854" y="387178"/>
                    <a:pt x="98854" y="387178"/>
                  </a:cubicBezTo>
                  <a:lnTo>
                    <a:pt x="98854" y="38717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4410917">
              <a:off x="5697224" y="4355741"/>
              <a:ext cx="306757" cy="568864"/>
            </a:xfrm>
            <a:custGeom>
              <a:avLst/>
              <a:gdLst>
                <a:gd name="connsiteX0" fmla="*/ 0 w 191194"/>
                <a:gd name="connsiteY0" fmla="*/ 0 h 387178"/>
                <a:gd name="connsiteX1" fmla="*/ 189471 w 191194"/>
                <a:gd name="connsiteY1" fmla="*/ 205945 h 387178"/>
                <a:gd name="connsiteX2" fmla="*/ 98854 w 191194"/>
                <a:gd name="connsiteY2" fmla="*/ 387178 h 387178"/>
                <a:gd name="connsiteX3" fmla="*/ 98854 w 191194"/>
                <a:gd name="connsiteY3" fmla="*/ 387178 h 3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194" h="387178">
                  <a:moveTo>
                    <a:pt x="0" y="0"/>
                  </a:moveTo>
                  <a:cubicBezTo>
                    <a:pt x="86497" y="70707"/>
                    <a:pt x="172995" y="141415"/>
                    <a:pt x="189471" y="205945"/>
                  </a:cubicBezTo>
                  <a:cubicBezTo>
                    <a:pt x="205947" y="270475"/>
                    <a:pt x="98854" y="387178"/>
                    <a:pt x="98854" y="387178"/>
                  </a:cubicBezTo>
                  <a:lnTo>
                    <a:pt x="98854" y="38717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0800000">
              <a:off x="6072500" y="2800553"/>
              <a:ext cx="306757" cy="568864"/>
            </a:xfrm>
            <a:custGeom>
              <a:avLst/>
              <a:gdLst>
                <a:gd name="connsiteX0" fmla="*/ 0 w 191194"/>
                <a:gd name="connsiteY0" fmla="*/ 0 h 387178"/>
                <a:gd name="connsiteX1" fmla="*/ 189471 w 191194"/>
                <a:gd name="connsiteY1" fmla="*/ 205945 h 387178"/>
                <a:gd name="connsiteX2" fmla="*/ 98854 w 191194"/>
                <a:gd name="connsiteY2" fmla="*/ 387178 h 387178"/>
                <a:gd name="connsiteX3" fmla="*/ 98854 w 191194"/>
                <a:gd name="connsiteY3" fmla="*/ 387178 h 3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194" h="387178">
                  <a:moveTo>
                    <a:pt x="0" y="0"/>
                  </a:moveTo>
                  <a:cubicBezTo>
                    <a:pt x="86497" y="70707"/>
                    <a:pt x="172995" y="141415"/>
                    <a:pt x="189471" y="205945"/>
                  </a:cubicBezTo>
                  <a:cubicBezTo>
                    <a:pt x="205947" y="270475"/>
                    <a:pt x="98854" y="387178"/>
                    <a:pt x="98854" y="387178"/>
                  </a:cubicBezTo>
                  <a:lnTo>
                    <a:pt x="98854" y="38717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6263013">
              <a:off x="4013828" y="1664040"/>
              <a:ext cx="306757" cy="568864"/>
            </a:xfrm>
            <a:custGeom>
              <a:avLst/>
              <a:gdLst>
                <a:gd name="connsiteX0" fmla="*/ 0 w 191194"/>
                <a:gd name="connsiteY0" fmla="*/ 0 h 387178"/>
                <a:gd name="connsiteX1" fmla="*/ 189471 w 191194"/>
                <a:gd name="connsiteY1" fmla="*/ 205945 h 387178"/>
                <a:gd name="connsiteX2" fmla="*/ 98854 w 191194"/>
                <a:gd name="connsiteY2" fmla="*/ 387178 h 387178"/>
                <a:gd name="connsiteX3" fmla="*/ 98854 w 191194"/>
                <a:gd name="connsiteY3" fmla="*/ 387178 h 3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194" h="387178">
                  <a:moveTo>
                    <a:pt x="0" y="0"/>
                  </a:moveTo>
                  <a:cubicBezTo>
                    <a:pt x="86497" y="70707"/>
                    <a:pt x="172995" y="141415"/>
                    <a:pt x="189471" y="205945"/>
                  </a:cubicBezTo>
                  <a:cubicBezTo>
                    <a:pt x="205947" y="270475"/>
                    <a:pt x="98854" y="387178"/>
                    <a:pt x="98854" y="387178"/>
                  </a:cubicBezTo>
                  <a:lnTo>
                    <a:pt x="98854" y="38717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>
            <a:stCxn id="2" idx="0"/>
            <a:endCxn id="2" idx="2"/>
          </p:cNvCxnSpPr>
          <p:nvPr/>
        </p:nvCxnSpPr>
        <p:spPr>
          <a:xfrm flipH="1">
            <a:off x="3803954" y="1628800"/>
            <a:ext cx="247135" cy="3525794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2" idx="0"/>
            <a:endCxn id="2" idx="3"/>
          </p:cNvCxnSpPr>
          <p:nvPr/>
        </p:nvCxnSpPr>
        <p:spPr>
          <a:xfrm>
            <a:off x="4051089" y="1628800"/>
            <a:ext cx="1911179" cy="3253946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" name="表格 5122"/>
          <p:cNvGraphicFramePr>
            <a:graphicFrameLocks noGrp="1"/>
          </p:cNvGraphicFramePr>
          <p:nvPr/>
        </p:nvGraphicFramePr>
        <p:xfrm>
          <a:off x="746125" y="2093913"/>
          <a:ext cx="6591300" cy="3422971"/>
        </p:xfrm>
        <a:graphic>
          <a:graphicData uri="http://schemas.openxmlformats.org/drawingml/2006/table">
            <a:tbl>
              <a:tblPr/>
              <a:tblGrid>
                <a:gridCol w="1454150"/>
                <a:gridCol w="979488"/>
                <a:gridCol w="2697162"/>
                <a:gridCol w="1460500"/>
              </a:tblGrid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图形名称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边数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分成的三角形个数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内角和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三角形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180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°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05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四边形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五边形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六边形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七边形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八边形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46325" y="5087938"/>
            <a:ext cx="744538" cy="425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200"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en-US" sz="2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083050" y="5087938"/>
            <a:ext cx="892175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en-US" sz="2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76878" y="3381375"/>
            <a:ext cx="338137" cy="425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endParaRPr lang="zh-CN" altLang="en-US" sz="22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082189" y="3354388"/>
            <a:ext cx="1080135" cy="426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914400">
              <a:buClrTx/>
              <a:buSzTx/>
              <a:buFontTx/>
            </a:pPr>
            <a:r>
              <a:rPr lang="en-US" altLang="zh-CN" sz="2200" smtClean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180°×3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082189" y="3779838"/>
            <a:ext cx="1080135" cy="426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200" smtClean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180°×4</a:t>
            </a:r>
            <a:endParaRPr lang="zh-CN" altLang="en-US" sz="2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376878" y="3806825"/>
            <a:ext cx="341312" cy="427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532169" y="3806825"/>
            <a:ext cx="341312" cy="426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532169" y="4233863"/>
            <a:ext cx="341312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532169" y="4660900"/>
            <a:ext cx="341312" cy="427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376878" y="4233863"/>
            <a:ext cx="341312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376878" y="4633913"/>
            <a:ext cx="355600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082189" y="4206875"/>
            <a:ext cx="1080135" cy="426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200" smtClean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180°×5</a:t>
            </a:r>
            <a:endParaRPr lang="zh-CN" altLang="en-US" sz="2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082189" y="4660900"/>
            <a:ext cx="1080135" cy="426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200" smtClean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180°×6</a:t>
            </a:r>
            <a:endParaRPr lang="zh-CN" altLang="en-US" sz="2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68375" y="5514975"/>
            <a:ext cx="317182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多边形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内角和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=</a:t>
            </a:r>
          </a:p>
        </p:txBody>
      </p:sp>
      <p:sp>
        <p:nvSpPr>
          <p:cNvPr id="2" name="TextBox 13"/>
          <p:cNvSpPr txBox="1"/>
          <p:nvPr/>
        </p:nvSpPr>
        <p:spPr>
          <a:xfrm>
            <a:off x="4013200" y="5513388"/>
            <a:ext cx="409003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+mn-ea"/>
              </a:rPr>
              <a:t>180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°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×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边数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-2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）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022975" y="5065713"/>
            <a:ext cx="1079500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en-US" sz="220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9521" name="Group 80"/>
          <p:cNvGrpSpPr>
            <a:grpSpLocks noChangeAspect="1"/>
          </p:cNvGrpSpPr>
          <p:nvPr/>
        </p:nvGrpSpPr>
        <p:grpSpPr bwMode="auto">
          <a:xfrm>
            <a:off x="687388" y="604838"/>
            <a:ext cx="1143000" cy="1235075"/>
            <a:chOff x="2790" y="8283"/>
            <a:chExt cx="2035" cy="1778"/>
          </a:xfrm>
        </p:grpSpPr>
        <p:sp>
          <p:nvSpPr>
            <p:cNvPr id="19543" name="AutoShape 81"/>
            <p:cNvSpPr>
              <a:spLocks noChangeAspect="1"/>
            </p:cNvSpPr>
            <p:nvPr/>
          </p:nvSpPr>
          <p:spPr bwMode="auto">
            <a:xfrm>
              <a:off x="2790" y="8283"/>
              <a:ext cx="2035" cy="1778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9544" name="Line 82"/>
            <p:cNvCxnSpPr>
              <a:cxnSpLocks noChangeShapeType="1"/>
            </p:cNvCxnSpPr>
            <p:nvPr/>
          </p:nvCxnSpPr>
          <p:spPr bwMode="auto">
            <a:xfrm flipH="1">
              <a:off x="2790" y="8283"/>
              <a:ext cx="1044" cy="177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miter lim="800000"/>
            </a:ln>
          </p:spPr>
        </p:cxnSp>
        <p:cxnSp>
          <p:nvCxnSpPr>
            <p:cNvPr id="19545" name="Line 83"/>
            <p:cNvCxnSpPr>
              <a:cxnSpLocks noChangeShapeType="1"/>
            </p:cNvCxnSpPr>
            <p:nvPr/>
          </p:nvCxnSpPr>
          <p:spPr bwMode="auto">
            <a:xfrm>
              <a:off x="2790" y="10060"/>
              <a:ext cx="1983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miter lim="800000"/>
            </a:ln>
          </p:spPr>
        </p:cxnSp>
        <p:cxnSp>
          <p:nvCxnSpPr>
            <p:cNvPr id="19546" name="Line 84"/>
            <p:cNvCxnSpPr>
              <a:cxnSpLocks noChangeShapeType="1"/>
            </p:cNvCxnSpPr>
            <p:nvPr/>
          </p:nvCxnSpPr>
          <p:spPr bwMode="auto">
            <a:xfrm flipH="1" flipV="1">
              <a:off x="3808" y="8283"/>
              <a:ext cx="939" cy="177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miter lim="800000"/>
            </a:ln>
          </p:spPr>
        </p:cxnSp>
      </p:grpSp>
      <p:grpSp>
        <p:nvGrpSpPr>
          <p:cNvPr id="19522" name="Group 85"/>
          <p:cNvGrpSpPr>
            <a:grpSpLocks noChangeAspect="1"/>
          </p:cNvGrpSpPr>
          <p:nvPr/>
        </p:nvGrpSpPr>
        <p:grpSpPr bwMode="auto">
          <a:xfrm rot="300000">
            <a:off x="1964807" y="613509"/>
            <a:ext cx="1547812" cy="1377950"/>
            <a:chOff x="2790" y="8283"/>
            <a:chExt cx="2532" cy="2654"/>
          </a:xfrm>
        </p:grpSpPr>
        <p:sp>
          <p:nvSpPr>
            <p:cNvPr id="19538" name="AutoShape 86"/>
            <p:cNvSpPr>
              <a:spLocks noChangeAspect="1" noTextEdit="1"/>
            </p:cNvSpPr>
            <p:nvPr/>
          </p:nvSpPr>
          <p:spPr bwMode="auto">
            <a:xfrm>
              <a:off x="2790" y="8283"/>
              <a:ext cx="2532" cy="2654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9539" name="Line 87"/>
            <p:cNvCxnSpPr>
              <a:cxnSpLocks noChangeShapeType="1"/>
            </p:cNvCxnSpPr>
            <p:nvPr/>
          </p:nvCxnSpPr>
          <p:spPr bwMode="auto">
            <a:xfrm flipH="1">
              <a:off x="2790" y="8283"/>
              <a:ext cx="1043" cy="125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miter lim="800000"/>
            </a:ln>
          </p:spPr>
        </p:cxnSp>
        <p:cxnSp>
          <p:nvCxnSpPr>
            <p:cNvPr id="19540" name="Line 88"/>
            <p:cNvCxnSpPr>
              <a:cxnSpLocks noChangeShapeType="1"/>
            </p:cNvCxnSpPr>
            <p:nvPr/>
          </p:nvCxnSpPr>
          <p:spPr bwMode="auto">
            <a:xfrm>
              <a:off x="2790" y="9489"/>
              <a:ext cx="627" cy="136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miter lim="800000"/>
            </a:ln>
          </p:spPr>
        </p:cxnSp>
        <p:sp>
          <p:nvSpPr>
            <p:cNvPr id="19541" name="Freeform 89"/>
            <p:cNvSpPr/>
            <p:nvPr/>
          </p:nvSpPr>
          <p:spPr bwMode="auto">
            <a:xfrm>
              <a:off x="3405" y="9892"/>
              <a:ext cx="1889" cy="1001"/>
            </a:xfrm>
            <a:custGeom>
              <a:avLst/>
              <a:gdLst>
                <a:gd name="T0" fmla="*/ 0 w 869"/>
                <a:gd name="T1" fmla="*/ 1001 h 460"/>
                <a:gd name="T2" fmla="*/ 1889 w 869"/>
                <a:gd name="T3" fmla="*/ 0 h 460"/>
                <a:gd name="T4" fmla="*/ 0 60000 65536"/>
                <a:gd name="T5" fmla="*/ 0 60000 65536"/>
                <a:gd name="T6" fmla="*/ 0 w 869"/>
                <a:gd name="T7" fmla="*/ 0 h 460"/>
                <a:gd name="T8" fmla="*/ 869 w 869"/>
                <a:gd name="T9" fmla="*/ 460 h 4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9" h="460">
                  <a:moveTo>
                    <a:pt x="0" y="460"/>
                  </a:moveTo>
                  <a:lnTo>
                    <a:pt x="869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2" name="Freeform 90"/>
            <p:cNvSpPr/>
            <p:nvPr/>
          </p:nvSpPr>
          <p:spPr bwMode="auto">
            <a:xfrm>
              <a:off x="3813" y="8283"/>
              <a:ext cx="1509" cy="1613"/>
            </a:xfrm>
            <a:custGeom>
              <a:avLst/>
              <a:gdLst>
                <a:gd name="T0" fmla="*/ 1509 w 694"/>
                <a:gd name="T1" fmla="*/ 1613 h 741"/>
                <a:gd name="T2" fmla="*/ 0 w 694"/>
                <a:gd name="T3" fmla="*/ 0 h 741"/>
                <a:gd name="T4" fmla="*/ 0 60000 65536"/>
                <a:gd name="T5" fmla="*/ 0 60000 65536"/>
                <a:gd name="T6" fmla="*/ 0 w 694"/>
                <a:gd name="T7" fmla="*/ 0 h 741"/>
                <a:gd name="T8" fmla="*/ 694 w 694"/>
                <a:gd name="T9" fmla="*/ 741 h 7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4" h="741">
                  <a:moveTo>
                    <a:pt x="694" y="741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23" name="Group 3"/>
          <p:cNvGrpSpPr>
            <a:grpSpLocks noChangeAspect="1"/>
          </p:cNvGrpSpPr>
          <p:nvPr/>
        </p:nvGrpSpPr>
        <p:grpSpPr bwMode="auto">
          <a:xfrm>
            <a:off x="3779912" y="620688"/>
            <a:ext cx="1303337" cy="1520825"/>
            <a:chOff x="2790" y="9003"/>
            <a:chExt cx="2296" cy="3216"/>
          </a:xfrm>
        </p:grpSpPr>
        <p:sp>
          <p:nvSpPr>
            <p:cNvPr id="19530" name="AutoShape 4"/>
            <p:cNvSpPr>
              <a:spLocks noChangeAspect="1" noTextEdit="1"/>
            </p:cNvSpPr>
            <p:nvPr/>
          </p:nvSpPr>
          <p:spPr bwMode="auto">
            <a:xfrm>
              <a:off x="2790" y="9003"/>
              <a:ext cx="2296" cy="3216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531" name="Group 5"/>
            <p:cNvGrpSpPr/>
            <p:nvPr/>
          </p:nvGrpSpPr>
          <p:grpSpPr bwMode="auto">
            <a:xfrm>
              <a:off x="2790" y="9003"/>
              <a:ext cx="2296" cy="2721"/>
              <a:chOff x="3744" y="1536"/>
              <a:chExt cx="1584" cy="1440"/>
            </a:xfrm>
          </p:grpSpPr>
          <p:cxnSp>
            <p:nvCxnSpPr>
              <p:cNvPr id="19532" name="Line 6"/>
              <p:cNvCxnSpPr>
                <a:cxnSpLocks noChangeShapeType="1"/>
              </p:cNvCxnSpPr>
              <p:nvPr/>
            </p:nvCxnSpPr>
            <p:spPr bwMode="auto">
              <a:xfrm>
                <a:off x="3744" y="2064"/>
                <a:ext cx="288" cy="91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</p:cxnSp>
          <p:grpSp>
            <p:nvGrpSpPr>
              <p:cNvPr id="19533" name="Group 7"/>
              <p:cNvGrpSpPr/>
              <p:nvPr/>
            </p:nvGrpSpPr>
            <p:grpSpPr bwMode="auto">
              <a:xfrm>
                <a:off x="3744" y="1536"/>
                <a:ext cx="1584" cy="1440"/>
                <a:chOff x="3744" y="1536"/>
                <a:chExt cx="1584" cy="1440"/>
              </a:xfrm>
            </p:grpSpPr>
            <p:cxnSp>
              <p:nvCxnSpPr>
                <p:cNvPr id="19535" name="Line 8"/>
                <p:cNvCxnSpPr>
                  <a:cxnSpLocks noChangeShapeType="1"/>
                </p:cNvCxnSpPr>
                <p:nvPr/>
              </p:nvCxnSpPr>
              <p:spPr bwMode="auto">
                <a:xfrm flipH="1">
                  <a:off x="3744" y="1536"/>
                  <a:ext cx="720" cy="528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</p:cxnSp>
            <p:cxnSp>
              <p:nvCxnSpPr>
                <p:cNvPr id="19536" name="Line 9"/>
                <p:cNvCxnSpPr>
                  <a:cxnSpLocks noChangeShapeType="1"/>
                </p:cNvCxnSpPr>
                <p:nvPr/>
              </p:nvCxnSpPr>
              <p:spPr bwMode="auto">
                <a:xfrm>
                  <a:off x="4032" y="2976"/>
                  <a:ext cx="960" cy="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</p:cxnSp>
            <p:cxnSp>
              <p:nvCxnSpPr>
                <p:cNvPr id="19537" name="Line 10"/>
                <p:cNvCxnSpPr>
                  <a:cxnSpLocks noChangeShapeType="1"/>
                </p:cNvCxnSpPr>
                <p:nvPr/>
              </p:nvCxnSpPr>
              <p:spPr bwMode="auto">
                <a:xfrm flipV="1">
                  <a:off x="4992" y="2112"/>
                  <a:ext cx="336" cy="864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</p:cxnSp>
          </p:grpSp>
          <p:cxnSp>
            <p:nvCxnSpPr>
              <p:cNvPr id="19534" name="Line 11"/>
              <p:cNvCxnSpPr>
                <a:cxnSpLocks noChangeShapeType="1"/>
              </p:cNvCxnSpPr>
              <p:nvPr/>
            </p:nvCxnSpPr>
            <p:spPr bwMode="auto">
              <a:xfrm flipH="1" flipV="1">
                <a:off x="4464" y="1536"/>
                <a:ext cx="864" cy="57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</p:cxnSp>
        </p:grpSp>
      </p:grpSp>
      <p:grpSp>
        <p:nvGrpSpPr>
          <p:cNvPr id="19524" name="Group 12"/>
          <p:cNvGrpSpPr>
            <a:grpSpLocks noChangeAspect="1"/>
          </p:cNvGrpSpPr>
          <p:nvPr/>
        </p:nvGrpSpPr>
        <p:grpSpPr bwMode="auto">
          <a:xfrm>
            <a:off x="5652120" y="548680"/>
            <a:ext cx="1358900" cy="1584325"/>
            <a:chOff x="2790" y="9003"/>
            <a:chExt cx="7200" cy="4212"/>
          </a:xfrm>
        </p:grpSpPr>
        <p:sp>
          <p:nvSpPr>
            <p:cNvPr id="19528" name="AutoShape 13"/>
            <p:cNvSpPr>
              <a:spLocks noChangeAspect="1" noTextEdit="1"/>
            </p:cNvSpPr>
            <p:nvPr/>
          </p:nvSpPr>
          <p:spPr bwMode="auto">
            <a:xfrm>
              <a:off x="2790" y="9003"/>
              <a:ext cx="7200" cy="4212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9" name="AutoShape 14"/>
            <p:cNvSpPr>
              <a:spLocks noChangeArrowheads="1"/>
            </p:cNvSpPr>
            <p:nvPr/>
          </p:nvSpPr>
          <p:spPr bwMode="auto">
            <a:xfrm rot="5411121">
              <a:off x="4581" y="8225"/>
              <a:ext cx="3610" cy="576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38100">
              <a:solidFill>
                <a:srgbClr val="0000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25" name="Line 91"/>
          <p:cNvSpPr>
            <a:spLocks noChangeShapeType="1"/>
          </p:cNvSpPr>
          <p:nvPr/>
        </p:nvSpPr>
        <p:spPr bwMode="auto">
          <a:xfrm rot="420000">
            <a:off x="1982785" y="1288310"/>
            <a:ext cx="1511300" cy="14287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6" name="Line 91"/>
          <p:cNvSpPr>
            <a:spLocks noChangeShapeType="1"/>
          </p:cNvSpPr>
          <p:nvPr/>
        </p:nvSpPr>
        <p:spPr bwMode="auto">
          <a:xfrm rot="-2520000">
            <a:off x="3952846" y="1458754"/>
            <a:ext cx="1268413" cy="14287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7" name="Line 91"/>
          <p:cNvSpPr>
            <a:spLocks noChangeShapeType="1"/>
          </p:cNvSpPr>
          <p:nvPr/>
        </p:nvSpPr>
        <p:spPr bwMode="auto">
          <a:xfrm rot="-4920000">
            <a:off x="3581304" y="1131693"/>
            <a:ext cx="1322387" cy="16668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1116013" y="5084763"/>
            <a:ext cx="744537" cy="425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200"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en-US" sz="2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09142" y="2954655"/>
            <a:ext cx="584835" cy="42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200" smtClean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2</a:t>
            </a:r>
            <a:endParaRPr lang="en-US" altLang="zh-CN" sz="2400" smtClean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0676" y="2954655"/>
            <a:ext cx="1369655" cy="42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smtClean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180°×2</a:t>
            </a: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460683" y="686685"/>
            <a:ext cx="1285103" cy="1194486"/>
          </a:xfrm>
          <a:custGeom>
            <a:avLst/>
            <a:gdLst>
              <a:gd name="connsiteX0" fmla="*/ 634314 w 1285103"/>
              <a:gd name="connsiteY0" fmla="*/ 0 h 1194486"/>
              <a:gd name="connsiteX1" fmla="*/ 131805 w 1285103"/>
              <a:gd name="connsiteY1" fmla="*/ 222421 h 1194486"/>
              <a:gd name="connsiteX2" fmla="*/ 0 w 1285103"/>
              <a:gd name="connsiteY2" fmla="*/ 749643 h 1194486"/>
              <a:gd name="connsiteX3" fmla="*/ 337751 w 1285103"/>
              <a:gd name="connsiteY3" fmla="*/ 1169773 h 1194486"/>
              <a:gd name="connsiteX4" fmla="*/ 922638 w 1285103"/>
              <a:gd name="connsiteY4" fmla="*/ 1194486 h 1194486"/>
              <a:gd name="connsiteX5" fmla="*/ 1285103 w 1285103"/>
              <a:gd name="connsiteY5" fmla="*/ 790832 h 1194486"/>
              <a:gd name="connsiteX6" fmla="*/ 1178011 w 1285103"/>
              <a:gd name="connsiteY6" fmla="*/ 222421 h 1194486"/>
              <a:gd name="connsiteX7" fmla="*/ 634314 w 1285103"/>
              <a:gd name="connsiteY7" fmla="*/ 0 h 119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5103" h="1194486">
                <a:moveTo>
                  <a:pt x="634314" y="0"/>
                </a:moveTo>
                <a:lnTo>
                  <a:pt x="131805" y="222421"/>
                </a:lnTo>
                <a:lnTo>
                  <a:pt x="0" y="749643"/>
                </a:lnTo>
                <a:lnTo>
                  <a:pt x="337751" y="1169773"/>
                </a:lnTo>
                <a:lnTo>
                  <a:pt x="922638" y="1194486"/>
                </a:lnTo>
                <a:lnTo>
                  <a:pt x="1285103" y="790832"/>
                </a:lnTo>
                <a:lnTo>
                  <a:pt x="1178011" y="222421"/>
                </a:lnTo>
                <a:lnTo>
                  <a:pt x="634314" y="0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3" grpId="0"/>
      <p:bldP spid="2" grpId="0"/>
      <p:bldP spid="3" grpId="0"/>
      <p:bldP spid="4" grpId="0"/>
      <p:bldP spid="5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Line 3"/>
          <p:cNvSpPr>
            <a:spLocks noChangeShapeType="1"/>
          </p:cNvSpPr>
          <p:nvPr/>
        </p:nvSpPr>
        <p:spPr bwMode="auto">
          <a:xfrm flipH="1">
            <a:off x="2057400" y="1225550"/>
            <a:ext cx="2057400" cy="16764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2" name="Line 4"/>
          <p:cNvSpPr>
            <a:spLocks noChangeShapeType="1"/>
          </p:cNvSpPr>
          <p:nvPr/>
        </p:nvSpPr>
        <p:spPr bwMode="auto">
          <a:xfrm>
            <a:off x="2057400" y="2901950"/>
            <a:ext cx="1447800" cy="19812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3" name="Line 5"/>
          <p:cNvSpPr>
            <a:spLocks noChangeShapeType="1"/>
          </p:cNvSpPr>
          <p:nvPr/>
        </p:nvSpPr>
        <p:spPr bwMode="auto">
          <a:xfrm flipV="1">
            <a:off x="3505200" y="4349750"/>
            <a:ext cx="2971800" cy="5334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4" name="Line 6"/>
          <p:cNvSpPr>
            <a:spLocks noChangeShapeType="1"/>
          </p:cNvSpPr>
          <p:nvPr/>
        </p:nvSpPr>
        <p:spPr bwMode="auto">
          <a:xfrm flipV="1">
            <a:off x="6477000" y="2139950"/>
            <a:ext cx="381000" cy="22098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5" name="Line 7"/>
          <p:cNvSpPr>
            <a:spLocks noChangeShapeType="1"/>
          </p:cNvSpPr>
          <p:nvPr/>
        </p:nvSpPr>
        <p:spPr bwMode="auto">
          <a:xfrm flipH="1" flipV="1">
            <a:off x="4114800" y="1225550"/>
            <a:ext cx="2743200" cy="9144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6804025" y="1754188"/>
            <a:ext cx="838200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E</a:t>
            </a:r>
          </a:p>
          <a:p>
            <a:pPr>
              <a:spcBef>
                <a:spcPct val="50000"/>
              </a:spcBef>
            </a:pPr>
            <a:endParaRPr lang="zh-CN" altLang="en-US" sz="2400" b="0"/>
          </a:p>
        </p:txBody>
      </p:sp>
      <p:sp>
        <p:nvSpPr>
          <p:cNvPr id="20487" name="Rectangle 9"/>
          <p:cNvSpPr>
            <a:spLocks noChangeArrowheads="1"/>
          </p:cNvSpPr>
          <p:nvPr/>
        </p:nvSpPr>
        <p:spPr bwMode="auto">
          <a:xfrm>
            <a:off x="3703638" y="547688"/>
            <a:ext cx="6524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/>
              <a:t> </a:t>
            </a:r>
            <a:r>
              <a:rPr lang="en-US" altLang="zh-CN" sz="4000"/>
              <a:t>A</a:t>
            </a:r>
          </a:p>
        </p:txBody>
      </p:sp>
      <p:sp>
        <p:nvSpPr>
          <p:cNvPr id="20488" name="Rectangle 10"/>
          <p:cNvSpPr>
            <a:spLocks noChangeArrowheads="1"/>
          </p:cNvSpPr>
          <p:nvPr/>
        </p:nvSpPr>
        <p:spPr bwMode="auto">
          <a:xfrm>
            <a:off x="1528763" y="2520950"/>
            <a:ext cx="5222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/>
              <a:t>B</a:t>
            </a:r>
          </a:p>
        </p:txBody>
      </p:sp>
      <p:sp>
        <p:nvSpPr>
          <p:cNvPr id="20489" name="Rectangle 11"/>
          <p:cNvSpPr>
            <a:spLocks noChangeArrowheads="1"/>
          </p:cNvSpPr>
          <p:nvPr/>
        </p:nvSpPr>
        <p:spPr bwMode="auto">
          <a:xfrm>
            <a:off x="3157538" y="4849813"/>
            <a:ext cx="5508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/>
              <a:t>C</a:t>
            </a:r>
          </a:p>
        </p:txBody>
      </p:sp>
      <p:sp>
        <p:nvSpPr>
          <p:cNvPr id="20490" name="Rectangle 12"/>
          <p:cNvSpPr>
            <a:spLocks noChangeArrowheads="1"/>
          </p:cNvSpPr>
          <p:nvPr/>
        </p:nvSpPr>
        <p:spPr bwMode="auto">
          <a:xfrm>
            <a:off x="6443663" y="4202113"/>
            <a:ext cx="5508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D</a:t>
            </a:r>
          </a:p>
        </p:txBody>
      </p:sp>
      <p:sp>
        <p:nvSpPr>
          <p:cNvPr id="20491" name="Text Box 13"/>
          <p:cNvSpPr txBox="1">
            <a:spLocks noChangeArrowheads="1"/>
          </p:cNvSpPr>
          <p:nvPr/>
        </p:nvSpPr>
        <p:spPr bwMode="auto">
          <a:xfrm>
            <a:off x="4343400" y="2749550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0"/>
              <a:t>.</a:t>
            </a:r>
          </a:p>
        </p:txBody>
      </p:sp>
      <p:sp>
        <p:nvSpPr>
          <p:cNvPr id="164878" name="Oval 14"/>
          <p:cNvSpPr>
            <a:spLocks noChangeArrowheads="1"/>
          </p:cNvSpPr>
          <p:nvPr/>
        </p:nvSpPr>
        <p:spPr bwMode="auto">
          <a:xfrm>
            <a:off x="4572000" y="290195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79" name="Line 15"/>
          <p:cNvSpPr>
            <a:spLocks noChangeShapeType="1"/>
          </p:cNvSpPr>
          <p:nvPr/>
        </p:nvSpPr>
        <p:spPr bwMode="auto">
          <a:xfrm>
            <a:off x="4114800" y="1225550"/>
            <a:ext cx="533400" cy="1752600"/>
          </a:xfrm>
          <a:prstGeom prst="line">
            <a:avLst/>
          </a:prstGeom>
          <a:noFill/>
          <a:ln w="57150">
            <a:solidFill>
              <a:srgbClr val="0070C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880" name="Line 16"/>
          <p:cNvSpPr>
            <a:spLocks noChangeShapeType="1"/>
          </p:cNvSpPr>
          <p:nvPr/>
        </p:nvSpPr>
        <p:spPr bwMode="auto">
          <a:xfrm>
            <a:off x="2057400" y="2901950"/>
            <a:ext cx="2590800" cy="76200"/>
          </a:xfrm>
          <a:prstGeom prst="line">
            <a:avLst/>
          </a:prstGeom>
          <a:noFill/>
          <a:ln w="57150">
            <a:solidFill>
              <a:srgbClr val="0070C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881" name="Line 17"/>
          <p:cNvSpPr>
            <a:spLocks noChangeShapeType="1"/>
          </p:cNvSpPr>
          <p:nvPr/>
        </p:nvSpPr>
        <p:spPr bwMode="auto">
          <a:xfrm flipV="1">
            <a:off x="3505200" y="2978150"/>
            <a:ext cx="1143000" cy="1905000"/>
          </a:xfrm>
          <a:prstGeom prst="line">
            <a:avLst/>
          </a:prstGeom>
          <a:noFill/>
          <a:ln w="57150">
            <a:solidFill>
              <a:srgbClr val="0070C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882" name="Line 18"/>
          <p:cNvSpPr>
            <a:spLocks noChangeShapeType="1"/>
          </p:cNvSpPr>
          <p:nvPr/>
        </p:nvSpPr>
        <p:spPr bwMode="auto">
          <a:xfrm flipH="1" flipV="1">
            <a:off x="4648200" y="2978150"/>
            <a:ext cx="1828800" cy="1371600"/>
          </a:xfrm>
          <a:prstGeom prst="line">
            <a:avLst/>
          </a:prstGeom>
          <a:noFill/>
          <a:ln w="57150">
            <a:solidFill>
              <a:srgbClr val="0070C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883" name="Line 19"/>
          <p:cNvSpPr>
            <a:spLocks noChangeShapeType="1"/>
          </p:cNvSpPr>
          <p:nvPr/>
        </p:nvSpPr>
        <p:spPr bwMode="auto">
          <a:xfrm flipH="1">
            <a:off x="4648200" y="2139950"/>
            <a:ext cx="2209800" cy="838200"/>
          </a:xfrm>
          <a:prstGeom prst="line">
            <a:avLst/>
          </a:prstGeom>
          <a:noFill/>
          <a:ln w="57150">
            <a:solidFill>
              <a:srgbClr val="0070C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884" name="Text Box 20"/>
          <p:cNvSpPr txBox="1">
            <a:spLocks noChangeArrowheads="1"/>
          </p:cNvSpPr>
          <p:nvPr/>
        </p:nvSpPr>
        <p:spPr bwMode="auto">
          <a:xfrm>
            <a:off x="4572000" y="2139950"/>
            <a:ext cx="457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O</a:t>
            </a:r>
          </a:p>
        </p:txBody>
      </p:sp>
      <p:sp>
        <p:nvSpPr>
          <p:cNvPr id="164891" name="Rectangle 27"/>
          <p:cNvSpPr>
            <a:spLocks noChangeArrowheads="1"/>
          </p:cNvSpPr>
          <p:nvPr/>
        </p:nvSpPr>
        <p:spPr bwMode="auto">
          <a:xfrm>
            <a:off x="1498600" y="5445125"/>
            <a:ext cx="5473700" cy="8636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</a:rPr>
              <a:t>180°×5 - 360°</a:t>
            </a:r>
            <a:r>
              <a:rPr lang="en-US" altLang="zh-CN" sz="3200" b="0"/>
              <a:t> </a:t>
            </a:r>
            <a:r>
              <a:rPr lang="en-US" altLang="zh-CN" sz="3200">
                <a:solidFill>
                  <a:srgbClr val="FF0000"/>
                </a:solidFill>
              </a:rPr>
              <a:t>= 540°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8600" y="339725"/>
            <a:ext cx="6891338" cy="5791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多边形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内角和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  <a:sym typeface="+mn-ea"/>
              </a:rPr>
              <a:t>=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180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°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×（边数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4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4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4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4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4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4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4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4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8" grpId="0" bldLvl="0" animBg="1"/>
      <p:bldP spid="164879" grpId="0" animBg="1"/>
      <p:bldP spid="164880" grpId="0" animBg="1"/>
      <p:bldP spid="164881" grpId="0" animBg="1"/>
      <p:bldP spid="164882" grpId="0" animBg="1"/>
      <p:bldP spid="164883" grpId="0" animBg="1"/>
      <p:bldP spid="164884" grpId="0"/>
      <p:bldP spid="16489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3" name="Line 5"/>
          <p:cNvSpPr>
            <a:spLocks noChangeShapeType="1"/>
          </p:cNvSpPr>
          <p:nvPr/>
        </p:nvSpPr>
        <p:spPr bwMode="auto">
          <a:xfrm flipH="1">
            <a:off x="2057400" y="1316038"/>
            <a:ext cx="2057400" cy="16764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894" name="Line 6"/>
          <p:cNvSpPr>
            <a:spLocks noChangeShapeType="1"/>
          </p:cNvSpPr>
          <p:nvPr/>
        </p:nvSpPr>
        <p:spPr bwMode="auto">
          <a:xfrm>
            <a:off x="2057400" y="2992438"/>
            <a:ext cx="1447800" cy="19812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895" name="Line 7"/>
          <p:cNvSpPr>
            <a:spLocks noChangeShapeType="1"/>
          </p:cNvSpPr>
          <p:nvPr/>
        </p:nvSpPr>
        <p:spPr bwMode="auto">
          <a:xfrm flipV="1">
            <a:off x="3505200" y="4440238"/>
            <a:ext cx="2971800" cy="5334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896" name="Line 8"/>
          <p:cNvSpPr>
            <a:spLocks noChangeShapeType="1"/>
          </p:cNvSpPr>
          <p:nvPr/>
        </p:nvSpPr>
        <p:spPr bwMode="auto">
          <a:xfrm flipV="1">
            <a:off x="6477000" y="2230438"/>
            <a:ext cx="381000" cy="22098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897" name="Line 9"/>
          <p:cNvSpPr>
            <a:spLocks noChangeShapeType="1"/>
          </p:cNvSpPr>
          <p:nvPr/>
        </p:nvSpPr>
        <p:spPr bwMode="auto">
          <a:xfrm flipH="1" flipV="1">
            <a:off x="4114800" y="1316038"/>
            <a:ext cx="2743200" cy="9144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3733800" y="630238"/>
            <a:ext cx="5508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/>
              <a:t>A</a:t>
            </a:r>
          </a:p>
        </p:txBody>
      </p:sp>
      <p:sp>
        <p:nvSpPr>
          <p:cNvPr id="165899" name="Rectangle 11"/>
          <p:cNvSpPr>
            <a:spLocks noChangeArrowheads="1"/>
          </p:cNvSpPr>
          <p:nvPr/>
        </p:nvSpPr>
        <p:spPr bwMode="auto">
          <a:xfrm>
            <a:off x="1447800" y="2611438"/>
            <a:ext cx="5222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/>
              <a:t>B</a:t>
            </a:r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3157538" y="4814888"/>
            <a:ext cx="5508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/>
              <a:t>C</a:t>
            </a:r>
          </a:p>
        </p:txBody>
      </p:sp>
      <p:sp>
        <p:nvSpPr>
          <p:cNvPr id="165901" name="Rectangle 13"/>
          <p:cNvSpPr>
            <a:spLocks noChangeArrowheads="1"/>
          </p:cNvSpPr>
          <p:nvPr/>
        </p:nvSpPr>
        <p:spPr bwMode="auto">
          <a:xfrm>
            <a:off x="6372225" y="4292600"/>
            <a:ext cx="5508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/>
              <a:t>D</a:t>
            </a:r>
          </a:p>
        </p:txBody>
      </p:sp>
      <p:sp>
        <p:nvSpPr>
          <p:cNvPr id="165902" name="Rectangle 14"/>
          <p:cNvSpPr>
            <a:spLocks noChangeArrowheads="1"/>
          </p:cNvSpPr>
          <p:nvPr/>
        </p:nvSpPr>
        <p:spPr bwMode="auto">
          <a:xfrm>
            <a:off x="6804025" y="1849438"/>
            <a:ext cx="5222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/>
              <a:t>E</a:t>
            </a:r>
          </a:p>
        </p:txBody>
      </p:sp>
      <p:sp>
        <p:nvSpPr>
          <p:cNvPr id="165903" name="Oval 15"/>
          <p:cNvSpPr>
            <a:spLocks noChangeArrowheads="1"/>
          </p:cNvSpPr>
          <p:nvPr/>
        </p:nvSpPr>
        <p:spPr bwMode="auto">
          <a:xfrm>
            <a:off x="4495800" y="474503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904" name="Line 16"/>
          <p:cNvSpPr>
            <a:spLocks noChangeShapeType="1"/>
          </p:cNvSpPr>
          <p:nvPr/>
        </p:nvSpPr>
        <p:spPr bwMode="auto">
          <a:xfrm>
            <a:off x="2057400" y="2992438"/>
            <a:ext cx="2514600" cy="1828800"/>
          </a:xfrm>
          <a:prstGeom prst="line">
            <a:avLst/>
          </a:prstGeom>
          <a:noFill/>
          <a:ln w="57150">
            <a:solidFill>
              <a:srgbClr val="0070C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05" name="Line 17"/>
          <p:cNvSpPr>
            <a:spLocks noChangeShapeType="1"/>
          </p:cNvSpPr>
          <p:nvPr/>
        </p:nvSpPr>
        <p:spPr bwMode="auto">
          <a:xfrm>
            <a:off x="4114800" y="1316038"/>
            <a:ext cx="457200" cy="3505200"/>
          </a:xfrm>
          <a:prstGeom prst="line">
            <a:avLst/>
          </a:prstGeom>
          <a:noFill/>
          <a:ln w="57150">
            <a:solidFill>
              <a:srgbClr val="0070C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06" name="Line 18"/>
          <p:cNvSpPr>
            <a:spLocks noChangeShapeType="1"/>
          </p:cNvSpPr>
          <p:nvPr/>
        </p:nvSpPr>
        <p:spPr bwMode="auto">
          <a:xfrm flipH="1">
            <a:off x="4572000" y="2230438"/>
            <a:ext cx="2286000" cy="2590800"/>
          </a:xfrm>
          <a:prstGeom prst="line">
            <a:avLst/>
          </a:prstGeom>
          <a:noFill/>
          <a:ln w="57150">
            <a:solidFill>
              <a:srgbClr val="0070C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07" name="Text Box 19"/>
          <p:cNvSpPr txBox="1">
            <a:spLocks noChangeArrowheads="1"/>
          </p:cNvSpPr>
          <p:nvPr/>
        </p:nvSpPr>
        <p:spPr bwMode="auto">
          <a:xfrm>
            <a:off x="4356100" y="4724400"/>
            <a:ext cx="914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/>
              <a:t>F</a:t>
            </a:r>
          </a:p>
        </p:txBody>
      </p:sp>
      <p:sp>
        <p:nvSpPr>
          <p:cNvPr id="165911" name="Rectangle 23"/>
          <p:cNvSpPr>
            <a:spLocks noChangeArrowheads="1"/>
          </p:cNvSpPr>
          <p:nvPr/>
        </p:nvSpPr>
        <p:spPr bwMode="auto">
          <a:xfrm>
            <a:off x="1763713" y="5553075"/>
            <a:ext cx="5256212" cy="8636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altLang="zh-CN" sz="4000">
                <a:solidFill>
                  <a:srgbClr val="FF0000"/>
                </a:solidFill>
              </a:rPr>
              <a:t>180°×4 -180° =540°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44638" y="261938"/>
            <a:ext cx="6891337" cy="579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多边形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内角和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  <a:sym typeface="+mn-ea"/>
              </a:rPr>
              <a:t>=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（边数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）×180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°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5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5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5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65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5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5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5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65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3" grpId="0" animBg="1"/>
      <p:bldP spid="165894" grpId="0" animBg="1"/>
      <p:bldP spid="165895" grpId="0" animBg="1"/>
      <p:bldP spid="165896" grpId="0" animBg="1"/>
      <p:bldP spid="165897" grpId="0" animBg="1"/>
      <p:bldP spid="165898" grpId="0"/>
      <p:bldP spid="165899" grpId="0"/>
      <p:bldP spid="165900" grpId="0"/>
      <p:bldP spid="165901" grpId="0"/>
      <p:bldP spid="165902" grpId="0"/>
      <p:bldP spid="165903" grpId="0" bldLvl="0" animBg="1"/>
      <p:bldP spid="165904" grpId="0" animBg="1"/>
      <p:bldP spid="165905" grpId="0" animBg="1"/>
      <p:bldP spid="165906" grpId="0" animBg="1"/>
      <p:bldP spid="165907" grpId="0"/>
      <p:bldP spid="165911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426</Words>
  <Application>Microsoft Office PowerPoint</Application>
  <PresentationFormat>全屏显示(4:3)</PresentationFormat>
  <Paragraphs>93</Paragraphs>
  <Slides>13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Administrator</cp:lastModifiedBy>
  <cp:revision>253</cp:revision>
  <dcterms:created xsi:type="dcterms:W3CDTF">2003-01-25T00:51:00Z</dcterms:created>
  <dcterms:modified xsi:type="dcterms:W3CDTF">2017-03-31T08:05:16Z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