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69" r:id="rId3"/>
    <p:sldId id="256" r:id="rId4"/>
    <p:sldId id="257" r:id="rId5"/>
    <p:sldId id="258" r:id="rId6"/>
    <p:sldId id="259" r:id="rId7"/>
    <p:sldId id="261" r:id="rId8"/>
    <p:sldId id="262" r:id="rId9"/>
    <p:sldId id="264" r:id="rId10"/>
    <p:sldId id="265" r:id="rId11"/>
    <p:sldId id="266" r:id="rId12"/>
    <p:sldId id="268" r:id="rId13"/>
    <p:sldId id="270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800" kern="1200">
        <a:solidFill>
          <a:srgbClr val="FF3300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800" kern="1200">
        <a:solidFill>
          <a:srgbClr val="FF3300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800" kern="1200">
        <a:solidFill>
          <a:srgbClr val="FF3300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800" kern="1200">
        <a:solidFill>
          <a:srgbClr val="FF3300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800" kern="1200">
        <a:solidFill>
          <a:srgbClr val="FF3300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800" kern="1200">
        <a:solidFill>
          <a:srgbClr val="FF3300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800" kern="1200">
        <a:solidFill>
          <a:srgbClr val="FF3300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800" kern="1200">
        <a:solidFill>
          <a:srgbClr val="FF3300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800" kern="1200">
        <a:solidFill>
          <a:srgbClr val="FF3300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00"/>
    <a:srgbClr val="FF6600"/>
    <a:srgbClr val="FF9900"/>
    <a:srgbClr val="FFCCFF"/>
    <a:srgbClr val="00FF00"/>
    <a:srgbClr val="FF3300"/>
    <a:srgbClr val="FF00F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 autoAdjust="0"/>
    <p:restoredTop sz="99629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D82A921-E675-4084-8399-56994BC3BB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407F4-0B3E-4138-BFF7-03549CA642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E706B-153A-4491-84E6-3FDEE04217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30C01-9596-4AB8-BF97-4AA4E2FFEAC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4AF1B7B7-04A6-435C-9B3C-E32F814D2678}" type="datetimeFigureOut">
              <a:rPr lang="zh-CN" altLang="en-US"/>
              <a:pPr>
                <a:defRPr/>
              </a:pPr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6DA494DD-4EB3-4A14-AC81-D040091245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76541377-B212-4049-BACF-1B96CE7B6E3D}" type="datetimeFigureOut">
              <a:rPr lang="zh-CN" altLang="en-US"/>
              <a:pPr>
                <a:defRPr/>
              </a:pPr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EF62E3C2-C373-4127-855D-080BEE1E11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E5275858-4156-47D1-A387-060D08F9FBE3}" type="datetimeFigureOut">
              <a:rPr lang="zh-CN" altLang="en-US"/>
              <a:pPr>
                <a:defRPr/>
              </a:pPr>
              <a:t>2018/10/18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F28D50D7-9223-4B7E-B56E-939453F937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CEE1281E-6048-492A-A27E-2B927FAE50CC}" type="datetimeFigureOut">
              <a:rPr lang="zh-CN" altLang="en-US"/>
              <a:pPr>
                <a:defRPr/>
              </a:pPr>
              <a:t>2018/10/18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13E3AC86-FF30-4E03-99A7-822259EA85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E4ED18F0-8828-4B68-B68E-6780CD065CCF}" type="datetimeFigureOut">
              <a:rPr lang="zh-CN" altLang="en-US"/>
              <a:pPr>
                <a:defRPr/>
              </a:pPr>
              <a:t>2018/10/18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CBA38261-C0AF-45ED-838E-54992AFF22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6A6BB729-7653-4862-90FD-41BA3A115260}" type="datetimeFigureOut">
              <a:rPr lang="zh-CN" altLang="en-US"/>
              <a:pPr>
                <a:defRPr/>
              </a:pPr>
              <a:t>2018/10/18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8E1E0AA7-BA61-406D-9908-38FCDB81EA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3474F517-4456-42C7-8918-00B130C017C4}" type="datetimeFigureOut">
              <a:rPr lang="zh-CN" altLang="en-US"/>
              <a:pPr>
                <a:defRPr/>
              </a:pPr>
              <a:t>2018/10/18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033C55F3-9C43-47D9-85DB-6E0D0B1607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751E5945-EF18-42EE-A7E7-69646E7EDACA}" type="datetimeFigureOut">
              <a:rPr lang="zh-CN" altLang="en-US"/>
              <a:pPr>
                <a:defRPr/>
              </a:pPr>
              <a:t>2018/10/18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4403F790-F22F-4B6D-8207-396687D1C8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F8FFB-6340-4F53-AA85-7981F3F2F0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AACBD5FE-C73E-4418-9280-0A1A76383653}" type="datetimeFigureOut">
              <a:rPr lang="zh-CN" altLang="en-US"/>
              <a:pPr>
                <a:defRPr/>
              </a:pPr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DE017C4D-3CD8-4207-94D9-32A11CEE96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EBCDD665-1331-4B41-95DB-A192CB8AA104}" type="datetimeFigureOut">
              <a:rPr lang="zh-CN" altLang="en-US"/>
              <a:pPr>
                <a:defRPr/>
              </a:pPr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8E85E514-7BF2-4C73-A8CB-015F0940F4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78C8D-5EB6-4564-90A6-837A3A80AB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3FC98-6BCB-4177-BAA7-ED0757C0E3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FEECB-2F04-4A37-B013-C0F77E0428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FE0C4-C388-487B-AC58-FDDC390D37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963D2-809C-4A86-8330-7A19BCC856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27AA0-86D6-4B61-B387-9CD53ABD84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699F7-E7E0-42A6-A75D-1963306C50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4C19650-52CA-49B6-B6BF-953CCDA760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2" r:id="rId2"/>
    <p:sldLayoutId id="2147483691" r:id="rId3"/>
    <p:sldLayoutId id="2147483690" r:id="rId4"/>
    <p:sldLayoutId id="2147483689" r:id="rId5"/>
    <p:sldLayoutId id="2147483688" r:id="rId6"/>
    <p:sldLayoutId id="2147483687" r:id="rId7"/>
    <p:sldLayoutId id="2147483686" r:id="rId8"/>
    <p:sldLayoutId id="2147483685" r:id="rId9"/>
    <p:sldLayoutId id="2147483684" r:id="rId10"/>
    <p:sldLayoutId id="2147483683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6B1159A0-BF3C-4853-93A3-306E381924A8}" type="datetimeFigureOut">
              <a:rPr lang="zh-CN" altLang="en-US"/>
              <a:pPr>
                <a:defRPr/>
              </a:pPr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53CA7671-0350-473A-9DC7-9F3343496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032125" y="7826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 sz="2400">
              <a:solidFill>
                <a:schemeClr val="tx1"/>
              </a:solidFill>
            </a:endParaRP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1475656" y="1052736"/>
            <a:ext cx="61325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/>
                </a:solidFill>
                <a:ea typeface="黑体" pitchFamily="2" charset="-122"/>
              </a:rPr>
              <a:t>卧看牵牛织女星</a:t>
            </a:r>
          </a:p>
        </p:txBody>
      </p:sp>
      <p:pic>
        <p:nvPicPr>
          <p:cNvPr id="14341" name="Picture 12" descr="W0200712133532223922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125" y="3411538"/>
            <a:ext cx="2736850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283968" y="3861048"/>
            <a:ext cx="17713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</a:rPr>
              <a:t>单    位：</a:t>
            </a:r>
            <a:endParaRPr lang="en-US" altLang="zh-CN" sz="3600" b="1" dirty="0" smtClean="0">
              <a:solidFill>
                <a:schemeClr val="tx1"/>
              </a:solidFill>
            </a:endParaRPr>
          </a:p>
          <a:p>
            <a:r>
              <a:rPr lang="zh-CN" altLang="en-US" sz="3600" b="1" dirty="0">
                <a:solidFill>
                  <a:schemeClr val="tx1"/>
                </a:solidFill>
              </a:rPr>
              <a:t>执教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人：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页脚占位符 2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altLang="zh-CN"/>
          </a:p>
        </p:txBody>
      </p: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683568" y="692696"/>
            <a:ext cx="7704856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2060"/>
                </a:solidFill>
              </a:rPr>
              <a:t>4.</a:t>
            </a:r>
            <a:r>
              <a:rPr lang="zh-CN" altLang="en-US" b="1" dirty="0">
                <a:solidFill>
                  <a:srgbClr val="002060"/>
                </a:solidFill>
              </a:rPr>
              <a:t>天文学家把银河所围绕成的空间叫做银河系。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84213" y="1752600"/>
            <a:ext cx="7848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2060"/>
                </a:solidFill>
              </a:rPr>
              <a:t>5.</a:t>
            </a:r>
            <a:r>
              <a:rPr lang="zh-CN" altLang="en-US" b="1" dirty="0">
                <a:solidFill>
                  <a:srgbClr val="002060"/>
                </a:solidFill>
              </a:rPr>
              <a:t>比如从成都到重庆，有</a:t>
            </a:r>
            <a:r>
              <a:rPr lang="en-US" altLang="zh-CN" b="1" dirty="0">
                <a:solidFill>
                  <a:srgbClr val="002060"/>
                </a:solidFill>
              </a:rPr>
              <a:t>450</a:t>
            </a:r>
            <a:r>
              <a:rPr lang="zh-CN" altLang="en-US" b="1" dirty="0">
                <a:solidFill>
                  <a:srgbClr val="002060"/>
                </a:solidFill>
              </a:rPr>
              <a:t>公里，我们步行的话，每天走</a:t>
            </a:r>
            <a:r>
              <a:rPr lang="en-US" altLang="zh-CN" b="1" dirty="0">
                <a:solidFill>
                  <a:srgbClr val="002060"/>
                </a:solidFill>
              </a:rPr>
              <a:t>60</a:t>
            </a:r>
            <a:r>
              <a:rPr lang="zh-CN" altLang="en-US" b="1" dirty="0">
                <a:solidFill>
                  <a:srgbClr val="002060"/>
                </a:solidFill>
              </a:rPr>
              <a:t>公里，因此说从成都到重庆有七天半的路程。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11188" y="3914775"/>
            <a:ext cx="7921625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2060"/>
                </a:solidFill>
              </a:rPr>
              <a:t>6.</a:t>
            </a:r>
            <a:r>
              <a:rPr lang="zh-CN" altLang="en-US" b="1" dirty="0">
                <a:solidFill>
                  <a:srgbClr val="002060"/>
                </a:solidFill>
              </a:rPr>
              <a:t>太阳光从太阳射到地球上才</a:t>
            </a:r>
            <a:r>
              <a:rPr lang="en-US" altLang="zh-CN" b="1" dirty="0">
                <a:solidFill>
                  <a:srgbClr val="002060"/>
                </a:solidFill>
              </a:rPr>
              <a:t>8</a:t>
            </a:r>
            <a:r>
              <a:rPr lang="zh-CN" altLang="en-US" b="1" dirty="0">
                <a:solidFill>
                  <a:srgbClr val="002060"/>
                </a:solidFill>
              </a:rPr>
              <a:t>分</a:t>
            </a:r>
            <a:r>
              <a:rPr lang="en-US" altLang="zh-CN" b="1" dirty="0">
                <a:solidFill>
                  <a:srgbClr val="002060"/>
                </a:solidFill>
              </a:rPr>
              <a:t>18</a:t>
            </a:r>
            <a:r>
              <a:rPr lang="zh-CN" altLang="en-US" b="1" dirty="0">
                <a:solidFill>
                  <a:srgbClr val="002060"/>
                </a:solidFill>
              </a:rPr>
              <a:t>秒，而织女星的光射到地球上要</a:t>
            </a:r>
            <a:r>
              <a:rPr lang="en-US" altLang="zh-CN" b="1" dirty="0">
                <a:solidFill>
                  <a:srgbClr val="002060"/>
                </a:solidFill>
              </a:rPr>
              <a:t>26</a:t>
            </a:r>
            <a:r>
              <a:rPr lang="zh-CN" altLang="en-US" b="1" dirty="0">
                <a:solidFill>
                  <a:srgbClr val="002060"/>
                </a:solidFill>
              </a:rPr>
              <a:t>年。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5905500" y="1233488"/>
            <a:ext cx="2209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（下定义）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4724400" y="3048000"/>
            <a:ext cx="4114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（举例子、列数字）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4644008" y="4725144"/>
            <a:ext cx="426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/>
              <a:t>（做比较、列数字）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autoUpdateAnimBg="0"/>
      <p:bldP spid="12292" grpId="0" autoUpdateAnimBg="0"/>
      <p:bldP spid="12294" grpId="0" autoUpdateAnimBg="0"/>
      <p:bldP spid="12295" grpId="0" autoUpdateAnimBg="0"/>
      <p:bldP spid="1229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755576" y="1268760"/>
            <a:ext cx="923330" cy="510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/>
              <a:t>卧看牵牛织女星</a:t>
            </a: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1547664" y="1143000"/>
            <a:ext cx="6605736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FF"/>
                </a:solidFill>
              </a:rPr>
              <a:t>                 </a:t>
            </a:r>
            <a:r>
              <a:rPr lang="zh-CN" altLang="en-US" b="1" dirty="0" smtClean="0">
                <a:solidFill>
                  <a:srgbClr val="FF00FF"/>
                </a:solidFill>
              </a:rPr>
              <a:t>西</a:t>
            </a:r>
            <a:r>
              <a:rPr lang="zh-CN" altLang="en-US" b="1" dirty="0">
                <a:solidFill>
                  <a:srgbClr val="FF00FF"/>
                </a:solidFill>
              </a:rPr>
              <a:t>方：</a:t>
            </a:r>
            <a:r>
              <a:rPr lang="zh-CN" altLang="en-US" b="1" dirty="0">
                <a:solidFill>
                  <a:srgbClr val="0000FF"/>
                </a:solidFill>
              </a:rPr>
              <a:t>天琴座  七弦琴</a:t>
            </a:r>
          </a:p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9900"/>
                </a:solidFill>
              </a:rPr>
              <a:t>   </a:t>
            </a:r>
            <a:r>
              <a:rPr lang="zh-CN" altLang="en-US" b="1" dirty="0" smtClean="0">
                <a:solidFill>
                  <a:schemeClr val="tx1"/>
                </a:solidFill>
              </a:rPr>
              <a:t>传</a:t>
            </a:r>
            <a:r>
              <a:rPr lang="zh-CN" altLang="en-US" b="1" dirty="0">
                <a:solidFill>
                  <a:schemeClr val="tx1"/>
                </a:solidFill>
              </a:rPr>
              <a:t>说                   </a:t>
            </a:r>
            <a:r>
              <a:rPr lang="zh-CN" altLang="en-US" b="1" dirty="0">
                <a:solidFill>
                  <a:srgbClr val="0000FF"/>
                </a:solidFill>
              </a:rPr>
              <a:t>奥佛士弹琴</a:t>
            </a:r>
          </a:p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</a:rPr>
              <a:t>                 </a:t>
            </a:r>
            <a:r>
              <a:rPr lang="zh-CN" altLang="en-US" b="1" dirty="0">
                <a:solidFill>
                  <a:srgbClr val="FF00FF"/>
                </a:solidFill>
              </a:rPr>
              <a:t>中国</a:t>
            </a:r>
            <a:r>
              <a:rPr lang="zh-CN" altLang="en-US" b="1" dirty="0" smtClean="0">
                <a:solidFill>
                  <a:srgbClr val="FF00FF"/>
                </a:solidFill>
              </a:rPr>
              <a:t>：  </a:t>
            </a:r>
            <a:r>
              <a:rPr lang="zh-CN" altLang="en-US" b="1" dirty="0" smtClean="0">
                <a:solidFill>
                  <a:srgbClr val="0000FF"/>
                </a:solidFill>
              </a:rPr>
              <a:t>织女    牛</a:t>
            </a:r>
            <a:r>
              <a:rPr lang="zh-CN" altLang="en-US" b="1" dirty="0">
                <a:solidFill>
                  <a:srgbClr val="0000FF"/>
                </a:solidFill>
              </a:rPr>
              <a:t>郎   </a:t>
            </a:r>
          </a:p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</a:rPr>
              <a:t>                            </a:t>
            </a:r>
            <a:r>
              <a:rPr lang="zh-CN" altLang="en-US" b="1" dirty="0" smtClean="0">
                <a:solidFill>
                  <a:srgbClr val="0000FF"/>
                </a:solidFill>
              </a:rPr>
              <a:t>  牛郎织女七</a:t>
            </a:r>
            <a:r>
              <a:rPr lang="zh-CN" altLang="en-US" b="1" dirty="0">
                <a:solidFill>
                  <a:srgbClr val="0000FF"/>
                </a:solidFill>
              </a:rPr>
              <a:t>夕相会</a:t>
            </a: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1619672" y="3886200"/>
            <a:ext cx="72008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FF"/>
                </a:solidFill>
              </a:rPr>
              <a:t>              </a:t>
            </a:r>
            <a:r>
              <a:rPr lang="en-US" altLang="zh-CN" b="1" dirty="0" smtClean="0">
                <a:solidFill>
                  <a:srgbClr val="0000FF"/>
                </a:solidFill>
              </a:rPr>
              <a:t> </a:t>
            </a:r>
            <a:r>
              <a:rPr lang="zh-CN" altLang="en-US" b="1" dirty="0">
                <a:solidFill>
                  <a:srgbClr val="FF00FF"/>
                </a:solidFill>
              </a:rPr>
              <a:t>牵牛星：</a:t>
            </a:r>
            <a:r>
              <a:rPr lang="zh-CN" altLang="en-US" b="1" dirty="0">
                <a:solidFill>
                  <a:srgbClr val="0000FF"/>
                </a:solidFill>
              </a:rPr>
              <a:t>最大最亮   距地球</a:t>
            </a:r>
            <a:r>
              <a:rPr lang="en-US" altLang="zh-CN" b="1" dirty="0">
                <a:solidFill>
                  <a:srgbClr val="0000FF"/>
                </a:solidFill>
              </a:rPr>
              <a:t>16</a:t>
            </a:r>
            <a:r>
              <a:rPr lang="zh-CN" altLang="en-US" b="1" dirty="0">
                <a:solidFill>
                  <a:srgbClr val="0000FF"/>
                </a:solidFill>
              </a:rPr>
              <a:t>光年</a:t>
            </a:r>
          </a:p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</a:rPr>
              <a:t>               </a:t>
            </a:r>
            <a:r>
              <a:rPr lang="zh-CN" altLang="en-US" b="1" dirty="0" smtClean="0">
                <a:solidFill>
                  <a:srgbClr val="FF00FF"/>
                </a:solidFill>
              </a:rPr>
              <a:t>织</a:t>
            </a:r>
            <a:r>
              <a:rPr lang="zh-CN" altLang="en-US" b="1" dirty="0">
                <a:solidFill>
                  <a:srgbClr val="FF00FF"/>
                </a:solidFill>
              </a:rPr>
              <a:t>女星 ：</a:t>
            </a:r>
            <a:r>
              <a:rPr lang="zh-CN" altLang="en-US" b="1" dirty="0">
                <a:solidFill>
                  <a:srgbClr val="0000FF"/>
                </a:solidFill>
              </a:rPr>
              <a:t>最亮  距地球</a:t>
            </a:r>
            <a:r>
              <a:rPr lang="en-US" altLang="zh-CN" b="1" dirty="0">
                <a:solidFill>
                  <a:srgbClr val="0000FF"/>
                </a:solidFill>
              </a:rPr>
              <a:t>26</a:t>
            </a:r>
            <a:r>
              <a:rPr lang="zh-CN" altLang="en-US" b="1" dirty="0">
                <a:solidFill>
                  <a:srgbClr val="0000FF"/>
                </a:solidFill>
              </a:rPr>
              <a:t>光年</a:t>
            </a:r>
          </a:p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</a:rPr>
              <a:t>               </a:t>
            </a:r>
            <a:r>
              <a:rPr lang="zh-CN" altLang="en-US" b="1" dirty="0" smtClean="0">
                <a:solidFill>
                  <a:srgbClr val="FF00FF"/>
                </a:solidFill>
              </a:rPr>
              <a:t>光</a:t>
            </a:r>
            <a:r>
              <a:rPr lang="zh-CN" altLang="en-US" b="1" dirty="0">
                <a:solidFill>
                  <a:srgbClr val="FF00FF"/>
                </a:solidFill>
              </a:rPr>
              <a:t>年→银河系→河外星系</a:t>
            </a: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2051720" y="3933056"/>
            <a:ext cx="61555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1"/>
                </a:solidFill>
              </a:rPr>
              <a:t>天文知识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页脚占位符 2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altLang="zh-CN"/>
          </a:p>
        </p:txBody>
      </p:sp>
      <p:sp>
        <p:nvSpPr>
          <p:cNvPr id="28675" name="WordArt 4"/>
          <p:cNvSpPr>
            <a:spLocks noChangeArrowheads="1" noChangeShapeType="1" noTextEdit="1"/>
          </p:cNvSpPr>
          <p:nvPr/>
        </p:nvSpPr>
        <p:spPr bwMode="auto">
          <a:xfrm>
            <a:off x="2484438" y="2276475"/>
            <a:ext cx="4319587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/>
              </a:rPr>
              <a:t>再见！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761163" y="4005263"/>
            <a:ext cx="660400" cy="2301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0" lang="en-US" altLang="zh-CN" sz="100">
                <a:solidFill>
                  <a:srgbClr val="FFFFFF"/>
                </a:solidFill>
              </a:rPr>
              <a:t>PPT</a:t>
            </a:r>
            <a:r>
              <a:rPr kumimoji="0" lang="zh-CN" altLang="en-US" sz="100">
                <a:solidFill>
                  <a:srgbClr val="FFFFFF"/>
                </a:solidFill>
              </a:rPr>
              <a:t>模板下载：</a:t>
            </a:r>
            <a:r>
              <a:rPr kumimoji="0" lang="en-US" altLang="zh-CN" sz="100">
                <a:solidFill>
                  <a:srgbClr val="FFFFFF"/>
                </a:solidFill>
              </a:rPr>
              <a:t>www.1kejian.com/moban/     </a:t>
            </a:r>
            <a:r>
              <a:rPr kumimoji="0" lang="zh-CN" altLang="en-US" sz="100">
                <a:solidFill>
                  <a:srgbClr val="FFFFFF"/>
                </a:solidFill>
              </a:rPr>
              <a:t>行业</a:t>
            </a:r>
            <a:r>
              <a:rPr kumimoji="0" lang="en-US" altLang="zh-CN" sz="100">
                <a:solidFill>
                  <a:srgbClr val="FFFFFF"/>
                </a:solidFill>
              </a:rPr>
              <a:t>PPT</a:t>
            </a:r>
            <a:r>
              <a:rPr kumimoji="0" lang="zh-CN" altLang="en-US" sz="100">
                <a:solidFill>
                  <a:srgbClr val="FFFFFF"/>
                </a:solidFill>
              </a:rPr>
              <a:t>模板：</a:t>
            </a:r>
            <a:r>
              <a:rPr kumimoji="0" lang="en-US" altLang="zh-CN" sz="100">
                <a:solidFill>
                  <a:srgbClr val="FFFFFF"/>
                </a:solidFill>
              </a:rPr>
              <a:t>www.1kejian.com/hangye/ </a:t>
            </a:r>
          </a:p>
          <a:p>
            <a:r>
              <a:rPr kumimoji="0" lang="zh-CN" altLang="en-US" sz="100">
                <a:solidFill>
                  <a:srgbClr val="FFFFFF"/>
                </a:solidFill>
              </a:rPr>
              <a:t>节日</a:t>
            </a:r>
            <a:r>
              <a:rPr kumimoji="0" lang="en-US" altLang="zh-CN" sz="100">
                <a:solidFill>
                  <a:srgbClr val="FFFFFF"/>
                </a:solidFill>
              </a:rPr>
              <a:t>PPT</a:t>
            </a:r>
            <a:r>
              <a:rPr kumimoji="0" lang="zh-CN" altLang="en-US" sz="100">
                <a:solidFill>
                  <a:srgbClr val="FFFFFF"/>
                </a:solidFill>
              </a:rPr>
              <a:t>模板：</a:t>
            </a:r>
            <a:r>
              <a:rPr kumimoji="0" lang="en-US" altLang="zh-CN" sz="100">
                <a:solidFill>
                  <a:srgbClr val="FFFFFF"/>
                </a:solidFill>
              </a:rPr>
              <a:t>www.1kejian.com/jieri/           PPT</a:t>
            </a:r>
            <a:r>
              <a:rPr kumimoji="0" lang="zh-CN" altLang="en-US" sz="100">
                <a:solidFill>
                  <a:srgbClr val="FFFFFF"/>
                </a:solidFill>
              </a:rPr>
              <a:t>素材下载：</a:t>
            </a:r>
            <a:r>
              <a:rPr kumimoji="0" lang="en-US" altLang="zh-CN" sz="100">
                <a:solidFill>
                  <a:srgbClr val="FFFFFF"/>
                </a:solidFill>
              </a:rPr>
              <a:t>www.1kejian.com/sucai/</a:t>
            </a:r>
          </a:p>
          <a:p>
            <a:r>
              <a:rPr kumimoji="0" lang="en-US" altLang="zh-CN" sz="100">
                <a:solidFill>
                  <a:srgbClr val="FFFFFF"/>
                </a:solidFill>
              </a:rPr>
              <a:t>PPT</a:t>
            </a:r>
            <a:r>
              <a:rPr kumimoji="0" lang="zh-CN" altLang="en-US" sz="100">
                <a:solidFill>
                  <a:srgbClr val="FFFFFF"/>
                </a:solidFill>
              </a:rPr>
              <a:t>背景图片：</a:t>
            </a:r>
            <a:r>
              <a:rPr kumimoji="0" lang="en-US" altLang="zh-CN" sz="100">
                <a:solidFill>
                  <a:srgbClr val="FFFFFF"/>
                </a:solidFill>
              </a:rPr>
              <a:t>www.1kejian.com/beijing/      PPT</a:t>
            </a:r>
            <a:r>
              <a:rPr kumimoji="0" lang="zh-CN" altLang="en-US" sz="100">
                <a:solidFill>
                  <a:srgbClr val="FFFFFF"/>
                </a:solidFill>
              </a:rPr>
              <a:t>图表下载：</a:t>
            </a:r>
            <a:r>
              <a:rPr kumimoji="0" lang="en-US" altLang="zh-CN" sz="100">
                <a:solidFill>
                  <a:srgbClr val="FFFFFF"/>
                </a:solidFill>
              </a:rPr>
              <a:t>www.1kejian.com/tubiao/      </a:t>
            </a:r>
          </a:p>
          <a:p>
            <a:r>
              <a:rPr kumimoji="0" lang="zh-CN" altLang="en-US" sz="100">
                <a:solidFill>
                  <a:srgbClr val="FFFFFF"/>
                </a:solidFill>
              </a:rPr>
              <a:t>优秀</a:t>
            </a:r>
            <a:r>
              <a:rPr kumimoji="0" lang="en-US" altLang="zh-CN" sz="100">
                <a:solidFill>
                  <a:srgbClr val="FFFFFF"/>
                </a:solidFill>
              </a:rPr>
              <a:t>PPT</a:t>
            </a:r>
            <a:r>
              <a:rPr kumimoji="0" lang="zh-CN" altLang="en-US" sz="100">
                <a:solidFill>
                  <a:srgbClr val="FFFFFF"/>
                </a:solidFill>
              </a:rPr>
              <a:t>下载：</a:t>
            </a:r>
            <a:r>
              <a:rPr kumimoji="0" lang="en-US" altLang="zh-CN" sz="100">
                <a:solidFill>
                  <a:srgbClr val="FFFFFF"/>
                </a:solidFill>
              </a:rPr>
              <a:t>www.1kejian.com/xiazai/        PPT</a:t>
            </a:r>
            <a:r>
              <a:rPr kumimoji="0" lang="zh-CN" altLang="en-US" sz="100">
                <a:solidFill>
                  <a:srgbClr val="FFFFFF"/>
                </a:solidFill>
              </a:rPr>
              <a:t>教程： </a:t>
            </a:r>
            <a:r>
              <a:rPr kumimoji="0" lang="en-US" altLang="zh-CN" sz="100">
                <a:solidFill>
                  <a:srgbClr val="FFFFFF"/>
                </a:solidFill>
              </a:rPr>
              <a:t>www.1kejian.com/powerpoint/      </a:t>
            </a:r>
          </a:p>
          <a:p>
            <a:r>
              <a:rPr kumimoji="0" lang="en-US" altLang="zh-CN" sz="100">
                <a:solidFill>
                  <a:srgbClr val="FFFFFF"/>
                </a:solidFill>
              </a:rPr>
              <a:t>Word</a:t>
            </a:r>
            <a:r>
              <a:rPr kumimoji="0" lang="zh-CN" altLang="en-US" sz="100">
                <a:solidFill>
                  <a:srgbClr val="FFFFFF"/>
                </a:solidFill>
              </a:rPr>
              <a:t>教程： </a:t>
            </a:r>
            <a:r>
              <a:rPr kumimoji="0" lang="en-US" altLang="zh-CN" sz="100">
                <a:solidFill>
                  <a:srgbClr val="FFFFFF"/>
                </a:solidFill>
              </a:rPr>
              <a:t>www.1kejian.com/word/              Excel</a:t>
            </a:r>
            <a:r>
              <a:rPr kumimoji="0" lang="zh-CN" altLang="en-US" sz="100">
                <a:solidFill>
                  <a:srgbClr val="FFFFFF"/>
                </a:solidFill>
              </a:rPr>
              <a:t>教程：</a:t>
            </a:r>
            <a:r>
              <a:rPr kumimoji="0" lang="en-US" altLang="zh-CN" sz="100">
                <a:solidFill>
                  <a:srgbClr val="FFFFFF"/>
                </a:solidFill>
              </a:rPr>
              <a:t>www.1kejian.com/excel/  </a:t>
            </a:r>
          </a:p>
          <a:p>
            <a:r>
              <a:rPr kumimoji="0" lang="zh-CN" altLang="en-US" sz="100">
                <a:solidFill>
                  <a:srgbClr val="FFFFFF"/>
                </a:solidFill>
              </a:rPr>
              <a:t>资料下载：</a:t>
            </a:r>
            <a:r>
              <a:rPr kumimoji="0" lang="en-US" altLang="zh-CN" sz="100">
                <a:solidFill>
                  <a:srgbClr val="FFFFFF"/>
                </a:solidFill>
              </a:rPr>
              <a:t>www.1kejian.com/ziliao/                PPT</a:t>
            </a:r>
            <a:r>
              <a:rPr kumimoji="0" lang="zh-CN" altLang="en-US" sz="100">
                <a:solidFill>
                  <a:srgbClr val="FFFFFF"/>
                </a:solidFill>
              </a:rPr>
              <a:t>课件下载：</a:t>
            </a:r>
            <a:r>
              <a:rPr kumimoji="0" lang="en-US" altLang="zh-CN" sz="100">
                <a:solidFill>
                  <a:srgbClr val="FFFFFF"/>
                </a:solidFill>
              </a:rPr>
              <a:t>www.1kejian.com/kejian/ </a:t>
            </a:r>
          </a:p>
          <a:p>
            <a:r>
              <a:rPr kumimoji="0" lang="zh-CN" altLang="en-US" sz="100">
                <a:solidFill>
                  <a:srgbClr val="FFFFFF"/>
                </a:solidFill>
              </a:rPr>
              <a:t>范文下载：</a:t>
            </a:r>
            <a:r>
              <a:rPr kumimoji="0" lang="en-US" altLang="zh-CN" sz="100">
                <a:solidFill>
                  <a:srgbClr val="FFFFFF"/>
                </a:solidFill>
              </a:rPr>
              <a:t>www.1kejian.com/fanwen/             </a:t>
            </a:r>
            <a:r>
              <a:rPr kumimoji="0" lang="zh-CN" altLang="en-US" sz="100">
                <a:solidFill>
                  <a:srgbClr val="FFFFFF"/>
                </a:solidFill>
              </a:rPr>
              <a:t>试卷下载：</a:t>
            </a:r>
            <a:r>
              <a:rPr kumimoji="0" lang="en-US" altLang="zh-CN" sz="100">
                <a:solidFill>
                  <a:srgbClr val="FFFFFF"/>
                </a:solidFill>
              </a:rPr>
              <a:t>www.1kejian.com/shiti/  </a:t>
            </a:r>
          </a:p>
          <a:p>
            <a:r>
              <a:rPr kumimoji="0" lang="zh-CN" altLang="en-US" sz="100">
                <a:solidFill>
                  <a:srgbClr val="FFFFFF"/>
                </a:solidFill>
              </a:rPr>
              <a:t>教案下载：</a:t>
            </a:r>
            <a:r>
              <a:rPr kumimoji="0" lang="en-US" altLang="zh-CN" sz="100">
                <a:solidFill>
                  <a:srgbClr val="FFFFFF"/>
                </a:solidFill>
              </a:rPr>
              <a:t>www.1kejian.com/jiaoan/  </a:t>
            </a:r>
          </a:p>
          <a:p>
            <a:r>
              <a:rPr kumimoji="0" lang="en-US" altLang="zh-CN" sz="100">
                <a:solidFill>
                  <a:srgbClr val="FFFFFF"/>
                </a:solidFill>
              </a:rPr>
              <a:t> </a:t>
            </a:r>
            <a:endParaRPr kumimoji="0" lang="zh-CN" altLang="en-US" sz="100">
              <a:solidFill>
                <a:srgbClr val="FFFFFF"/>
              </a:solidFill>
            </a:endParaRP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1258888" y="692150"/>
            <a:ext cx="4267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</a:rPr>
              <a:t>秋    夕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697288" y="1844675"/>
            <a:ext cx="1333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杜牧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865188" y="2628900"/>
            <a:ext cx="6705600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2060"/>
                </a:solidFill>
              </a:rPr>
              <a:t>银烛秋光冷画屏</a:t>
            </a:r>
            <a:r>
              <a:rPr lang="en-US" altLang="zh-CN" sz="4000" b="1">
                <a:solidFill>
                  <a:srgbClr val="002060"/>
                </a:solidFill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2060"/>
                </a:solidFill>
              </a:rPr>
              <a:t>轻罗小扇扑流萤。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2060"/>
                </a:solidFill>
              </a:rPr>
              <a:t>天阶夜色凉如水</a:t>
            </a:r>
            <a:r>
              <a:rPr lang="en-US" altLang="zh-CN" sz="4000" b="1">
                <a:solidFill>
                  <a:srgbClr val="002060"/>
                </a:solidFill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2060"/>
                </a:solidFill>
              </a:rPr>
              <a:t>卧看牵牛织女星。</a:t>
            </a:r>
          </a:p>
        </p:txBody>
      </p:sp>
      <p:pic>
        <p:nvPicPr>
          <p:cNvPr id="15366" name="Picture 7" descr="0050bae422a80637c343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3284538"/>
            <a:ext cx="2879725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页脚占位符 2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altLang="zh-CN"/>
          </a:p>
        </p:txBody>
      </p:sp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914400" y="1828800"/>
            <a:ext cx="7924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</a:rPr>
              <a:t>陶醉          描摹            崩毁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39552" y="4653136"/>
            <a:ext cx="830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zh-CN" altLang="en-US" sz="4000" b="1">
                <a:solidFill>
                  <a:schemeClr val="tx1"/>
                </a:solidFill>
              </a:rPr>
              <a:t>白蒙蒙          蜉蝣</a:t>
            </a:r>
            <a:r>
              <a:rPr lang="zh-CN" altLang="en-US">
                <a:solidFill>
                  <a:schemeClr val="tx1"/>
                </a:solidFill>
              </a:rPr>
              <a:t>              </a:t>
            </a:r>
            <a:r>
              <a:rPr lang="zh-CN" altLang="en-US" sz="4000" b="1">
                <a:solidFill>
                  <a:schemeClr val="tx1"/>
                </a:solidFill>
              </a:rPr>
              <a:t>怠惰            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755650" y="1196975"/>
            <a:ext cx="7086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/>
              <a:t> </a:t>
            </a:r>
            <a:r>
              <a:rPr lang="en-US" altLang="zh-CN" b="1" dirty="0" err="1"/>
              <a:t>táo</a:t>
            </a:r>
            <a:r>
              <a:rPr lang="en-US" altLang="zh-CN" b="1" dirty="0"/>
              <a:t>  </a:t>
            </a:r>
            <a:r>
              <a:rPr lang="en-US" altLang="zh-CN" b="1" dirty="0" err="1"/>
              <a:t>zuì</a:t>
            </a:r>
            <a:r>
              <a:rPr lang="en-US" altLang="zh-CN" b="1" dirty="0"/>
              <a:t>                     </a:t>
            </a:r>
            <a:r>
              <a:rPr lang="en-US" altLang="zh-CN" b="1" dirty="0" err="1"/>
              <a:t>mó</a:t>
            </a:r>
            <a:r>
              <a:rPr lang="en-US" altLang="zh-CN" b="1" dirty="0"/>
              <a:t>                </a:t>
            </a:r>
            <a:r>
              <a:rPr lang="en-US" altLang="zh-CN" b="1" dirty="0" err="1"/>
              <a:t>bēng</a:t>
            </a:r>
            <a:r>
              <a:rPr lang="en-US" altLang="zh-CN" b="1" dirty="0"/>
              <a:t> </a:t>
            </a:r>
            <a:r>
              <a:rPr lang="en-US" altLang="zh-CN" b="1" dirty="0" err="1"/>
              <a:t>huǐ</a:t>
            </a:r>
            <a:endParaRPr lang="en-US" altLang="zh-CN" b="1" dirty="0"/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609600" y="3962400"/>
            <a:ext cx="6629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/>
              <a:t>      </a:t>
            </a:r>
            <a:r>
              <a:rPr lang="en-US" altLang="zh-CN" b="1" dirty="0" err="1"/>
              <a:t>méng</a:t>
            </a:r>
            <a:r>
              <a:rPr lang="en-US" altLang="zh-CN" b="1" dirty="0"/>
              <a:t>                </a:t>
            </a:r>
            <a:r>
              <a:rPr lang="en-US" altLang="zh-CN" b="1" dirty="0" err="1"/>
              <a:t>fú</a:t>
            </a:r>
            <a:r>
              <a:rPr lang="en-US" altLang="zh-CN" b="1" dirty="0"/>
              <a:t>  </a:t>
            </a:r>
            <a:r>
              <a:rPr lang="en-US" altLang="zh-CN" b="1" dirty="0" err="1"/>
              <a:t>yóu</a:t>
            </a:r>
            <a:r>
              <a:rPr lang="en-US" altLang="zh-CN" b="1" dirty="0"/>
              <a:t>              </a:t>
            </a:r>
            <a:r>
              <a:rPr lang="en-US" altLang="zh-CN" b="1" dirty="0" err="1"/>
              <a:t>dài</a:t>
            </a:r>
            <a:r>
              <a:rPr lang="en-US" altLang="zh-CN" b="1" dirty="0"/>
              <a:t>  </a:t>
            </a:r>
            <a:r>
              <a:rPr lang="en-US" altLang="zh-CN" b="1" dirty="0" err="1"/>
              <a:t>duò</a:t>
            </a:r>
            <a:endParaRPr lang="en-US" altLang="zh-CN" b="1" dirty="0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914400" y="2286000"/>
            <a:ext cx="1143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762000" y="1828800"/>
            <a:ext cx="914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tx1"/>
                </a:solidFill>
              </a:rPr>
              <a:t>   </a:t>
            </a:r>
            <a:r>
              <a:rPr lang="en-US" altLang="zh-CN" sz="9600"/>
              <a:t>·</a:t>
            </a: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536700" y="1828800"/>
            <a:ext cx="762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/>
              <a:t>·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3810000" y="1828800"/>
            <a:ext cx="1143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/>
              <a:t>·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5796136" y="1828800"/>
            <a:ext cx="1823864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 dirty="0"/>
              <a:t>· ·</a:t>
            </a: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3429000" y="4648200"/>
            <a:ext cx="18288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 dirty="0"/>
              <a:t>· ·</a:t>
            </a: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5724128" y="4648200"/>
            <a:ext cx="204827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 dirty="0"/>
              <a:t>· ·</a:t>
            </a: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827584" y="4572000"/>
            <a:ext cx="187220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 dirty="0" smtClean="0"/>
              <a:t> · ·</a:t>
            </a:r>
            <a:endParaRPr lang="en-US" altLang="zh-CN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  <p:bldP spid="3075" grpId="0" autoUpdateAnimBg="0"/>
      <p:bldP spid="3076" grpId="0" autoUpdateAnimBg="0"/>
      <p:bldP spid="3078" grpId="0" autoUpdateAnimBg="0"/>
      <p:bldP spid="3080" grpId="0"/>
      <p:bldP spid="3082" grpId="0"/>
      <p:bldP spid="3083" grpId="0"/>
      <p:bldP spid="3084" grpId="0"/>
      <p:bldP spid="3085" grpId="0"/>
      <p:bldP spid="3086" grpId="0"/>
      <p:bldP spid="308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脚占位符 2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altLang="zh-CN"/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55625" y="1989138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陶醉</a:t>
            </a:r>
            <a:r>
              <a:rPr lang="en-US" altLang="zh-CN" sz="2400" b="1"/>
              <a:t>: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419225" y="1989138"/>
            <a:ext cx="739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</a:rPr>
              <a:t>很满意地沉浸在某种境界或思想活动中。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49274" y="2635250"/>
            <a:ext cx="222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/>
              <a:t>怠惰：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1492250" y="2636838"/>
            <a:ext cx="746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</a:rPr>
              <a:t>懒惰。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476250" y="331787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/>
              <a:t>描摹：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419225" y="3357563"/>
            <a:ext cx="739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</a:rPr>
              <a:t>用语言文字表现人或事物的形象、情状、特性等。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487363" y="3933825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藐小：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1419225" y="3933825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</a:rPr>
              <a:t>微小。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442913" y="4513263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俯首帖耳：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2123728" y="4509120"/>
            <a:ext cx="617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</a:rPr>
              <a:t>形容非常驯服、恭顺 （含贬义）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449263" y="51625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凝神静听：</a:t>
            </a: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2066925" y="5157788"/>
            <a:ext cx="609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</a:rPr>
              <a:t>聚精会神地仔细听。</a:t>
            </a: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519113" y="5805488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耐人寻味：</a:t>
            </a: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2211388" y="5805488"/>
            <a:ext cx="647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</a:rPr>
              <a:t>意味深长，值得仔细体会、琢磨。</a:t>
            </a:r>
          </a:p>
        </p:txBody>
      </p:sp>
      <p:pic>
        <p:nvPicPr>
          <p:cNvPr id="17425" name="Picture 18" descr="理解词语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0"/>
            <a:ext cx="15779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  <p:bldP spid="4100" grpId="0" autoUpdateAnimBg="0"/>
      <p:bldP spid="4101" grpId="0" autoUpdateAnimBg="0"/>
      <p:bldP spid="4102" grpId="0" autoUpdateAnimBg="0"/>
      <p:bldP spid="4103" grpId="0" autoUpdateAnimBg="0"/>
      <p:bldP spid="4104" grpId="0" autoUpdateAnimBg="0"/>
      <p:bldP spid="4105" grpId="0" autoUpdateAnimBg="0"/>
      <p:bldP spid="4106" grpId="0" autoUpdateAnimBg="0"/>
      <p:bldP spid="4107" grpId="0" autoUpdateAnimBg="0"/>
      <p:bldP spid="4108" grpId="0" autoUpdateAnimBg="0"/>
      <p:bldP spid="4109" grpId="0" autoUpdateAnimBg="0"/>
      <p:bldP spid="4111" grpId="0" autoUpdateAnimBg="0"/>
      <p:bldP spid="4112" grpId="0" autoUpdateAnimBg="0"/>
      <p:bldP spid="411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页脚占位符 2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altLang="zh-CN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755576" y="548680"/>
            <a:ext cx="3276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99"/>
                </a:solidFill>
              </a:rPr>
              <a:t>讨论题：</a:t>
            </a: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467544" y="1628800"/>
            <a:ext cx="83820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/>
              <a:t>1.</a:t>
            </a:r>
            <a:r>
              <a:rPr lang="zh-CN" altLang="en-US" b="1" dirty="0"/>
              <a:t>文章以介绍天文知识为主，开头却从杜牧的</a:t>
            </a:r>
            <a:r>
              <a:rPr lang="en-US" altLang="zh-CN" b="1" dirty="0"/>
              <a:t>《</a:t>
            </a:r>
            <a:r>
              <a:rPr lang="zh-CN" altLang="en-US" b="1" dirty="0"/>
              <a:t>秋夕</a:t>
            </a:r>
            <a:r>
              <a:rPr lang="en-US" altLang="zh-CN" b="1" dirty="0"/>
              <a:t>》</a:t>
            </a:r>
          </a:p>
          <a:p>
            <a:pPr>
              <a:spcBef>
                <a:spcPct val="50000"/>
              </a:spcBef>
            </a:pPr>
            <a:r>
              <a:rPr lang="en-US" altLang="zh-CN" b="1" dirty="0"/>
              <a:t>   </a:t>
            </a:r>
            <a:r>
              <a:rPr lang="zh-CN" altLang="en-US" b="1" dirty="0"/>
              <a:t>诗和中西方的有关传说写起，这样写有什么作用？</a:t>
            </a:r>
          </a:p>
          <a:p>
            <a:pPr>
              <a:spcBef>
                <a:spcPct val="50000"/>
              </a:spcBef>
            </a:pPr>
            <a:endParaRPr lang="zh-CN" altLang="en-US" b="1" dirty="0"/>
          </a:p>
          <a:p>
            <a:pPr>
              <a:spcBef>
                <a:spcPct val="50000"/>
              </a:spcBef>
            </a:pPr>
            <a:r>
              <a:rPr lang="en-US" altLang="zh-CN" b="1" dirty="0"/>
              <a:t>2.</a:t>
            </a:r>
            <a:r>
              <a:rPr lang="zh-CN" altLang="en-US" b="1" dirty="0"/>
              <a:t>文章介绍了哪些天文知识？运用了那些说明方法？</a:t>
            </a:r>
          </a:p>
          <a:p>
            <a:pPr>
              <a:spcBef>
                <a:spcPct val="50000"/>
              </a:spcBef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683568" y="692696"/>
            <a:ext cx="7239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2060"/>
                </a:solidFill>
              </a:rPr>
              <a:t>概括文章介绍的科学知识</a:t>
            </a:r>
            <a:r>
              <a:rPr lang="zh-CN" altLang="en-US" sz="4000" dirty="0">
                <a:solidFill>
                  <a:srgbClr val="002060"/>
                </a:solidFill>
              </a:rPr>
              <a:t>：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685800" y="1484784"/>
            <a:ext cx="845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</a:rPr>
              <a:t>牛郎星，又叫牵牛星，大而亮。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683568" y="2204864"/>
            <a:ext cx="79289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</a:rPr>
              <a:t>牵牛星和织女星的位置不变，永远不会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相遇</a:t>
            </a:r>
            <a:r>
              <a:rPr lang="zh-CN" altLang="en-US" sz="3200" b="1" dirty="0">
                <a:solidFill>
                  <a:srgbClr val="FF0000"/>
                </a:solidFill>
              </a:rPr>
              <a:t>，他们都是恒星。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651125" y="10874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 sz="2400">
              <a:solidFill>
                <a:srgbClr val="FF0000"/>
              </a:solidFill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611560" y="3356992"/>
            <a:ext cx="7848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</a:rPr>
              <a:t>织女星的光辉是太阳的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50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多倍</a:t>
            </a:r>
            <a:r>
              <a:rPr lang="zh-CN" altLang="en-US" sz="3200" b="1" dirty="0">
                <a:solidFill>
                  <a:srgbClr val="FF0000"/>
                </a:solidFill>
              </a:rPr>
              <a:t>，牵牛星的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光辉</a:t>
            </a:r>
            <a:r>
              <a:rPr lang="zh-CN" altLang="en-US" sz="3200" b="1" dirty="0">
                <a:solidFill>
                  <a:srgbClr val="FF0000"/>
                </a:solidFill>
              </a:rPr>
              <a:t>是太阳的</a:t>
            </a:r>
            <a:r>
              <a:rPr lang="en-US" altLang="zh-CN" sz="3200" b="1" dirty="0">
                <a:solidFill>
                  <a:srgbClr val="FF0000"/>
                </a:solidFill>
              </a:rPr>
              <a:t>9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倍多。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539552" y="4509120"/>
            <a:ext cx="7696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</a:rPr>
              <a:t>4.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织</a:t>
            </a:r>
            <a:r>
              <a:rPr lang="zh-CN" altLang="en-US" sz="3200" b="1" dirty="0">
                <a:solidFill>
                  <a:srgbClr val="FF0000"/>
                </a:solidFill>
              </a:rPr>
              <a:t>女星距离地球</a:t>
            </a:r>
            <a:r>
              <a:rPr lang="en-US" altLang="zh-CN" sz="3200" b="1" dirty="0">
                <a:solidFill>
                  <a:srgbClr val="FF0000"/>
                </a:solidFill>
              </a:rPr>
              <a:t>26</a:t>
            </a:r>
            <a:r>
              <a:rPr lang="zh-CN" altLang="en-US" sz="3200" b="1" dirty="0">
                <a:solidFill>
                  <a:srgbClr val="FF0000"/>
                </a:solidFill>
              </a:rPr>
              <a:t>光年，牵牛星距离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地球</a:t>
            </a:r>
            <a:r>
              <a:rPr lang="en-US" altLang="zh-CN" sz="3200" b="1" dirty="0">
                <a:solidFill>
                  <a:srgbClr val="FF0000"/>
                </a:solidFill>
              </a:rPr>
              <a:t>16</a:t>
            </a:r>
            <a:r>
              <a:rPr lang="zh-CN" altLang="en-US" sz="3200" b="1" dirty="0">
                <a:solidFill>
                  <a:srgbClr val="FF0000"/>
                </a:solidFill>
              </a:rPr>
              <a:t>光年。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3" grpId="0" autoUpdateAnimBg="0"/>
      <p:bldP spid="7174" grpId="0" autoUpdateAnimBg="0"/>
      <p:bldP spid="7175" grpId="0" autoUpdateAnimBg="0"/>
      <p:bldP spid="7176" grpId="0" autoUpdateAnimBg="0"/>
      <p:bldP spid="717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页脚占位符 2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altLang="zh-CN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539552" y="620688"/>
            <a:ext cx="8001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2060"/>
                </a:solidFill>
              </a:rPr>
              <a:t>5.</a:t>
            </a:r>
            <a:r>
              <a:rPr lang="zh-CN" altLang="en-US" b="1" dirty="0">
                <a:solidFill>
                  <a:srgbClr val="002060"/>
                </a:solidFill>
              </a:rPr>
              <a:t>太阳光从太阳射到地球才</a:t>
            </a:r>
            <a:r>
              <a:rPr lang="en-US" altLang="zh-CN" b="1" dirty="0">
                <a:solidFill>
                  <a:srgbClr val="002060"/>
                </a:solidFill>
              </a:rPr>
              <a:t>8</a:t>
            </a:r>
            <a:r>
              <a:rPr lang="zh-CN" altLang="en-US" b="1" dirty="0">
                <a:solidFill>
                  <a:srgbClr val="002060"/>
                </a:solidFill>
              </a:rPr>
              <a:t>分</a:t>
            </a:r>
            <a:r>
              <a:rPr lang="en-US" altLang="zh-CN" b="1" dirty="0">
                <a:solidFill>
                  <a:srgbClr val="002060"/>
                </a:solidFill>
              </a:rPr>
              <a:t>18</a:t>
            </a:r>
            <a:r>
              <a:rPr lang="zh-CN" altLang="en-US" b="1" dirty="0">
                <a:solidFill>
                  <a:srgbClr val="002060"/>
                </a:solidFill>
              </a:rPr>
              <a:t>秒，而织女星</a:t>
            </a:r>
            <a:r>
              <a:rPr lang="zh-CN" altLang="en-US" b="1" dirty="0" smtClean="0">
                <a:solidFill>
                  <a:srgbClr val="002060"/>
                </a:solidFill>
              </a:rPr>
              <a:t>的光</a:t>
            </a:r>
            <a:r>
              <a:rPr lang="zh-CN" altLang="en-US" b="1" dirty="0">
                <a:solidFill>
                  <a:srgbClr val="002060"/>
                </a:solidFill>
              </a:rPr>
              <a:t>射到地球上要</a:t>
            </a:r>
            <a:r>
              <a:rPr lang="en-US" altLang="zh-CN" b="1" dirty="0">
                <a:solidFill>
                  <a:srgbClr val="002060"/>
                </a:solidFill>
              </a:rPr>
              <a:t>26</a:t>
            </a:r>
            <a:r>
              <a:rPr lang="zh-CN" altLang="en-US" b="1" dirty="0">
                <a:solidFill>
                  <a:srgbClr val="002060"/>
                </a:solidFill>
              </a:rPr>
              <a:t>年。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611560" y="1916832"/>
            <a:ext cx="8077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2060"/>
                </a:solidFill>
              </a:rPr>
              <a:t>6.</a:t>
            </a:r>
            <a:r>
              <a:rPr lang="zh-CN" altLang="en-US" b="1" dirty="0">
                <a:solidFill>
                  <a:srgbClr val="002060"/>
                </a:solidFill>
              </a:rPr>
              <a:t>距离太阳几万光年的星不计其数，而</a:t>
            </a:r>
            <a:r>
              <a:rPr lang="en-US" altLang="zh-CN" b="1" dirty="0">
                <a:solidFill>
                  <a:srgbClr val="002060"/>
                </a:solidFill>
              </a:rPr>
              <a:t>10</a:t>
            </a:r>
            <a:r>
              <a:rPr lang="zh-CN" altLang="en-US" b="1" dirty="0">
                <a:solidFill>
                  <a:srgbClr val="002060"/>
                </a:solidFill>
              </a:rPr>
              <a:t>光年以</a:t>
            </a:r>
            <a:r>
              <a:rPr lang="zh-CN" altLang="en-US" b="1" dirty="0" smtClean="0">
                <a:solidFill>
                  <a:srgbClr val="002060"/>
                </a:solidFill>
              </a:rPr>
              <a:t>内 </a:t>
            </a:r>
            <a:r>
              <a:rPr lang="zh-CN" altLang="en-US" b="1" dirty="0">
                <a:solidFill>
                  <a:srgbClr val="002060"/>
                </a:solidFill>
              </a:rPr>
              <a:t>的星却只有</a:t>
            </a:r>
            <a:r>
              <a:rPr lang="en-US" altLang="zh-CN" b="1" dirty="0">
                <a:solidFill>
                  <a:srgbClr val="002060"/>
                </a:solidFill>
              </a:rPr>
              <a:t>15</a:t>
            </a:r>
            <a:r>
              <a:rPr lang="zh-CN" altLang="en-US" b="1" dirty="0">
                <a:solidFill>
                  <a:srgbClr val="002060"/>
                </a:solidFill>
              </a:rPr>
              <a:t>个。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683568" y="3140968"/>
            <a:ext cx="8305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2060"/>
                </a:solidFill>
              </a:rPr>
              <a:t>7.</a:t>
            </a:r>
            <a:r>
              <a:rPr lang="zh-CN" altLang="en-US" b="1" dirty="0">
                <a:solidFill>
                  <a:srgbClr val="002060"/>
                </a:solidFill>
              </a:rPr>
              <a:t>织女星以每秒</a:t>
            </a:r>
            <a:r>
              <a:rPr lang="en-US" altLang="zh-CN" b="1" dirty="0" smtClean="0">
                <a:solidFill>
                  <a:srgbClr val="002060"/>
                </a:solidFill>
              </a:rPr>
              <a:t>14</a:t>
            </a:r>
            <a:r>
              <a:rPr lang="zh-CN" altLang="en-US" b="1" dirty="0">
                <a:solidFill>
                  <a:srgbClr val="002060"/>
                </a:solidFill>
              </a:rPr>
              <a:t>千米</a:t>
            </a:r>
            <a:r>
              <a:rPr lang="zh-CN" altLang="en-US" b="1" dirty="0" smtClean="0">
                <a:solidFill>
                  <a:srgbClr val="002060"/>
                </a:solidFill>
              </a:rPr>
              <a:t>的</a:t>
            </a:r>
            <a:r>
              <a:rPr lang="zh-CN" altLang="en-US" b="1" dirty="0">
                <a:solidFill>
                  <a:srgbClr val="002060"/>
                </a:solidFill>
              </a:rPr>
              <a:t>速度移近太阳，牵牛星每</a:t>
            </a:r>
            <a:r>
              <a:rPr lang="zh-CN" altLang="en-US" b="1" dirty="0" smtClean="0">
                <a:solidFill>
                  <a:srgbClr val="002060"/>
                </a:solidFill>
              </a:rPr>
              <a:t>秒钟</a:t>
            </a:r>
            <a:r>
              <a:rPr lang="zh-CN" altLang="en-US" b="1" dirty="0">
                <a:solidFill>
                  <a:srgbClr val="002060"/>
                </a:solidFill>
              </a:rPr>
              <a:t>接近太阳</a:t>
            </a:r>
            <a:r>
              <a:rPr lang="en-US" altLang="zh-CN" b="1" dirty="0" smtClean="0">
                <a:solidFill>
                  <a:srgbClr val="002060"/>
                </a:solidFill>
              </a:rPr>
              <a:t>33</a:t>
            </a:r>
            <a:r>
              <a:rPr lang="zh-CN" altLang="en-US" b="1" dirty="0">
                <a:solidFill>
                  <a:srgbClr val="002060"/>
                </a:solidFill>
              </a:rPr>
              <a:t>千米</a:t>
            </a:r>
            <a:r>
              <a:rPr lang="zh-CN" altLang="en-US" b="1" dirty="0" smtClean="0">
                <a:solidFill>
                  <a:srgbClr val="002060"/>
                </a:solidFill>
              </a:rPr>
              <a:t>。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11560" y="4221088"/>
            <a:ext cx="7772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2060"/>
                </a:solidFill>
              </a:rPr>
              <a:t>8.</a:t>
            </a:r>
            <a:r>
              <a:rPr lang="zh-CN" altLang="en-US" b="1" dirty="0">
                <a:solidFill>
                  <a:srgbClr val="002060"/>
                </a:solidFill>
              </a:rPr>
              <a:t>牵牛星和太阳永远不会相撞。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11560" y="4869160"/>
            <a:ext cx="7924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2060"/>
                </a:solidFill>
              </a:rPr>
              <a:t>9</a:t>
            </a:r>
            <a:r>
              <a:rPr lang="en-US" altLang="zh-CN" b="1" dirty="0" smtClean="0">
                <a:solidFill>
                  <a:srgbClr val="002060"/>
                </a:solidFill>
              </a:rPr>
              <a:t>.</a:t>
            </a:r>
            <a:r>
              <a:rPr lang="zh-CN" altLang="en-US" b="1" dirty="0">
                <a:solidFill>
                  <a:srgbClr val="002060"/>
                </a:solidFill>
              </a:rPr>
              <a:t>无数密集的小行星组成银河，天文学家把银</a:t>
            </a:r>
            <a:r>
              <a:rPr lang="zh-CN" altLang="en-US" b="1" dirty="0" smtClean="0">
                <a:solidFill>
                  <a:srgbClr val="002060"/>
                </a:solidFill>
              </a:rPr>
              <a:t>河所</a:t>
            </a:r>
            <a:r>
              <a:rPr lang="zh-CN" altLang="en-US" b="1" dirty="0">
                <a:solidFill>
                  <a:srgbClr val="002060"/>
                </a:solidFill>
              </a:rPr>
              <a:t>围绕成的空间叫做银河系，太阳和别的</a:t>
            </a:r>
            <a:r>
              <a:rPr lang="zh-CN" altLang="en-US" b="1" dirty="0" smtClean="0">
                <a:solidFill>
                  <a:srgbClr val="002060"/>
                </a:solidFill>
              </a:rPr>
              <a:t>恒</a:t>
            </a:r>
            <a:r>
              <a:rPr lang="zh-CN" altLang="en-US" b="1" dirty="0">
                <a:solidFill>
                  <a:srgbClr val="002060"/>
                </a:solidFill>
              </a:rPr>
              <a:t>星</a:t>
            </a:r>
            <a:r>
              <a:rPr lang="zh-CN" altLang="en-US" b="1" dirty="0" smtClean="0">
                <a:solidFill>
                  <a:srgbClr val="002060"/>
                </a:solidFill>
              </a:rPr>
              <a:t>都</a:t>
            </a:r>
            <a:r>
              <a:rPr lang="zh-CN" altLang="en-US" b="1" dirty="0">
                <a:solidFill>
                  <a:srgbClr val="002060"/>
                </a:solidFill>
              </a:rPr>
              <a:t>只不过是银河系中的一颗小星。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utoUpdateAnimBg="0"/>
      <p:bldP spid="8198" grpId="0" autoUpdateAnimBg="0"/>
      <p:bldP spid="6" grpId="0" autoUpdateAnimBg="0"/>
      <p:bldP spid="7" grpId="0" autoUpdateAnimBg="0"/>
      <p:bldP spid="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页脚占位符 2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altLang="zh-CN"/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683568" y="2348880"/>
            <a:ext cx="7543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2060"/>
                </a:solidFill>
              </a:rPr>
              <a:t>11.</a:t>
            </a:r>
            <a:r>
              <a:rPr lang="zh-CN" altLang="en-US" b="1" dirty="0">
                <a:solidFill>
                  <a:srgbClr val="002060"/>
                </a:solidFill>
              </a:rPr>
              <a:t>太阳不是银河系的中心。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683568" y="3212976"/>
            <a:ext cx="8001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2060"/>
                </a:solidFill>
              </a:rPr>
              <a:t>12.</a:t>
            </a:r>
            <a:r>
              <a:rPr lang="zh-CN" altLang="en-US" b="1" dirty="0">
                <a:solidFill>
                  <a:srgbClr val="002060"/>
                </a:solidFill>
              </a:rPr>
              <a:t>银河系外面还有很多银河系。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04838" y="981075"/>
            <a:ext cx="75438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2060"/>
                </a:solidFill>
              </a:rPr>
              <a:t>10.</a:t>
            </a:r>
            <a:r>
              <a:rPr lang="zh-CN" altLang="en-US" b="1" dirty="0">
                <a:solidFill>
                  <a:srgbClr val="002060"/>
                </a:solidFill>
              </a:rPr>
              <a:t>银河像一个扁平的车轮，直径约</a:t>
            </a:r>
            <a:r>
              <a:rPr lang="en-US" altLang="zh-CN" b="1" dirty="0">
                <a:solidFill>
                  <a:srgbClr val="002060"/>
                </a:solidFill>
              </a:rPr>
              <a:t>10</a:t>
            </a:r>
            <a:r>
              <a:rPr lang="zh-CN" altLang="en-US" b="1" dirty="0">
                <a:solidFill>
                  <a:srgbClr val="002060"/>
                </a:solidFill>
              </a:rPr>
              <a:t>万光年</a:t>
            </a:r>
            <a:r>
              <a:rPr lang="zh-CN" altLang="en-US" b="1" dirty="0" smtClean="0">
                <a:solidFill>
                  <a:srgbClr val="002060"/>
                </a:solidFill>
              </a:rPr>
              <a:t>。银</a:t>
            </a:r>
            <a:r>
              <a:rPr lang="zh-CN" altLang="en-US" b="1" dirty="0">
                <a:solidFill>
                  <a:srgbClr val="002060"/>
                </a:solidFill>
              </a:rPr>
              <a:t>河系中的星体都在不断运动。</a:t>
            </a:r>
          </a:p>
          <a:p>
            <a:pPr>
              <a:spcBef>
                <a:spcPct val="50000"/>
              </a:spcBef>
            </a:pPr>
            <a:endParaRPr lang="en-US" altLang="zh-CN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4" grpId="0" autoUpdateAnimBg="0"/>
      <p:bldP spid="1024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页脚占位符 2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altLang="zh-CN"/>
          </a:p>
        </p:txBody>
      </p:sp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95536" y="692696"/>
            <a:ext cx="8748464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FF00"/>
                </a:solidFill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</a:rPr>
              <a:t>结合例句分析本文所使用的说明方法：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467544" y="1556792"/>
            <a:ext cx="79216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2060"/>
                </a:solidFill>
              </a:rPr>
              <a:t>1.</a:t>
            </a:r>
            <a:r>
              <a:rPr lang="zh-CN" altLang="en-US" b="1" dirty="0">
                <a:solidFill>
                  <a:srgbClr val="002060"/>
                </a:solidFill>
              </a:rPr>
              <a:t>织女星距离地球</a:t>
            </a:r>
            <a:r>
              <a:rPr lang="en-US" altLang="zh-CN" b="1" dirty="0">
                <a:solidFill>
                  <a:srgbClr val="002060"/>
                </a:solidFill>
              </a:rPr>
              <a:t>26</a:t>
            </a:r>
            <a:r>
              <a:rPr lang="zh-CN" altLang="en-US" b="1" dirty="0">
                <a:solidFill>
                  <a:srgbClr val="002060"/>
                </a:solidFill>
              </a:rPr>
              <a:t>光年，牵牛星距我们较近但也有</a:t>
            </a:r>
            <a:r>
              <a:rPr lang="en-US" altLang="zh-CN" b="1" dirty="0">
                <a:solidFill>
                  <a:srgbClr val="002060"/>
                </a:solidFill>
              </a:rPr>
              <a:t>16</a:t>
            </a:r>
            <a:r>
              <a:rPr lang="zh-CN" altLang="en-US" b="1" dirty="0">
                <a:solidFill>
                  <a:srgbClr val="002060"/>
                </a:solidFill>
              </a:rPr>
              <a:t>光年。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11560" y="2924944"/>
            <a:ext cx="79216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2060"/>
                </a:solidFill>
              </a:rPr>
              <a:t>2.</a:t>
            </a:r>
            <a:r>
              <a:rPr lang="zh-CN" altLang="en-US" b="1" dirty="0">
                <a:solidFill>
                  <a:srgbClr val="002060"/>
                </a:solidFill>
              </a:rPr>
              <a:t>织女星的光辉是太阳的</a:t>
            </a:r>
            <a:r>
              <a:rPr lang="en-US" altLang="zh-CN" b="1" dirty="0">
                <a:solidFill>
                  <a:srgbClr val="002060"/>
                </a:solidFill>
              </a:rPr>
              <a:t>50</a:t>
            </a:r>
            <a:r>
              <a:rPr lang="zh-CN" altLang="en-US" b="1" dirty="0">
                <a:solidFill>
                  <a:srgbClr val="002060"/>
                </a:solidFill>
              </a:rPr>
              <a:t>倍，牵牛星的光辉是太阳的</a:t>
            </a:r>
            <a:r>
              <a:rPr lang="en-US" altLang="zh-CN" b="1" dirty="0">
                <a:solidFill>
                  <a:srgbClr val="002060"/>
                </a:solidFill>
              </a:rPr>
              <a:t>9</a:t>
            </a:r>
            <a:r>
              <a:rPr lang="zh-CN" altLang="en-US" b="1" dirty="0">
                <a:solidFill>
                  <a:srgbClr val="002060"/>
                </a:solidFill>
              </a:rPr>
              <a:t>倍有余。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611188" y="4267200"/>
            <a:ext cx="79216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2060"/>
                </a:solidFill>
              </a:rPr>
              <a:t>3.</a:t>
            </a:r>
            <a:r>
              <a:rPr lang="zh-CN" altLang="en-US" b="1" dirty="0">
                <a:solidFill>
                  <a:srgbClr val="002060"/>
                </a:solidFill>
              </a:rPr>
              <a:t>阿拉伯人把这三颗星叫做天平星，我们也把它们叫做挑担星。这中间一颗最大最亮的就是牛郎星</a:t>
            </a:r>
            <a:r>
              <a:rPr lang="en-US" altLang="zh-CN" b="1" dirty="0">
                <a:solidFill>
                  <a:srgbClr val="002060"/>
                </a:solidFill>
                <a:cs typeface="Times New Roman" pitchFamily="18" charset="0"/>
              </a:rPr>
              <a:t>——</a:t>
            </a:r>
            <a:r>
              <a:rPr lang="zh-CN" altLang="en-US" b="1" dirty="0">
                <a:solidFill>
                  <a:srgbClr val="002060"/>
                </a:solidFill>
              </a:rPr>
              <a:t>也叫做牵牛星。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283968" y="2060848"/>
            <a:ext cx="403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/>
              <a:t>（列数字）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4211960" y="3429000"/>
            <a:ext cx="3962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/>
              <a:t>（作比较，列数字）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4427984" y="5157192"/>
            <a:ext cx="2514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/>
              <a:t>（做诠释）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autoUpdateAnimBg="0"/>
      <p:bldP spid="11268" grpId="0" autoUpdateAnimBg="0"/>
      <p:bldP spid="11269" grpId="0" autoUpdateAnimBg="0"/>
      <p:bldP spid="11270" grpId="0" autoUpdateAnimBg="0"/>
      <p:bldP spid="11271" grpId="0" autoUpdateAnimBg="0"/>
      <p:bldP spid="11272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1093</Words>
  <Application>Microsoft Office PowerPoint</Application>
  <PresentationFormat>全屏显示(4:3)</PresentationFormat>
  <Paragraphs>85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Times New Roman</vt:lpstr>
      <vt:lpstr>宋体</vt:lpstr>
      <vt:lpstr>Arial</vt:lpstr>
      <vt:lpstr>Calibri</vt:lpstr>
      <vt:lpstr>黑体</vt:lpstr>
      <vt:lpstr>华文中宋</vt:lpstr>
      <vt:lpstr>微软雅黑</vt:lpstr>
      <vt:lpstr>Wingdings</vt:lpstr>
      <vt:lpstr>默认设计模板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广州华美英语实验学校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第一课件网www.1kejian.com</dc:title>
  <dc:subject>第一课件网www.1kejian.com</dc:subject>
  <dc:creator>www.1kejian.com</dc:creator>
  <cp:keywords>第一课件网www.1kejian.com</cp:keywords>
  <dc:description>第一课件网www.1kejian.com</dc:description>
  <cp:lastModifiedBy>Administrator</cp:lastModifiedBy>
  <cp:revision>29</cp:revision>
  <dcterms:created xsi:type="dcterms:W3CDTF">2001-04-22T05:42:44Z</dcterms:created>
  <dcterms:modified xsi:type="dcterms:W3CDTF">2018-10-18T04:35:13Z</dcterms:modified>
  <cp:category>第一课件网www.1kejian.com</cp:category>
</cp:coreProperties>
</file>