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4"/>
  </p:notesMasterIdLst>
  <p:sldIdLst>
    <p:sldId id="271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89" r:id="rId11"/>
    <p:sldId id="288" r:id="rId12"/>
    <p:sldId id="287" r:id="rId13"/>
    <p:sldId id="263" r:id="rId14"/>
    <p:sldId id="264" r:id="rId15"/>
    <p:sldId id="265" r:id="rId16"/>
    <p:sldId id="290" r:id="rId17"/>
    <p:sldId id="266" r:id="rId18"/>
    <p:sldId id="291" r:id="rId19"/>
    <p:sldId id="267" r:id="rId20"/>
    <p:sldId id="268" r:id="rId21"/>
    <p:sldId id="269" r:id="rId22"/>
    <p:sldId id="270" r:id="rId23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72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00131D1-D298-48F0-A7EC-478FC8C385D6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18A5C46-1CC6-4DBA-ABEE-CB40D65AE9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FCA9B-28EB-4D27-ABD0-E57B04D0807B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15107-F7D9-4DBF-BBF8-0F701B2CF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C6B47-7EF7-4CE4-A5BC-AA170C11AE69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186C3-480B-411A-B030-24C139AAD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45010-A285-4A99-8D90-F3FEB373F1B7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0ACE7-B9BF-44FF-9783-779E43EC9B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744BE-2F57-473C-99AC-FA0C243E7567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052B6-3940-4DD5-AFF6-E1E4925CDA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FFA85-046C-4104-96D9-A1FE120B562D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71C88-83A6-488A-B4F5-61D02E6A34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BF4D0-68C8-4807-A3B1-6989CE118390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1F6CE-15AD-440D-A8D1-C983B19687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E140F-AA57-463A-9E61-53814FA3A4D4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D80E2-FE70-4EAC-BEC8-3A2FD08F87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9E027-F135-4E74-96BF-71324D58D9DA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A7ED8-B59F-4468-ACF8-1E0670D79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25005-0378-4D4A-BE8C-69F5EDBB9E43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11401-CD71-404D-8056-2EDF50D1BA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DB5C5-5081-4B4C-9FC6-D748D287E789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4E2F7-D2B1-465E-8E25-CF27429A1C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BCC2D-C116-4FA6-88A8-D2CE3617000B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A818A-F394-47AD-B26F-FA26E60E9A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QQ图片2016090822300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12206288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41269-41CE-405A-B4FE-6DE61290D03C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24310-CA49-4775-B579-FBAFC66FD3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918CB-4CE5-44E2-9FE0-9F8E2EE701F6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47113-DD98-47BD-A8E2-24FED13FCE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A66CF-C414-4E21-9723-9F5A93159E97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5D623-027B-4E4F-8DD6-773E7369BB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213B7-0AE1-45BC-ACC2-B0C084DCE1FA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C85CB-4D12-4663-9FAE-CFF3F644C9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8F38E-A42B-498E-96E3-F9780D94088D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6D33C-6538-4B1D-89D0-C0A78C7FFA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B9A9-E0A5-4E18-8645-D9C2351F0E77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6B04A-0905-418E-B42E-14923496FC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EEAB8-F80C-4A37-9604-6914856161E2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8BA82-6A72-44B0-B37A-DF7E915E1A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C2D4C-DE43-46BB-A986-4C22F50221AD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560E9-8317-4508-AFCB-4972672D33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7D8B-FB45-415E-B34C-5AB9212F65C5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6224E-6664-4246-B6C5-B5206DCA82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F43B1B3-86E4-40DB-AC9E-7641C9A80D45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0E12038-5D03-4A3B-8279-60EF104DAF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AE58E2-039F-4ABB-BA34-4DCF47A1754E}" type="datetimeFigureOut">
              <a:rPr lang="zh-CN" altLang="en-US"/>
              <a:pPr>
                <a:defRPr/>
              </a:pPr>
              <a:t>2016-9-12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655F4CC-57AE-4248-BD4F-27370705A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xiong\Desktop\&#23567;&#34003;&#34174;&#32452;&#21512;-&#29239;&#29239;&#20026;&#25105;&#25171;&#26376;&#39292;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H:\&#20248;&#20248;9&#26376;12&#26085;&#29677;&#38431;&#20250;\&#32431;&#38899;&#20048;%20-%20&#20986;&#26071;&#26354;.mp3" TargetMode="External"/><Relationship Id="rId1" Type="http://schemas.openxmlformats.org/officeDocument/2006/relationships/audio" Target="file:///H:\&#20248;&#20248;9&#26376;12&#26085;&#29677;&#38431;&#20250;\&#20799;&#27468;-&#20013;&#22269;&#23569;&#24180;&#20808;&#38155;&#38431;&#38431;&#27468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0248;&#20248;9&#26376;12&#26085;&#29677;&#38431;&#20250;\&#20799;&#31461;&#27468;&#26354;%20-%20&#36864;&#26071;&#26354;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 descr="QQ图片201609082146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663" y="50800"/>
            <a:ext cx="12190412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/>
          <a:lstStyle/>
          <a:p>
            <a:pPr algn="ctr"/>
            <a:r>
              <a:rPr lang="zh-CN" altLang="en-US" b="1" smtClean="0">
                <a:solidFill>
                  <a:srgbClr val="FFFF00"/>
                </a:solidFill>
                <a:sym typeface="+mn-ea"/>
              </a:rPr>
              <a:t>中秋节民俗</a:t>
            </a:r>
            <a:br>
              <a:rPr lang="zh-CN" altLang="en-US" b="1" smtClean="0">
                <a:solidFill>
                  <a:srgbClr val="FFFF00"/>
                </a:solidFill>
                <a:sym typeface="+mn-ea"/>
              </a:rPr>
            </a:br>
            <a:endParaRPr lang="zh-CN" altLang="en-US" smtClean="0"/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752475" y="1473200"/>
            <a:ext cx="6991350" cy="4598988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34819" name="图片 5" descr="30185a1eebb2f38d2a114aeeac8a73b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1473200"/>
            <a:ext cx="72390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smtClean="0">
                <a:solidFill>
                  <a:srgbClr val="FFFF00"/>
                </a:solidFill>
                <a:sym typeface="+mn-ea"/>
              </a:rPr>
              <a:t>中秋节民俗</a:t>
            </a:r>
            <a:endParaRPr lang="zh-CN" altLang="en-US" smtClean="0"/>
          </a:p>
        </p:txBody>
      </p:sp>
      <p:pic>
        <p:nvPicPr>
          <p:cNvPr id="35842" name="图片 3" descr="观潮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1614488"/>
            <a:ext cx="6808788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>
          <a:xfrm>
            <a:off x="4340225" y="1047750"/>
            <a:ext cx="3821113" cy="1327150"/>
          </a:xfrm>
        </p:spPr>
        <p:txBody>
          <a:bodyPr/>
          <a:lstStyle/>
          <a:p>
            <a:r>
              <a:rPr lang="zh-CN" altLang="en-US" sz="5400" smtClean="0">
                <a:solidFill>
                  <a:srgbClr val="FFFF00"/>
                </a:solidFill>
              </a:rPr>
              <a:t>中秋节民俗</a:t>
            </a:r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993775" y="2651125"/>
            <a:ext cx="10515600" cy="2609850"/>
          </a:xfrm>
        </p:spPr>
        <p:txBody>
          <a:bodyPr/>
          <a:lstStyle/>
          <a:p>
            <a:r>
              <a:rPr lang="zh-CN" altLang="en-US" sz="4000" smtClean="0">
                <a:solidFill>
                  <a:srgbClr val="FFFF00"/>
                </a:solidFill>
              </a:rPr>
              <a:t>赏月、吃月饼</a:t>
            </a:r>
          </a:p>
          <a:p>
            <a:r>
              <a:rPr lang="zh-CN" altLang="en-US" sz="4000" smtClean="0">
                <a:solidFill>
                  <a:srgbClr val="FFFF00"/>
                </a:solidFill>
              </a:rPr>
              <a:t>祭月、赏月、拜月、吃月饼</a:t>
            </a:r>
          </a:p>
          <a:p>
            <a:r>
              <a:rPr lang="zh-CN" altLang="en-US" sz="4000" smtClean="0">
                <a:solidFill>
                  <a:srgbClr val="FFFF00"/>
                </a:solidFill>
              </a:rPr>
              <a:t>江南还有赏桂花、饮桂花酒、观潮等习俗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>
          <a:xfrm>
            <a:off x="3160713" y="649288"/>
            <a:ext cx="6064250" cy="1325562"/>
          </a:xfrm>
        </p:spPr>
        <p:txBody>
          <a:bodyPr/>
          <a:lstStyle/>
          <a:p>
            <a:r>
              <a:rPr lang="zh-CN" altLang="en-US" sz="5400" smtClean="0">
                <a:solidFill>
                  <a:srgbClr val="FFFF00"/>
                </a:solidFill>
              </a:rPr>
              <a:t>外国人也过中秋节</a:t>
            </a:r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889000" y="2057400"/>
            <a:ext cx="8504238" cy="39020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3600" smtClean="0">
                <a:solidFill>
                  <a:srgbClr val="FFFF00"/>
                </a:solidFill>
              </a:rPr>
              <a:t>  </a:t>
            </a:r>
            <a:r>
              <a:rPr lang="zh-CN" altLang="en-US" sz="3200" smtClean="0">
                <a:solidFill>
                  <a:srgbClr val="FFFF00"/>
                </a:solidFill>
              </a:rPr>
              <a:t>。</a:t>
            </a:r>
          </a:p>
        </p:txBody>
      </p:sp>
      <p:pic>
        <p:nvPicPr>
          <p:cNvPr id="37891" name="图片 3" descr="访亲友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700" y="1752600"/>
            <a:ext cx="6751638" cy="464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3" descr="习俗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9525"/>
            <a:ext cx="12201526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标题 1"/>
          <p:cNvSpPr>
            <a:spLocks noGrp="1"/>
          </p:cNvSpPr>
          <p:nvPr>
            <p:ph type="title"/>
          </p:nvPr>
        </p:nvSpPr>
        <p:spPr>
          <a:xfrm>
            <a:off x="5715000" y="520700"/>
            <a:ext cx="5122863" cy="1325563"/>
          </a:xfrm>
        </p:spPr>
        <p:txBody>
          <a:bodyPr/>
          <a:lstStyle/>
          <a:p>
            <a:r>
              <a:rPr lang="zh-CN" altLang="en-US" sz="5400" smtClean="0">
                <a:solidFill>
                  <a:srgbClr val="FFFF00"/>
                </a:solidFill>
              </a:rPr>
              <a:t>中秋节的传说</a:t>
            </a:r>
          </a:p>
        </p:txBody>
      </p:sp>
      <p:sp>
        <p:nvSpPr>
          <p:cNvPr id="38915" name="内容占位符 2"/>
          <p:cNvSpPr>
            <a:spLocks noGrp="1"/>
          </p:cNvSpPr>
          <p:nvPr>
            <p:ph idx="1"/>
          </p:nvPr>
        </p:nvSpPr>
        <p:spPr>
          <a:xfrm>
            <a:off x="6192838" y="2701925"/>
            <a:ext cx="5160962" cy="3475038"/>
          </a:xfrm>
        </p:spPr>
        <p:txBody>
          <a:bodyPr/>
          <a:lstStyle/>
          <a:p>
            <a:endParaRPr lang="zh-CN" altLang="en-US" smtClean="0"/>
          </a:p>
          <a:p>
            <a:endParaRPr lang="zh-CN" altLang="en-US" smtClean="0"/>
          </a:p>
          <a:p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7" name="云形标注 6"/>
          <p:cNvSpPr/>
          <p:nvPr/>
        </p:nvSpPr>
        <p:spPr>
          <a:xfrm rot="21360000">
            <a:off x="5641975" y="1495425"/>
            <a:ext cx="2438400" cy="1122363"/>
          </a:xfrm>
          <a:prstGeom prst="cloudCallout">
            <a:avLst>
              <a:gd name="adj1" fmla="val -112173"/>
              <a:gd name="adj2" fmla="val -56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嫦娥奔月</a:t>
            </a:r>
          </a:p>
        </p:txBody>
      </p:sp>
      <p:sp>
        <p:nvSpPr>
          <p:cNvPr id="8" name="云形标注 7"/>
          <p:cNvSpPr/>
          <p:nvPr/>
        </p:nvSpPr>
        <p:spPr>
          <a:xfrm>
            <a:off x="4721225" y="4673600"/>
            <a:ext cx="2168525" cy="1069975"/>
          </a:xfrm>
          <a:prstGeom prst="cloudCallout">
            <a:avLst>
              <a:gd name="adj1" fmla="val -156592"/>
              <a:gd name="adj2" fmla="val 70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ym typeface="+mn-ea"/>
              </a:rPr>
              <a:t>吴刚折桂</a:t>
            </a:r>
            <a:endParaRPr lang="zh-CN" altLang="en-US" sz="2000" b="1"/>
          </a:p>
        </p:txBody>
      </p:sp>
      <p:sp>
        <p:nvSpPr>
          <p:cNvPr id="10" name="云形标注 9"/>
          <p:cNvSpPr/>
          <p:nvPr/>
        </p:nvSpPr>
        <p:spPr>
          <a:xfrm rot="660000">
            <a:off x="4972050" y="3048000"/>
            <a:ext cx="2593975" cy="1025525"/>
          </a:xfrm>
          <a:prstGeom prst="cloudCallout">
            <a:avLst>
              <a:gd name="adj1" fmla="val -201585"/>
              <a:gd name="adj2" fmla="val -1311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ym typeface="+mn-ea"/>
              </a:rPr>
              <a:t>玉兔捣药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800" b="1">
                <a:solidFill>
                  <a:srgbClr val="FFFF00"/>
                </a:solidFill>
              </a:rPr>
              <a:t>嫦娥奔月</a:t>
            </a:r>
          </a:p>
        </p:txBody>
      </p:sp>
      <p:pic>
        <p:nvPicPr>
          <p:cNvPr id="39938" name="图片 3" descr="7806959_092418542182_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8163" y="1631950"/>
            <a:ext cx="750252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>
          <a:xfrm>
            <a:off x="4514850" y="500063"/>
            <a:ext cx="3355975" cy="1325562"/>
          </a:xfrm>
        </p:spPr>
        <p:txBody>
          <a:bodyPr/>
          <a:lstStyle/>
          <a:p>
            <a:r>
              <a:rPr lang="zh-CN" altLang="en-US" sz="5000" smtClean="0">
                <a:solidFill>
                  <a:srgbClr val="FFFF00"/>
                </a:solidFill>
              </a:rPr>
              <a:t>玉兔捣药</a:t>
            </a:r>
          </a:p>
        </p:txBody>
      </p:sp>
      <p:pic>
        <p:nvPicPr>
          <p:cNvPr id="40962" name="图片 2" descr="201492812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1662113"/>
            <a:ext cx="6491287" cy="479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800" b="1">
                <a:solidFill>
                  <a:srgbClr val="FFFF00"/>
                </a:solidFill>
              </a:rPr>
              <a:t>吴刚折桂</a:t>
            </a:r>
          </a:p>
        </p:txBody>
      </p:sp>
      <p:pic>
        <p:nvPicPr>
          <p:cNvPr id="41986" name="图片 3" descr="2012925634841667596100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495425"/>
            <a:ext cx="7186613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78050" y="2111375"/>
            <a:ext cx="8718550" cy="2581275"/>
          </a:xfrm>
        </p:spPr>
        <p:txBody>
          <a:bodyPr/>
          <a:lstStyle/>
          <a:p>
            <a:r>
              <a:rPr lang="zh-CN" altLang="en-US" sz="9600" smtClean="0">
                <a:solidFill>
                  <a:srgbClr val="FFFF00"/>
                </a:solidFill>
                <a:latin typeface="华文琥珀"/>
                <a:ea typeface="华文琥珀"/>
                <a:cs typeface="华文琥珀"/>
              </a:rPr>
              <a:t>吃月饼咯！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2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  <p:bldP spid="3" grpId="3" build="p"/>
      <p:bldP spid="3" grpId="4" build="p"/>
      <p:bldP spid="3" grpId="5" build="p"/>
      <p:bldP spid="3" grpId="6" build="p"/>
      <p:bldP spid="3" grpId="7" build="p"/>
      <p:bldP spid="3" grpId="8" build="p"/>
      <p:bldP spid="3" grpId="9" build="p"/>
      <p:bldP spid="3" grpId="10" build="p"/>
      <p:bldP spid="3" grpId="11" build="p"/>
      <p:bldP spid="3" grpId="12" build="p"/>
      <p:bldP spid="3" grpId="13" build="p"/>
      <p:bldP spid="3" grpId="14" build="p"/>
      <p:bldP spid="3" grpId="15" build="p"/>
      <p:bldP spid="3" grpId="16" build="p"/>
      <p:bldP spid="3" grpId="17" build="p"/>
      <p:bldP spid="3" grpId="18" build="p"/>
      <p:bldP spid="3" grpId="19" build="p"/>
      <p:bldP spid="3" grpId="20" build="p"/>
      <p:bldP spid="3" grpId="2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>
          <a:xfrm>
            <a:off x="2378075" y="2343150"/>
            <a:ext cx="7351713" cy="1325563"/>
          </a:xfrm>
        </p:spPr>
        <p:txBody>
          <a:bodyPr/>
          <a:lstStyle/>
          <a:p>
            <a:r>
              <a:rPr lang="zh-CN" altLang="en-US" sz="5400" b="1" smtClean="0">
                <a:solidFill>
                  <a:srgbClr val="FFFF00"/>
                </a:solidFill>
              </a:rPr>
              <a:t>请听：爷爷为我打月饼</a:t>
            </a:r>
          </a:p>
        </p:txBody>
      </p:sp>
      <p:pic>
        <p:nvPicPr>
          <p:cNvPr id="5" name="小蓓蕾组合-爷爷为我打月饼.mp3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480550" y="2695575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4"/>
          <p:cNvSpPr>
            <a:spLocks noGrp="1"/>
          </p:cNvSpPr>
          <p:nvPr>
            <p:ph idx="1"/>
          </p:nvPr>
        </p:nvSpPr>
        <p:spPr>
          <a:xfrm>
            <a:off x="838200" y="893763"/>
            <a:ext cx="10515600" cy="5283200"/>
          </a:xfrm>
        </p:spPr>
        <p:txBody>
          <a:bodyPr/>
          <a:lstStyle/>
          <a:p>
            <a:r>
              <a:rPr lang="zh-CN" altLang="en-US" b="1" smtClean="0">
                <a:solidFill>
                  <a:srgbClr val="FFC000"/>
                </a:solidFill>
              </a:rPr>
              <a:t>班会第一项：小组长报告人数</a:t>
            </a:r>
          </a:p>
          <a:p>
            <a:endParaRPr lang="zh-CN" altLang="en-US" b="1" smtClean="0">
              <a:solidFill>
                <a:srgbClr val="FFC000"/>
              </a:solidFill>
            </a:endParaRPr>
          </a:p>
          <a:p>
            <a:r>
              <a:rPr lang="zh-CN" altLang="en-US" b="1" smtClean="0">
                <a:solidFill>
                  <a:srgbClr val="FFC000"/>
                </a:solidFill>
              </a:rPr>
              <a:t>班会第二项：出旗    ，全体起立，敬队礼</a:t>
            </a:r>
            <a:r>
              <a:rPr lang="en-US" altLang="zh-CN" b="1" smtClean="0">
                <a:solidFill>
                  <a:srgbClr val="FFC000"/>
                </a:solidFill>
              </a:rPr>
              <a:t>------</a:t>
            </a:r>
            <a:r>
              <a:rPr lang="zh-CN" altLang="en-US" b="1" smtClean="0">
                <a:solidFill>
                  <a:srgbClr val="FFC000"/>
                </a:solidFill>
              </a:rPr>
              <a:t>礼毕，请坐</a:t>
            </a:r>
          </a:p>
          <a:p>
            <a:endParaRPr lang="zh-CN" altLang="en-US" b="1" smtClean="0">
              <a:solidFill>
                <a:srgbClr val="FFC000"/>
              </a:solidFill>
            </a:endParaRPr>
          </a:p>
          <a:p>
            <a:r>
              <a:rPr lang="zh-CN" altLang="en-US" b="1" smtClean="0">
                <a:solidFill>
                  <a:srgbClr val="FFC000"/>
                </a:solidFill>
              </a:rPr>
              <a:t>班会第三项：全体起立，唱队歌      完毕，请坐。</a:t>
            </a:r>
          </a:p>
          <a:p>
            <a:endParaRPr lang="zh-CN" altLang="en-US" b="1" smtClean="0">
              <a:solidFill>
                <a:srgbClr val="FFC000"/>
              </a:solidFill>
            </a:endParaRPr>
          </a:p>
          <a:p>
            <a:r>
              <a:rPr lang="zh-CN" altLang="en-US" b="1" smtClean="0">
                <a:solidFill>
                  <a:srgbClr val="FFC000"/>
                </a:solidFill>
              </a:rPr>
              <a:t>班会第四项：三年一班</a:t>
            </a:r>
            <a:r>
              <a:rPr lang="en-US" altLang="zh-CN" b="1" smtClean="0">
                <a:solidFill>
                  <a:srgbClr val="FFC000"/>
                </a:solidFill>
              </a:rPr>
              <a:t>“</a:t>
            </a:r>
            <a:r>
              <a:rPr lang="zh-CN" altLang="en-US" b="1" smtClean="0">
                <a:solidFill>
                  <a:srgbClr val="FFC000"/>
                </a:solidFill>
              </a:rPr>
              <a:t>心怀感恩，情暖中秋</a:t>
            </a:r>
            <a:r>
              <a:rPr lang="en-US" altLang="zh-CN" b="1" smtClean="0">
                <a:solidFill>
                  <a:srgbClr val="FFC000"/>
                </a:solidFill>
              </a:rPr>
              <a:t>”</a:t>
            </a:r>
            <a:r>
              <a:rPr lang="zh-CN" altLang="en-US" b="1" smtClean="0">
                <a:solidFill>
                  <a:srgbClr val="FFC000"/>
                </a:solidFill>
              </a:rPr>
              <a:t>主题班会正式开始</a:t>
            </a:r>
            <a:r>
              <a:rPr lang="zh-CN" altLang="en-US" smtClean="0">
                <a:solidFill>
                  <a:srgbClr val="FFC000"/>
                </a:solidFill>
              </a:rPr>
              <a:t>！</a:t>
            </a:r>
          </a:p>
        </p:txBody>
      </p:sp>
      <p:pic>
        <p:nvPicPr>
          <p:cNvPr id="6" name="儿歌-中国少年先锋队队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38863" y="2900363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纯音乐 - 出旗曲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065588" y="197961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5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4008" fill="hold"/>
                                        <p:tgtEl>
                                          <p:spTgt spid="256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6"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727450" y="1671638"/>
            <a:ext cx="5910263" cy="2128837"/>
          </a:xfrm>
        </p:spPr>
        <p:txBody>
          <a:bodyPr/>
          <a:lstStyle/>
          <a:p>
            <a:r>
              <a:rPr lang="zh-CN" altLang="en-US" sz="6600" b="1" smtClean="0">
                <a:solidFill>
                  <a:srgbClr val="FFFF00"/>
                </a:solidFill>
              </a:rPr>
              <a:t>中秋节快乐！</a:t>
            </a:r>
            <a:r>
              <a:rPr lang="zh-CN" altLang="en-US" sz="6600" smtClean="0">
                <a:solidFill>
                  <a:srgbClr val="FFFF00"/>
                </a:solidFill>
              </a:rPr>
              <a:t/>
            </a:r>
            <a:br>
              <a:rPr lang="zh-CN" altLang="en-US" sz="6600" smtClean="0">
                <a:solidFill>
                  <a:srgbClr val="FFFF00"/>
                </a:solidFill>
              </a:rPr>
            </a:br>
            <a:endParaRPr lang="zh-CN" altLang="en-US" sz="6600" smtClean="0">
              <a:solidFill>
                <a:srgbClr val="FFFF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021138" y="3532188"/>
            <a:ext cx="5322887" cy="145573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z="6600" b="1" smtClean="0">
                <a:solidFill>
                  <a:srgbClr val="FFFF00"/>
                </a:solidFill>
                <a:sym typeface="+mn-ea"/>
              </a:rPr>
              <a:t>阖家安康！</a:t>
            </a:r>
            <a:endParaRPr lang="zh-CN" altLang="en-US" sz="66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>
          <a:xfrm>
            <a:off x="2984500" y="2219325"/>
            <a:ext cx="6208713" cy="1339850"/>
          </a:xfrm>
        </p:spPr>
        <p:txBody>
          <a:bodyPr/>
          <a:lstStyle/>
          <a:p>
            <a:r>
              <a:rPr lang="zh-CN" altLang="en-US" sz="5400" smtClean="0">
                <a:solidFill>
                  <a:srgbClr val="FFFF00"/>
                </a:solidFill>
              </a:rPr>
              <a:t>退旗、奏乐、敬礼</a:t>
            </a:r>
          </a:p>
        </p:txBody>
      </p:sp>
      <p:pic>
        <p:nvPicPr>
          <p:cNvPr id="46083" name="儿童歌曲 - 退旗曲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0827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271" fill="hold"/>
                                        <p:tgtEl>
                                          <p:spTgt spid="460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1540" y="1466215"/>
            <a:ext cx="10629900" cy="2519680"/>
          </a:xfrm>
        </p:spPr>
        <p:txBody>
          <a:bodyPr rtlCol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5400" b="1">
                <a:solidFill>
                  <a:schemeClr val="accent4"/>
                </a:solidFill>
              </a:rPr>
              <a:t>三年一班</a:t>
            </a:r>
            <a:br>
              <a:rPr lang="zh-CN" altLang="en-US" sz="5400" b="1">
                <a:solidFill>
                  <a:schemeClr val="accent4"/>
                </a:solidFill>
              </a:rPr>
            </a:br>
            <a:r>
              <a:rPr lang="zh-CN" altLang="en-US" b="1">
                <a:solidFill>
                  <a:schemeClr val="accent4"/>
                </a:solidFill>
              </a:rPr>
              <a:t/>
            </a:r>
            <a:br>
              <a:rPr lang="zh-CN" altLang="en-US" b="1">
                <a:solidFill>
                  <a:schemeClr val="accent4"/>
                </a:solidFill>
              </a:rPr>
            </a:br>
            <a:r>
              <a:rPr lang="en-US" altLang="zh-CN" sz="5400" b="1">
                <a:solidFill>
                  <a:schemeClr val="accent4"/>
                </a:solidFill>
              </a:rPr>
              <a:t>“</a:t>
            </a:r>
            <a:r>
              <a:rPr lang="zh-CN" altLang="en-US" sz="5400" b="1">
                <a:solidFill>
                  <a:schemeClr val="accent4"/>
                </a:solidFill>
              </a:rPr>
              <a:t>心怀感恩，情暖中秋</a:t>
            </a:r>
            <a:r>
              <a:rPr lang="en-US" altLang="zh-CN" sz="5400" b="1">
                <a:solidFill>
                  <a:schemeClr val="accent4"/>
                </a:solidFill>
              </a:rPr>
              <a:t>”</a:t>
            </a:r>
            <a:r>
              <a:rPr lang="zh-CN" altLang="en-US" sz="5400" b="1">
                <a:solidFill>
                  <a:schemeClr val="accent4"/>
                </a:solidFill>
              </a:rPr>
              <a:t>主题班会</a:t>
            </a:r>
          </a:p>
        </p:txBody>
      </p:sp>
      <p:sp>
        <p:nvSpPr>
          <p:cNvPr id="12" name="矩形 11"/>
          <p:cNvSpPr/>
          <p:nvPr/>
        </p:nvSpPr>
        <p:spPr>
          <a:xfrm>
            <a:off x="2346325" y="2701925"/>
            <a:ext cx="7499350" cy="1187450"/>
          </a:xfrm>
          <a:prstGeom prst="rect">
            <a:avLst/>
          </a:prstGeom>
          <a:noFill/>
          <a:ln>
            <a:noFill/>
          </a:ln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4" descr="QQ图片201609082304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12700"/>
            <a:ext cx="12196763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92500" y="209550"/>
            <a:ext cx="8618538" cy="12573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你知道九月份都有哪些传统节日吗？</a:t>
            </a:r>
          </a:p>
        </p:txBody>
      </p:sp>
      <p:sp>
        <p:nvSpPr>
          <p:cNvPr id="6" name="云形标注 5"/>
          <p:cNvSpPr/>
          <p:nvPr/>
        </p:nvSpPr>
        <p:spPr>
          <a:xfrm>
            <a:off x="6340475" y="1354138"/>
            <a:ext cx="2284413" cy="1241425"/>
          </a:xfrm>
          <a:prstGeom prst="cloudCallout">
            <a:avLst>
              <a:gd name="adj1" fmla="val -92660"/>
              <a:gd name="adj2" fmla="val 62523"/>
            </a:avLst>
          </a:prstGeom>
          <a:noFill/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/>
              <a:t>教师节</a:t>
            </a:r>
          </a:p>
        </p:txBody>
      </p:sp>
      <p:sp>
        <p:nvSpPr>
          <p:cNvPr id="7" name="云形标注 6"/>
          <p:cNvSpPr/>
          <p:nvPr/>
        </p:nvSpPr>
        <p:spPr>
          <a:xfrm>
            <a:off x="8166100" y="2749550"/>
            <a:ext cx="3121025" cy="1112838"/>
          </a:xfrm>
          <a:prstGeom prst="cloudCallout">
            <a:avLst>
              <a:gd name="adj1" fmla="val -126123"/>
              <a:gd name="adj2" fmla="val -17445"/>
            </a:avLst>
          </a:prstGeom>
          <a:noFill/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/>
              <a:t>中秋节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>
          <a:xfrm>
            <a:off x="2949575" y="325438"/>
            <a:ext cx="6502400" cy="1106487"/>
          </a:xfrm>
        </p:spPr>
        <p:txBody>
          <a:bodyPr/>
          <a:lstStyle/>
          <a:p>
            <a:pPr algn="ctr"/>
            <a:r>
              <a:rPr lang="zh-CN" altLang="en-US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你知道教师节的来历吗？</a:t>
            </a: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774700" y="2079625"/>
            <a:ext cx="10655300" cy="452913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mtClean="0">
                <a:solidFill>
                  <a:srgbClr val="FFFF00"/>
                </a:solidFill>
              </a:rPr>
              <a:t>   </a:t>
            </a:r>
            <a:endParaRPr lang="zh-CN" altLang="en-US" smtClean="0">
              <a:solidFill>
                <a:srgbClr val="FFFF00"/>
              </a:solidFill>
            </a:endParaRPr>
          </a:p>
        </p:txBody>
      </p:sp>
      <p:pic>
        <p:nvPicPr>
          <p:cNvPr id="28675" name="图片 3" descr="S0D20100421145648MT24733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1100" y="1500188"/>
            <a:ext cx="9285288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6950" y="996950"/>
            <a:ext cx="3200400" cy="1363663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算一算？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6213" y="2722563"/>
            <a:ext cx="7715250" cy="3219450"/>
          </a:xfrm>
        </p:spPr>
        <p:txBody>
          <a:bodyPr/>
          <a:lstStyle/>
          <a:p>
            <a:pPr marL="0" indent="0">
              <a:lnSpc>
                <a:spcPts val="2800"/>
              </a:lnSpc>
              <a:buFont typeface="Arial" charset="0"/>
              <a:buNone/>
            </a:pPr>
            <a:r>
              <a:rPr lang="zh-CN" altLang="en-US" sz="4400" smtClean="0">
                <a:solidFill>
                  <a:srgbClr val="FFFF00"/>
                </a:solidFill>
              </a:rPr>
              <a:t>答案</a:t>
            </a:r>
            <a:r>
              <a:rPr lang="zh-CN" altLang="en-US" sz="3600" smtClean="0">
                <a:solidFill>
                  <a:srgbClr val="FFFF00"/>
                </a:solidFill>
              </a:rPr>
              <a:t>：</a:t>
            </a:r>
          </a:p>
          <a:p>
            <a:pPr marL="0" indent="0">
              <a:lnSpc>
                <a:spcPts val="2800"/>
              </a:lnSpc>
              <a:buFont typeface="Arial" charset="0"/>
              <a:buNone/>
            </a:pPr>
            <a:r>
              <a:rPr lang="en-US" altLang="zh-CN" sz="3600" smtClean="0">
                <a:solidFill>
                  <a:srgbClr val="FFFF00"/>
                </a:solidFill>
              </a:rPr>
              <a:t> </a:t>
            </a:r>
          </a:p>
          <a:p>
            <a:pPr marL="0" indent="0">
              <a:lnSpc>
                <a:spcPts val="2800"/>
              </a:lnSpc>
              <a:buFont typeface="Arial" charset="0"/>
              <a:buNone/>
            </a:pPr>
            <a:r>
              <a:rPr lang="en-US" altLang="zh-CN" sz="3600" smtClean="0">
                <a:solidFill>
                  <a:srgbClr val="FFFF00"/>
                </a:solidFill>
              </a:rPr>
              <a:t>       </a:t>
            </a:r>
            <a:r>
              <a:rPr lang="en-US" altLang="zh-CN" sz="4400" smtClean="0">
                <a:solidFill>
                  <a:srgbClr val="FFFF00"/>
                </a:solidFill>
              </a:rPr>
              <a:t> </a:t>
            </a:r>
            <a:r>
              <a:rPr lang="en-US" altLang="zh-CN" sz="3600" smtClean="0">
                <a:solidFill>
                  <a:srgbClr val="FFFF00"/>
                </a:solidFill>
              </a:rPr>
              <a:t> 2016</a:t>
            </a:r>
            <a:r>
              <a:rPr lang="zh-CN" altLang="en-US" sz="3600" smtClean="0">
                <a:solidFill>
                  <a:srgbClr val="FFFF00"/>
                </a:solidFill>
              </a:rPr>
              <a:t>年是中国第</a:t>
            </a:r>
            <a:r>
              <a:rPr lang="en-US" altLang="zh-CN" sz="3600" smtClean="0">
                <a:solidFill>
                  <a:srgbClr val="FFFF00"/>
                </a:solidFill>
              </a:rPr>
              <a:t>32</a:t>
            </a:r>
            <a:r>
              <a:rPr lang="zh-CN" altLang="en-US" sz="3600" smtClean="0">
                <a:solidFill>
                  <a:srgbClr val="FFFF00"/>
                </a:solidFill>
              </a:rPr>
              <a:t>个教师节。</a:t>
            </a:r>
          </a:p>
          <a:p>
            <a:pPr marL="0" indent="0">
              <a:lnSpc>
                <a:spcPts val="2800"/>
              </a:lnSpc>
              <a:buFont typeface="Arial" charset="0"/>
              <a:buNone/>
            </a:pPr>
            <a:endParaRPr lang="zh-CN" altLang="en-US" sz="3600" smtClean="0">
              <a:solidFill>
                <a:srgbClr val="FFFF00"/>
              </a:solidFill>
            </a:endParaRPr>
          </a:p>
          <a:p>
            <a:pPr marL="0" indent="0">
              <a:lnSpc>
                <a:spcPts val="2800"/>
              </a:lnSpc>
              <a:buFont typeface="Arial" charset="0"/>
              <a:buNone/>
            </a:pPr>
            <a:r>
              <a:rPr lang="zh-CN" altLang="en-US" sz="3600" smtClean="0">
                <a:solidFill>
                  <a:srgbClr val="FFFF00"/>
                </a:solidFill>
              </a:rPr>
              <a:t>        </a:t>
            </a:r>
            <a:endParaRPr lang="en-US" altLang="zh-CN" sz="36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" descr="老师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-6350"/>
            <a:ext cx="123444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0563" y="1027113"/>
            <a:ext cx="6418262" cy="1325562"/>
          </a:xfrm>
          <a:extLst>
            <a:ext uri="{909E8E84-426E-40DD-AFC4-6F175D3DCCD1}"/>
          </a:ex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800" b="1">
                <a:solidFill>
                  <a:srgbClr val="FFFF00"/>
                </a:solidFill>
              </a:rPr>
              <a:t>三天以后是什么节日</a:t>
            </a:r>
            <a:r>
              <a:rPr lang="zh-CN" altLang="en-US" sz="4800" b="1">
                <a:solidFill>
                  <a:schemeClr val="accent4">
                    <a:lumMod val="20000"/>
                    <a:lumOff val="80000"/>
                  </a:schemeClr>
                </a:solidFill>
              </a:rPr>
              <a:t>？</a:t>
            </a:r>
          </a:p>
        </p:txBody>
      </p:sp>
      <p:sp>
        <p:nvSpPr>
          <p:cNvPr id="8" name="云形标注 7"/>
          <p:cNvSpPr/>
          <p:nvPr/>
        </p:nvSpPr>
        <p:spPr>
          <a:xfrm>
            <a:off x="7058660" y="2352675"/>
            <a:ext cx="3027045" cy="2159635"/>
          </a:xfrm>
          <a:prstGeom prst="cloudCallout">
            <a:avLst>
              <a:gd name="adj1" fmla="val -103870"/>
              <a:gd name="adj2" fmla="val -28182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ym typeface="+mn-ea"/>
              </a:rPr>
              <a:t>so  easy!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sym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ym typeface="+mn-ea"/>
              </a:rPr>
              <a:t>   中秋节！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4002088" y="258763"/>
            <a:ext cx="5019675" cy="1411287"/>
          </a:xfrm>
        </p:spPr>
        <p:txBody>
          <a:bodyPr/>
          <a:lstStyle/>
          <a:p>
            <a:r>
              <a:rPr lang="zh-CN" altLang="en-US" sz="4800" b="1" smtClean="0">
                <a:solidFill>
                  <a:srgbClr val="FFFF00"/>
                </a:solidFill>
              </a:rPr>
              <a:t>中秋节的来历</a:t>
            </a:r>
          </a:p>
        </p:txBody>
      </p:sp>
      <p:sp>
        <p:nvSpPr>
          <p:cNvPr id="31746" name="文本框 4"/>
          <p:cNvSpPr txBox="1">
            <a:spLocks noChangeArrowheads="1"/>
          </p:cNvSpPr>
          <p:nvPr/>
        </p:nvSpPr>
        <p:spPr bwMode="auto">
          <a:xfrm>
            <a:off x="628650" y="1597025"/>
            <a:ext cx="10934700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FF00"/>
                </a:solidFill>
                <a:latin typeface="Calibri" pitchFamily="34" charset="0"/>
                <a:cs typeface="Arial" charset="0"/>
                <a:sym typeface="+mn-ea"/>
              </a:rPr>
              <a:t>●</a:t>
            </a:r>
            <a:r>
              <a:rPr lang="zh-CN" altLang="en-US" sz="3200">
                <a:solidFill>
                  <a:srgbClr val="FFFF00"/>
                </a:solidFill>
                <a:latin typeface="Calibri" pitchFamily="34" charset="0"/>
                <a:sym typeface="+mn-ea"/>
              </a:rPr>
              <a:t>中秋节、端午节、春节、清明节 并称为  我国四大传统节日。</a:t>
            </a:r>
          </a:p>
          <a:p>
            <a:r>
              <a:rPr lang="zh-CN" altLang="en-US" sz="3200">
                <a:solidFill>
                  <a:srgbClr val="FFFF00"/>
                </a:solidFill>
                <a:latin typeface="Calibri" pitchFamily="34" charset="0"/>
                <a:sym typeface="+mn-ea"/>
              </a:rPr>
              <a:t> </a:t>
            </a:r>
          </a:p>
        </p:txBody>
      </p:sp>
      <p:pic>
        <p:nvPicPr>
          <p:cNvPr id="31747" name="图片 3" descr="016649ba2f287e7c74ad9972a9297b9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850" y="2297113"/>
            <a:ext cx="5895975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800" b="1">
                <a:solidFill>
                  <a:srgbClr val="FFFF00"/>
                </a:solidFill>
                <a:sym typeface="+mn-ea"/>
              </a:rPr>
              <a:t>中秋节民俗</a:t>
            </a:r>
          </a:p>
        </p:txBody>
      </p:sp>
      <p:pic>
        <p:nvPicPr>
          <p:cNvPr id="33794" name="图片 3" descr="吃月饼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138" y="1557338"/>
            <a:ext cx="6853237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263</Words>
  <Application>WPS 演示</Application>
  <PresentationFormat>自定义</PresentationFormat>
  <Paragraphs>45</Paragraphs>
  <Slides>21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Calibri</vt:lpstr>
      <vt:lpstr>宋体</vt:lpstr>
      <vt:lpstr>Arial</vt:lpstr>
      <vt:lpstr>Calibri Light</vt:lpstr>
      <vt:lpstr>黑体</vt:lpstr>
      <vt:lpstr>+mn-ea</vt:lpstr>
      <vt:lpstr>华文琥珀</vt:lpstr>
      <vt:lpstr>Office 主题</vt:lpstr>
      <vt:lpstr>自定义设计方案</vt:lpstr>
      <vt:lpstr>Office 主题</vt:lpstr>
      <vt:lpstr>幻灯片 1</vt:lpstr>
      <vt:lpstr>幻灯片 2</vt:lpstr>
      <vt:lpstr>幻灯片 3</vt:lpstr>
      <vt:lpstr>你知道九月份都有哪些传统节日吗？</vt:lpstr>
      <vt:lpstr>你知道教师节的来历吗？</vt:lpstr>
      <vt:lpstr>算一算？</vt:lpstr>
      <vt:lpstr>三天以后是什么节日？</vt:lpstr>
      <vt:lpstr>中秋节的来历</vt:lpstr>
      <vt:lpstr>幻灯片 9</vt:lpstr>
      <vt:lpstr>中秋节民俗 </vt:lpstr>
      <vt:lpstr>中秋节民俗</vt:lpstr>
      <vt:lpstr>中秋节民俗</vt:lpstr>
      <vt:lpstr>外国人也过中秋节</vt:lpstr>
      <vt:lpstr>中秋节的传说</vt:lpstr>
      <vt:lpstr>幻灯片 15</vt:lpstr>
      <vt:lpstr>玉兔捣药</vt:lpstr>
      <vt:lpstr>幻灯片 17</vt:lpstr>
      <vt:lpstr>幻灯片 18</vt:lpstr>
      <vt:lpstr>请听：爷爷为我打月饼</vt:lpstr>
      <vt:lpstr>中秋节快乐！ </vt:lpstr>
      <vt:lpstr>退旗、奏乐、敬礼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xiong</dc:creator>
  <cp:lastModifiedBy>崇拜别人 不如崇拜自己</cp:lastModifiedBy>
  <cp:revision>48</cp:revision>
  <dcterms:created xsi:type="dcterms:W3CDTF">2016-09-08T09:19:00Z</dcterms:created>
  <dcterms:modified xsi:type="dcterms:W3CDTF">2016-09-12T04:55:46Z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2052-10.1.0.5864</vt:lpwstr>
  </property>
</Properties>
</file>