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57" r:id="rId21"/>
    <p:sldId id="288" r:id="rId22"/>
    <p:sldId id="258" r:id="rId23"/>
    <p:sldId id="289" r:id="rId24"/>
    <p:sldId id="259" r:id="rId25"/>
    <p:sldId id="260" r:id="rId26"/>
    <p:sldId id="261" r:id="rId27"/>
    <p:sldId id="262" r:id="rId28"/>
    <p:sldId id="263" r:id="rId29"/>
    <p:sldId id="264" r:id="rId30"/>
    <p:sldId id="265" r:id="rId31"/>
    <p:sldId id="266" r:id="rId32"/>
    <p:sldId id="267" r:id="rId33"/>
    <p:sldId id="290" r:id="rId34"/>
    <p:sldId id="291" r:id="rId35"/>
    <p:sldId id="292" r:id="rId36"/>
    <p:sldId id="293" r:id="rId37"/>
    <p:sldId id="294" r:id="rId38"/>
    <p:sldId id="268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96633"/>
    <a:srgbClr val="FFFF99"/>
    <a:srgbClr val="DABC08"/>
    <a:srgbClr val="FFCCCC"/>
    <a:srgbClr val="FF99FF"/>
    <a:srgbClr val="FFCCFF"/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D66A7-DECF-493D-B111-56631B1159C0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D1AB0-423F-47D2-814E-CB66A20BDA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FDB4E-40AC-4310-A75B-8036D96DE913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25FBF-AB8D-4283-84C8-AAB736F135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FC805-F184-493D-A4D0-A90796E25D8A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A6C99-AC77-40E1-8DD5-D0FED69889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911E0-58A4-407C-8918-44BA8AAA8428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B62CD-4EF2-4E6C-B94D-3EF755EFFE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74147-E9E0-49E7-833B-5A5BB7BF2207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A3C70-A045-44DD-8880-DC35E28625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145DE-3803-47AF-81F1-E956E15CD62D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F860F-D21E-478D-B023-12E57281CE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18719-1786-41AC-9221-F8A3537A5FC7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ACD40-60FB-4C96-815D-DA3828733E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43174-2760-4610-8304-A620FA71FE39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6BD0C-FE02-4579-A527-60D40EB6F9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09E33-E0DB-484C-A9C7-EE36FF0C2D37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DD676-2BB8-4D3D-B8DA-226298B18A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0DE52-8527-4ACB-83B0-CE92401263DF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F356A-8D5E-4817-9F68-9FCFBC5533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3E5E4-D845-4161-A01B-C222AE75965E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10D76-C1B7-4D51-9E06-800AA53083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19E34-E0FF-43B5-B3B8-E72A6356EF28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83797-F949-4F96-92D4-DCA03113BA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A7C693F-B3AB-424A-A439-A077FF120066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ED440C8-3D85-419F-BCA4-4F0FC9A7AE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4925" y="1341438"/>
            <a:ext cx="8534400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/>
              <a:t>没有</a:t>
            </a:r>
            <a:r>
              <a:rPr lang="zh-CN" altLang="en-US" sz="4000" b="1">
                <a:solidFill>
                  <a:srgbClr val="FF0000"/>
                </a:solidFill>
              </a:rPr>
              <a:t>脚</a:t>
            </a:r>
            <a:r>
              <a:rPr lang="zh-CN" altLang="en-US" sz="4000" b="1"/>
              <a:t>，没有手，背上房子到处走，</a:t>
            </a:r>
          </a:p>
          <a:p>
            <a:pPr>
              <a:buFont typeface="Arial" charset="0"/>
              <a:buNone/>
            </a:pPr>
            <a:r>
              <a:rPr lang="zh-CN" altLang="en-US" sz="4000" b="1"/>
              <a:t/>
            </a:r>
            <a:br>
              <a:rPr lang="zh-CN" altLang="en-US" sz="4000" b="1"/>
            </a:br>
            <a:r>
              <a:rPr lang="zh-CN" altLang="en-US" sz="4000" b="1"/>
              <a:t>有谁把它</a:t>
            </a:r>
            <a:r>
              <a:rPr lang="zh-CN" altLang="en-US" sz="4000" b="1">
                <a:solidFill>
                  <a:srgbClr val="FF0000"/>
                </a:solidFill>
              </a:rPr>
              <a:t>碰</a:t>
            </a:r>
            <a:r>
              <a:rPr lang="zh-CN" altLang="en-US" sz="4000" b="1"/>
              <a:t>一碰，赶紧</a:t>
            </a:r>
            <a:r>
              <a:rPr lang="zh-CN" altLang="en-US" sz="4000" b="1">
                <a:solidFill>
                  <a:srgbClr val="FF0000"/>
                </a:solidFill>
              </a:rPr>
              <a:t>躲</a:t>
            </a:r>
            <a:r>
              <a:rPr lang="zh-CN" altLang="en-US" sz="4000" b="1"/>
              <a:t>进房里头。</a:t>
            </a:r>
            <a:r>
              <a:rPr lang="zh-CN" altLang="en-US" sz="4000"/>
              <a:t/>
            </a:r>
            <a:br>
              <a:rPr lang="zh-CN" altLang="en-US" sz="4000"/>
            </a:br>
            <a:r>
              <a:rPr lang="zh-CN" altLang="en-US" sz="4000"/>
              <a:t>                                            </a:t>
            </a:r>
            <a:r>
              <a:rPr lang="zh-CN" altLang="en-US" sz="3600"/>
              <a:t>(打一动物)</a:t>
            </a:r>
            <a:endParaRPr lang="zh-CN" altLang="en-US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971550" y="620713"/>
            <a:ext cx="1593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FF0000"/>
                </a:solidFill>
              </a:rPr>
              <a:t>ji</a:t>
            </a:r>
            <a:r>
              <a:rPr lang="en-US" sz="4000" b="1">
                <a:solidFill>
                  <a:srgbClr val="FF0000"/>
                </a:solidFill>
                <a:latin typeface="宋体" charset="-122"/>
              </a:rPr>
              <a:t>ǎ</a:t>
            </a:r>
            <a:r>
              <a:rPr lang="en-US" sz="400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35150" y="1989138"/>
            <a:ext cx="1825625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p</a:t>
            </a:r>
            <a:r>
              <a:rPr lang="en-US" sz="4000" b="1">
                <a:solidFill>
                  <a:srgbClr val="FF0000"/>
                </a:solidFill>
                <a:latin typeface="宋体" charset="-122"/>
              </a:rPr>
              <a:t>ènɡ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932363" y="1989138"/>
            <a:ext cx="1452562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du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  <a:sym typeface="Arial" charset="0"/>
              </a:rPr>
              <a:t>ǒ</a:t>
            </a:r>
          </a:p>
        </p:txBody>
      </p:sp>
      <p:pic>
        <p:nvPicPr>
          <p:cNvPr id="26630" name="Picture 6" descr="6608733_113644629000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720000">
            <a:off x="219075" y="5045075"/>
            <a:ext cx="19367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622 0.060557 C -0.022341 0.048602 -0.036581 0.011734 -0.015340 0.001702 C 0.005902 -0.008330 0.061729 0.043503 0.084527 0.010396 C 0.107325 -0.022710 0.068610 -0.143934 0.098589 -0.163998 C 0.128566 -0.184062 0.192591 -0.088170 0.234417 -0.089927 C 0.276243 -0.091682 0.295809 -0.154718 0.307775 -0.172776 " pathEditMode="relative" rAng="0" ptsTypes="">
                                      <p:cBhvr>
                                        <p:cTn id="10" dur="5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62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5843" name="Picture 3" descr="Mypsd_67386_201203010852280002B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66225" cy="6858000"/>
          </a:xfrm>
          <a:noFill/>
          <a:ln/>
        </p:spPr>
      </p:pic>
      <p:sp>
        <p:nvSpPr>
          <p:cNvPr id="35844" name="WordArt 4"/>
          <p:cNvSpPr>
            <a:spLocks noChangeArrowheads="1" noChangeShapeType="1"/>
          </p:cNvSpPr>
          <p:nvPr/>
        </p:nvSpPr>
        <p:spPr bwMode="auto">
          <a:xfrm rot="600000">
            <a:off x="684213" y="188913"/>
            <a:ext cx="1439862" cy="6477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80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35845" name="WordArt 5" descr="water"/>
          <p:cNvSpPr>
            <a:spLocks noChangeArrowheads="1" noChangeShapeType="1"/>
          </p:cNvSpPr>
          <p:nvPr/>
        </p:nvSpPr>
        <p:spPr bwMode="auto">
          <a:xfrm>
            <a:off x="2555875" y="1341438"/>
            <a:ext cx="3810000" cy="868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宋体"/>
                <a:ea typeface="宋体"/>
              </a:rPr>
              <a:t>我们能做好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692275" y="2133600"/>
            <a:ext cx="6353175" cy="374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/>
              <a:t>1.</a:t>
            </a:r>
            <a:r>
              <a:rPr lang="zh-CN" altLang="en-US" sz="4000"/>
              <a:t>组长抽生领读生字 </a:t>
            </a:r>
          </a:p>
          <a:p>
            <a:pPr>
              <a:buFont typeface="Arial" charset="0"/>
              <a:buNone/>
            </a:pPr>
            <a:r>
              <a:rPr lang="en-US" altLang="zh-CN" sz="4000"/>
              <a:t>2.</a:t>
            </a:r>
            <a:r>
              <a:rPr lang="zh-CN" altLang="en-US" sz="4000"/>
              <a:t>男女生分别领读文中生字词 </a:t>
            </a:r>
          </a:p>
          <a:p>
            <a:pPr>
              <a:buFont typeface="Arial" charset="0"/>
              <a:buNone/>
            </a:pPr>
            <a:r>
              <a:rPr lang="en-US" altLang="zh-CN" sz="4000"/>
              <a:t>3.</a:t>
            </a:r>
            <a:r>
              <a:rPr lang="zh-CN" altLang="en-US" sz="4000"/>
              <a:t>对学互考生字，给自己认错的生字做上标记，再请人教读几遍。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Mypsd_67386_201203010852280002B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2413" cy="6856413"/>
          </a:xfrm>
          <a:noFill/>
          <a:ln/>
        </p:spPr>
      </p:pic>
      <p:sp>
        <p:nvSpPr>
          <p:cNvPr id="36867" name="WordArt 3"/>
          <p:cNvSpPr>
            <a:spLocks noChangeArrowheads="1" noChangeShapeType="1"/>
          </p:cNvSpPr>
          <p:nvPr/>
        </p:nvSpPr>
        <p:spPr bwMode="auto">
          <a:xfrm rot="600000">
            <a:off x="755650" y="188913"/>
            <a:ext cx="1441450" cy="6477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80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403350" y="2060575"/>
            <a:ext cx="748982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6000" b="1"/>
              <a:t>住  孩  玩  吧  发 变</a:t>
            </a:r>
          </a:p>
          <a:p>
            <a:pPr>
              <a:buFont typeface="Arial" charset="0"/>
              <a:buNone/>
            </a:pPr>
            <a:endParaRPr lang="zh-CN" altLang="en-US" sz="6000" b="1"/>
          </a:p>
          <a:p>
            <a:pPr>
              <a:buFont typeface="Arial" charset="0"/>
              <a:buNone/>
            </a:pPr>
            <a:r>
              <a:rPr lang="zh-CN" altLang="en-US" sz="6000" b="1"/>
              <a:t>芽 爬 呀 久 回 全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403350" y="1484313"/>
            <a:ext cx="67167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400">
                <a:solidFill>
                  <a:srgbClr val="FF0000"/>
                </a:solidFill>
              </a:rPr>
              <a:t>zh</a:t>
            </a:r>
            <a:r>
              <a:rPr lang="zh-CN" altLang="en-US" sz="4400">
                <a:solidFill>
                  <a:srgbClr val="FF0000"/>
                </a:solidFill>
                <a:sym typeface="Arial" charset="0"/>
              </a:rPr>
              <a:t>ù  h</a:t>
            </a:r>
            <a:r>
              <a:rPr lang="en-US" sz="4400">
                <a:solidFill>
                  <a:srgbClr val="FF0000"/>
                </a:solidFill>
                <a:latin typeface="宋体" charset="-122"/>
              </a:rPr>
              <a:t>á</a:t>
            </a:r>
            <a:r>
              <a:rPr lang="en-US" sz="4400">
                <a:solidFill>
                  <a:srgbClr val="FF0000"/>
                </a:solidFill>
              </a:rPr>
              <a:t>i</a:t>
            </a:r>
            <a:r>
              <a:rPr lang="zh-CN" altLang="en-US" sz="4400">
                <a:solidFill>
                  <a:srgbClr val="FF0000"/>
                </a:solidFill>
              </a:rPr>
              <a:t>   w</a:t>
            </a:r>
            <a:r>
              <a:rPr lang="en-US" sz="4400">
                <a:solidFill>
                  <a:srgbClr val="FF0000"/>
                </a:solidFill>
                <a:latin typeface="宋体" charset="-122"/>
              </a:rPr>
              <a:t>á</a:t>
            </a:r>
            <a:r>
              <a:rPr lang="en-US" sz="4400">
                <a:solidFill>
                  <a:srgbClr val="FF0000"/>
                </a:solidFill>
              </a:rPr>
              <a:t>n</a:t>
            </a:r>
            <a:r>
              <a:rPr lang="zh-CN" altLang="en-US" sz="4400">
                <a:solidFill>
                  <a:srgbClr val="FF0000"/>
                </a:solidFill>
              </a:rPr>
              <a:t>  b</a:t>
            </a:r>
            <a:r>
              <a:rPr lang="zh-CN" altLang="en-US" sz="4400">
                <a:solidFill>
                  <a:srgbClr val="FF0000"/>
                </a:solidFill>
                <a:sym typeface="Arial" charset="0"/>
              </a:rPr>
              <a:t>ɑ  f</a:t>
            </a:r>
            <a:r>
              <a:rPr lang="en-US" sz="4400">
                <a:solidFill>
                  <a:srgbClr val="FF0000"/>
                </a:solidFill>
                <a:latin typeface="宋体" charset="-122"/>
              </a:rPr>
              <a:t>ā</a:t>
            </a:r>
            <a:r>
              <a:rPr lang="en-US" altLang="zh-CN" sz="4400">
                <a:solidFill>
                  <a:srgbClr val="FF0000"/>
                </a:solidFill>
                <a:latin typeface="宋体" charset="-122"/>
              </a:rPr>
              <a:t> </a:t>
            </a:r>
            <a:r>
              <a:rPr lang="en-US" altLang="zh-CN" sz="4400" b="1">
                <a:solidFill>
                  <a:srgbClr val="FF0000"/>
                </a:solidFill>
                <a:latin typeface="宋体" charset="-122"/>
              </a:rPr>
              <a:t>bi</a:t>
            </a:r>
            <a:r>
              <a:rPr lang="en-US" sz="4400" b="1">
                <a:solidFill>
                  <a:srgbClr val="FF0000"/>
                </a:solidFill>
              </a:rPr>
              <a:t>à</a:t>
            </a:r>
            <a:r>
              <a:rPr lang="en-US" altLang="zh-CN" sz="4400" b="1">
                <a:solidFill>
                  <a:srgbClr val="FF0000"/>
                </a:solidFill>
                <a:latin typeface="宋体" charset="-122"/>
              </a:rPr>
              <a:t>n</a:t>
            </a:r>
            <a:endParaRPr lang="en-US" sz="44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476375" y="3357563"/>
            <a:ext cx="73453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400">
                <a:solidFill>
                  <a:srgbClr val="FF0000"/>
                </a:solidFill>
              </a:rPr>
              <a:t>y</a:t>
            </a:r>
            <a:r>
              <a:rPr lang="en-US" sz="4400">
                <a:solidFill>
                  <a:srgbClr val="FF0000"/>
                </a:solidFill>
                <a:latin typeface="宋体" charset="-122"/>
              </a:rPr>
              <a:t>á</a:t>
            </a:r>
            <a:r>
              <a:rPr lang="zh-CN" altLang="en-US" sz="4400">
                <a:solidFill>
                  <a:srgbClr val="FF0000"/>
                </a:solidFill>
                <a:latin typeface="宋体" charset="-122"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latin typeface="宋体" charset="-122"/>
              </a:rPr>
              <a:t>p</a:t>
            </a:r>
            <a:r>
              <a:rPr lang="en-US" sz="4400" b="1">
                <a:solidFill>
                  <a:srgbClr val="FF0000"/>
                </a:solidFill>
                <a:latin typeface="宋体" charset="-122"/>
              </a:rPr>
              <a:t>á</a:t>
            </a:r>
            <a:r>
              <a:rPr lang="zh-CN" altLang="en-US" sz="4400">
                <a:solidFill>
                  <a:srgbClr val="FF0000"/>
                </a:solidFill>
                <a:latin typeface="宋体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宋体" charset="-122"/>
              </a:rPr>
              <a:t>y</a:t>
            </a:r>
            <a:r>
              <a:rPr lang="zh-CN" altLang="en-US" sz="4400">
                <a:solidFill>
                  <a:srgbClr val="FF0000"/>
                </a:solidFill>
                <a:sym typeface="Arial" charset="0"/>
              </a:rPr>
              <a:t>ɑ   jiǔ  hu</a:t>
            </a:r>
            <a:r>
              <a:rPr lang="zh-CN" altLang="zh-CN" sz="4400">
                <a:solidFill>
                  <a:srgbClr val="FF0000"/>
                </a:solidFill>
                <a:sym typeface="Arial" charset="0"/>
              </a:rPr>
              <a:t>í</a:t>
            </a:r>
            <a:r>
              <a:rPr lang="zh-CN" altLang="en-US" sz="4400">
                <a:solidFill>
                  <a:srgbClr val="FF0000"/>
                </a:solidFill>
                <a:sym typeface="Arial" charset="0"/>
              </a:rPr>
              <a:t>  qu</a:t>
            </a:r>
            <a:r>
              <a:rPr lang="en-US" sz="4400">
                <a:solidFill>
                  <a:srgbClr val="FF0000"/>
                </a:solidFill>
                <a:latin typeface="宋体" charset="-122"/>
              </a:rPr>
              <a:t>á</a:t>
            </a:r>
            <a:r>
              <a:rPr lang="en-US" sz="4400">
                <a:solidFill>
                  <a:srgbClr val="FF0000"/>
                </a:solidFill>
              </a:rPr>
              <a:t>n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Mypsd_67386_201203010852280002B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9050" y="0"/>
            <a:ext cx="9163050" cy="6858000"/>
          </a:xfrm>
          <a:noFill/>
          <a:ln/>
        </p:spPr>
      </p:pic>
      <p:sp>
        <p:nvSpPr>
          <p:cNvPr id="37891" name="WordArt 3"/>
          <p:cNvSpPr>
            <a:spLocks noChangeArrowheads="1" noChangeShapeType="1"/>
          </p:cNvSpPr>
          <p:nvPr/>
        </p:nvSpPr>
        <p:spPr bwMode="auto">
          <a:xfrm rot="660000">
            <a:off x="684213" y="260350"/>
            <a:ext cx="1439862" cy="6492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403350" y="2060575"/>
            <a:ext cx="708025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6000" b="1">
                <a:latin typeface="宋体" charset="-122"/>
              </a:rPr>
              <a:t>住 孩 玩 吧 发 芽 </a:t>
            </a:r>
          </a:p>
          <a:p>
            <a:pPr>
              <a:buFont typeface="Arial" charset="0"/>
              <a:buNone/>
            </a:pPr>
            <a:endParaRPr lang="zh-CN" altLang="en-US" sz="60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6000" b="1">
                <a:latin typeface="宋体" charset="-122"/>
              </a:rPr>
              <a:t>爬 呀 久 回 全 变</a:t>
            </a:r>
            <a:endParaRPr lang="zh-CN" altLang="en-US" sz="6000">
              <a:latin typeface="宋体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Mypsd_67386_20120301085228000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1979613" y="2925763"/>
            <a:ext cx="1296987" cy="1368425"/>
            <a:chOff x="0" y="0"/>
            <a:chExt cx="809" cy="816"/>
          </a:xfrm>
        </p:grpSpPr>
        <p:pic>
          <p:nvPicPr>
            <p:cNvPr id="38917" name="Picture 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48" y="152"/>
              <a:ext cx="687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800" b="1">
                  <a:solidFill>
                    <a:schemeClr val="bg1"/>
                  </a:solidFill>
                  <a:latin typeface="Times New Roman" pitchFamily="18" charset="0"/>
                  <a:ea typeface="楷体_GB2312" pitchFamily="1" charset="-122"/>
                </a:rPr>
                <a:t>  </a:t>
              </a:r>
              <a:r>
                <a:rPr lang="zh-CN" altLang="en-US" sz="4800" b="1">
                  <a:solidFill>
                    <a:schemeClr val="bg1"/>
                  </a:solidFill>
                  <a:latin typeface="Times New Roman" pitchFamily="18" charset="0"/>
                </a:rPr>
                <a:t>呀</a:t>
              </a:r>
            </a:p>
          </p:txBody>
        </p:sp>
      </p:grpSp>
      <p:grpSp>
        <p:nvGrpSpPr>
          <p:cNvPr id="38919" name="Group 7"/>
          <p:cNvGrpSpPr>
            <a:grpSpLocks/>
          </p:cNvGrpSpPr>
          <p:nvPr/>
        </p:nvGrpSpPr>
        <p:grpSpPr bwMode="auto">
          <a:xfrm>
            <a:off x="1908175" y="765175"/>
            <a:ext cx="1284288" cy="1295400"/>
            <a:chOff x="0" y="0"/>
            <a:chExt cx="809" cy="816"/>
          </a:xfrm>
        </p:grpSpPr>
        <p:pic>
          <p:nvPicPr>
            <p:cNvPr id="38920" name="Picture 8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921" name="Text Box 9"/>
            <p:cNvSpPr txBox="1">
              <a:spLocks noChangeArrowheads="1"/>
            </p:cNvSpPr>
            <p:nvPr/>
          </p:nvSpPr>
          <p:spPr bwMode="auto">
            <a:xfrm>
              <a:off x="48" y="92"/>
              <a:ext cx="694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3200" b="1">
                  <a:solidFill>
                    <a:srgbClr val="0000CC"/>
                  </a:solidFill>
                  <a:latin typeface="Times New Roman" pitchFamily="18" charset="0"/>
                  <a:ea typeface="楷体_GB2312" pitchFamily="1" charset="-122"/>
                </a:rPr>
                <a:t>   </a:t>
              </a:r>
              <a:r>
                <a:rPr lang="zh-CN" altLang="en-US" sz="4800" b="1">
                  <a:solidFill>
                    <a:schemeClr val="bg1"/>
                  </a:solidFill>
                  <a:latin typeface="Times New Roman" pitchFamily="18" charset="0"/>
                </a:rPr>
                <a:t>孩</a:t>
              </a:r>
            </a:p>
          </p:txBody>
        </p:sp>
      </p:grpSp>
      <p:grpSp>
        <p:nvGrpSpPr>
          <p:cNvPr id="38922" name="Group 10"/>
          <p:cNvGrpSpPr>
            <a:grpSpLocks/>
          </p:cNvGrpSpPr>
          <p:nvPr/>
        </p:nvGrpSpPr>
        <p:grpSpPr bwMode="auto">
          <a:xfrm>
            <a:off x="5653088" y="620713"/>
            <a:ext cx="1284287" cy="1457325"/>
            <a:chOff x="0" y="0"/>
            <a:chExt cx="809" cy="918"/>
          </a:xfrm>
        </p:grpSpPr>
        <p:pic>
          <p:nvPicPr>
            <p:cNvPr id="38923" name="Picture 11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924" name="Text Box 12"/>
            <p:cNvSpPr txBox="1">
              <a:spLocks noChangeArrowheads="1"/>
            </p:cNvSpPr>
            <p:nvPr/>
          </p:nvSpPr>
          <p:spPr bwMode="auto">
            <a:xfrm>
              <a:off x="48" y="92"/>
              <a:ext cx="694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3200" b="1">
                  <a:solidFill>
                    <a:srgbClr val="0000CC"/>
                  </a:solidFill>
                  <a:latin typeface="Times New Roman" pitchFamily="18" charset="0"/>
                  <a:ea typeface="楷体_GB2312" pitchFamily="1" charset="-122"/>
                </a:rPr>
                <a:t>   </a:t>
              </a:r>
              <a:r>
                <a:rPr lang="zh-CN" altLang="en-US" sz="4800" b="1">
                  <a:solidFill>
                    <a:schemeClr val="bg1"/>
                  </a:solidFill>
                  <a:latin typeface="Times New Roman" pitchFamily="18" charset="0"/>
                </a:rPr>
                <a:t>发</a:t>
              </a:r>
            </a:p>
            <a:p>
              <a:pPr>
                <a:buFont typeface="Arial" charset="0"/>
                <a:buNone/>
              </a:pPr>
              <a:endParaRPr lang="zh-CN" altLang="en-US" sz="3200" b="1">
                <a:solidFill>
                  <a:srgbClr val="0000CC"/>
                </a:solidFill>
                <a:latin typeface="Times New Roman" pitchFamily="18" charset="0"/>
                <a:ea typeface="楷体_GB2312" pitchFamily="1" charset="-122"/>
              </a:endParaRPr>
            </a:p>
          </p:txBody>
        </p:sp>
      </p:grpSp>
      <p:grpSp>
        <p:nvGrpSpPr>
          <p:cNvPr id="38925" name="Group 13"/>
          <p:cNvGrpSpPr>
            <a:grpSpLocks/>
          </p:cNvGrpSpPr>
          <p:nvPr/>
        </p:nvGrpSpPr>
        <p:grpSpPr bwMode="auto">
          <a:xfrm>
            <a:off x="6013450" y="2565400"/>
            <a:ext cx="1282700" cy="1295400"/>
            <a:chOff x="0" y="0"/>
            <a:chExt cx="809" cy="816"/>
          </a:xfrm>
        </p:grpSpPr>
        <p:pic>
          <p:nvPicPr>
            <p:cNvPr id="38926" name="Picture 14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927" name="Text Box 15"/>
            <p:cNvSpPr txBox="1">
              <a:spLocks noChangeArrowheads="1"/>
            </p:cNvSpPr>
            <p:nvPr/>
          </p:nvSpPr>
          <p:spPr bwMode="auto">
            <a:xfrm>
              <a:off x="48" y="111"/>
              <a:ext cx="63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3200" b="1">
                  <a:solidFill>
                    <a:srgbClr val="0000CC"/>
                  </a:solidFill>
                  <a:latin typeface="Times New Roman" pitchFamily="18" charset="0"/>
                  <a:ea typeface="楷体_GB2312" pitchFamily="1" charset="-122"/>
                </a:rPr>
                <a:t>  </a:t>
              </a:r>
              <a:r>
                <a:rPr lang="zh-CN" altLang="en-US" sz="4800" b="1">
                  <a:solidFill>
                    <a:schemeClr val="bg1"/>
                  </a:solidFill>
                  <a:latin typeface="Times New Roman" pitchFamily="18" charset="0"/>
                </a:rPr>
                <a:t>回</a:t>
              </a:r>
            </a:p>
          </p:txBody>
        </p:sp>
      </p:grpSp>
      <p:grpSp>
        <p:nvGrpSpPr>
          <p:cNvPr id="38928" name="Group 16"/>
          <p:cNvGrpSpPr>
            <a:grpSpLocks/>
          </p:cNvGrpSpPr>
          <p:nvPr/>
        </p:nvGrpSpPr>
        <p:grpSpPr bwMode="auto">
          <a:xfrm>
            <a:off x="4429125" y="765175"/>
            <a:ext cx="1273175" cy="1066800"/>
            <a:chOff x="0" y="0"/>
            <a:chExt cx="666" cy="672"/>
          </a:xfrm>
        </p:grpSpPr>
        <p:pic>
          <p:nvPicPr>
            <p:cNvPr id="38929" name="Picture 17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0" y="0"/>
              <a:ext cx="666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930" name="Text Box 18"/>
            <p:cNvSpPr txBox="1">
              <a:spLocks noChangeArrowheads="1"/>
            </p:cNvSpPr>
            <p:nvPr/>
          </p:nvSpPr>
          <p:spPr bwMode="auto">
            <a:xfrm>
              <a:off x="149" y="60"/>
              <a:ext cx="417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800" b="1">
                  <a:solidFill>
                    <a:schemeClr val="bg1"/>
                  </a:solidFill>
                  <a:latin typeface="Times New Roman" pitchFamily="18" charset="0"/>
                </a:rPr>
                <a:t>吧</a:t>
              </a:r>
            </a:p>
          </p:txBody>
        </p:sp>
      </p:grpSp>
      <p:grpSp>
        <p:nvGrpSpPr>
          <p:cNvPr id="38931" name="Group 19"/>
          <p:cNvGrpSpPr>
            <a:grpSpLocks/>
          </p:cNvGrpSpPr>
          <p:nvPr/>
        </p:nvGrpSpPr>
        <p:grpSpPr bwMode="auto">
          <a:xfrm>
            <a:off x="6948488" y="1125538"/>
            <a:ext cx="1438275" cy="1223962"/>
            <a:chOff x="0" y="0"/>
            <a:chExt cx="1056" cy="912"/>
          </a:xfrm>
        </p:grpSpPr>
        <p:pic>
          <p:nvPicPr>
            <p:cNvPr id="38932" name="Picture 20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0" y="0"/>
              <a:ext cx="1056" cy="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933" name="Text Box 21"/>
            <p:cNvSpPr txBox="1">
              <a:spLocks noChangeArrowheads="1"/>
            </p:cNvSpPr>
            <p:nvPr/>
          </p:nvSpPr>
          <p:spPr bwMode="auto">
            <a:xfrm>
              <a:off x="48" y="173"/>
              <a:ext cx="865" cy="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400" b="1">
                  <a:solidFill>
                    <a:srgbClr val="0000CC"/>
                  </a:solidFill>
                  <a:latin typeface="Times New Roman" pitchFamily="18" charset="0"/>
                  <a:ea typeface="楷体_GB2312" pitchFamily="1" charset="-122"/>
                </a:rPr>
                <a:t>     </a:t>
              </a:r>
              <a:r>
                <a:rPr lang="zh-CN" altLang="en-US" sz="4800" b="1">
                  <a:solidFill>
                    <a:schemeClr val="bg1"/>
                  </a:solidFill>
                  <a:latin typeface="Times New Roman" pitchFamily="18" charset="0"/>
                </a:rPr>
                <a:t>芽</a:t>
              </a:r>
            </a:p>
          </p:txBody>
        </p:sp>
      </p:grpSp>
      <p:grpSp>
        <p:nvGrpSpPr>
          <p:cNvPr id="38934" name="Group 22"/>
          <p:cNvGrpSpPr>
            <a:grpSpLocks/>
          </p:cNvGrpSpPr>
          <p:nvPr/>
        </p:nvGrpSpPr>
        <p:grpSpPr bwMode="auto">
          <a:xfrm>
            <a:off x="1044575" y="1773238"/>
            <a:ext cx="1284288" cy="1295400"/>
            <a:chOff x="0" y="0"/>
            <a:chExt cx="809" cy="816"/>
          </a:xfrm>
        </p:grpSpPr>
        <p:pic>
          <p:nvPicPr>
            <p:cNvPr id="38935" name="Picture 2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936" name="Text Box 24"/>
            <p:cNvSpPr txBox="1">
              <a:spLocks noChangeArrowheads="1"/>
            </p:cNvSpPr>
            <p:nvPr/>
          </p:nvSpPr>
          <p:spPr bwMode="auto">
            <a:xfrm>
              <a:off x="42" y="140"/>
              <a:ext cx="694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3200" b="1">
                  <a:solidFill>
                    <a:srgbClr val="0000CC"/>
                  </a:solidFill>
                  <a:latin typeface="Times New Roman" pitchFamily="18" charset="0"/>
                  <a:ea typeface="楷体_GB2312" pitchFamily="1" charset="-122"/>
                </a:rPr>
                <a:t>   </a:t>
              </a:r>
              <a:r>
                <a:rPr lang="zh-CN" altLang="en-US" sz="4800" b="1">
                  <a:solidFill>
                    <a:schemeClr val="bg1"/>
                  </a:solidFill>
                  <a:latin typeface="Times New Roman" pitchFamily="18" charset="0"/>
                </a:rPr>
                <a:t>住</a:t>
              </a:r>
            </a:p>
          </p:txBody>
        </p:sp>
      </p:grpSp>
      <p:grpSp>
        <p:nvGrpSpPr>
          <p:cNvPr id="38937" name="Group 25"/>
          <p:cNvGrpSpPr>
            <a:grpSpLocks/>
          </p:cNvGrpSpPr>
          <p:nvPr/>
        </p:nvGrpSpPr>
        <p:grpSpPr bwMode="auto">
          <a:xfrm>
            <a:off x="3203575" y="476250"/>
            <a:ext cx="1284288" cy="1295400"/>
            <a:chOff x="0" y="0"/>
            <a:chExt cx="809" cy="816"/>
          </a:xfrm>
        </p:grpSpPr>
        <p:pic>
          <p:nvPicPr>
            <p:cNvPr id="38938" name="Picture 26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939" name="Text Box 27"/>
            <p:cNvSpPr txBox="1">
              <a:spLocks noChangeArrowheads="1"/>
            </p:cNvSpPr>
            <p:nvPr/>
          </p:nvSpPr>
          <p:spPr bwMode="auto">
            <a:xfrm>
              <a:off x="48" y="160"/>
              <a:ext cx="678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400" b="1">
                  <a:solidFill>
                    <a:srgbClr val="0000CC"/>
                  </a:solidFill>
                  <a:latin typeface="Times New Roman" pitchFamily="18" charset="0"/>
                  <a:ea typeface="楷体_GB2312" pitchFamily="1" charset="-122"/>
                </a:rPr>
                <a:t>  </a:t>
              </a:r>
              <a:r>
                <a:rPr lang="zh-CN" altLang="en-US" sz="4800" b="1">
                  <a:solidFill>
                    <a:schemeClr val="bg1"/>
                  </a:solidFill>
                  <a:latin typeface="Times New Roman" pitchFamily="18" charset="0"/>
                </a:rPr>
                <a:t>玩</a:t>
              </a:r>
            </a:p>
          </p:txBody>
        </p:sp>
      </p:grpSp>
      <p:grpSp>
        <p:nvGrpSpPr>
          <p:cNvPr id="38940" name="Group 28"/>
          <p:cNvGrpSpPr>
            <a:grpSpLocks/>
          </p:cNvGrpSpPr>
          <p:nvPr/>
        </p:nvGrpSpPr>
        <p:grpSpPr bwMode="auto">
          <a:xfrm>
            <a:off x="5003800" y="3141663"/>
            <a:ext cx="1285875" cy="1295400"/>
            <a:chOff x="0" y="0"/>
            <a:chExt cx="809" cy="816"/>
          </a:xfrm>
        </p:grpSpPr>
        <p:pic>
          <p:nvPicPr>
            <p:cNvPr id="38941" name="Picture 29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942" name="Text Box 30"/>
            <p:cNvSpPr txBox="1">
              <a:spLocks noChangeArrowheads="1"/>
            </p:cNvSpPr>
            <p:nvPr/>
          </p:nvSpPr>
          <p:spPr bwMode="auto">
            <a:xfrm>
              <a:off x="96" y="92"/>
              <a:ext cx="629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3200" b="1">
                  <a:solidFill>
                    <a:srgbClr val="0000CC"/>
                  </a:solidFill>
                  <a:latin typeface="Times New Roman" pitchFamily="18" charset="0"/>
                  <a:ea typeface="楷体_GB2312" pitchFamily="1" charset="-122"/>
                </a:rPr>
                <a:t>  </a:t>
              </a:r>
              <a:r>
                <a:rPr lang="zh-CN" altLang="en-US" sz="4800" b="1">
                  <a:solidFill>
                    <a:schemeClr val="bg1"/>
                  </a:solidFill>
                  <a:latin typeface="Times New Roman" pitchFamily="18" charset="0"/>
                </a:rPr>
                <a:t>久</a:t>
              </a:r>
            </a:p>
          </p:txBody>
        </p:sp>
      </p:grpSp>
      <p:grpSp>
        <p:nvGrpSpPr>
          <p:cNvPr id="38943" name="Group 31"/>
          <p:cNvGrpSpPr>
            <a:grpSpLocks/>
          </p:cNvGrpSpPr>
          <p:nvPr/>
        </p:nvGrpSpPr>
        <p:grpSpPr bwMode="auto">
          <a:xfrm>
            <a:off x="2987675" y="1773238"/>
            <a:ext cx="1296988" cy="1368425"/>
            <a:chOff x="0" y="0"/>
            <a:chExt cx="666" cy="672"/>
          </a:xfrm>
        </p:grpSpPr>
        <p:pic>
          <p:nvPicPr>
            <p:cNvPr id="38944" name="Picture 3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0" y="0"/>
              <a:ext cx="666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945" name="Text Box 33"/>
            <p:cNvSpPr txBox="1">
              <a:spLocks noChangeArrowheads="1"/>
            </p:cNvSpPr>
            <p:nvPr/>
          </p:nvSpPr>
          <p:spPr bwMode="auto">
            <a:xfrm rot="10648956" flipV="1">
              <a:off x="157" y="257"/>
              <a:ext cx="374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400" b="1">
                  <a:solidFill>
                    <a:schemeClr val="bg1"/>
                  </a:solidFill>
                  <a:latin typeface="Times New Roman" pitchFamily="18" charset="0"/>
                </a:rPr>
                <a:t>爬</a:t>
              </a:r>
            </a:p>
          </p:txBody>
        </p:sp>
      </p:grpSp>
      <p:sp>
        <p:nvSpPr>
          <p:cNvPr id="38946" name="WordArt 34"/>
          <p:cNvSpPr>
            <a:spLocks noChangeArrowheads="1" noChangeShapeType="1"/>
          </p:cNvSpPr>
          <p:nvPr/>
        </p:nvSpPr>
        <p:spPr bwMode="auto">
          <a:xfrm rot="660000">
            <a:off x="684213" y="188913"/>
            <a:ext cx="1439862" cy="6477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grpSp>
        <p:nvGrpSpPr>
          <p:cNvPr id="38947" name="Group 35"/>
          <p:cNvGrpSpPr>
            <a:grpSpLocks/>
          </p:cNvGrpSpPr>
          <p:nvPr/>
        </p:nvGrpSpPr>
        <p:grpSpPr bwMode="auto">
          <a:xfrm>
            <a:off x="7380288" y="2349500"/>
            <a:ext cx="1284287" cy="1295400"/>
            <a:chOff x="0" y="0"/>
            <a:chExt cx="809" cy="816"/>
          </a:xfrm>
        </p:grpSpPr>
        <p:pic>
          <p:nvPicPr>
            <p:cNvPr id="38948" name="Picture 36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949" name="Text Box 37"/>
            <p:cNvSpPr txBox="1">
              <a:spLocks noChangeArrowheads="1"/>
            </p:cNvSpPr>
            <p:nvPr/>
          </p:nvSpPr>
          <p:spPr bwMode="auto">
            <a:xfrm>
              <a:off x="48" y="111"/>
              <a:ext cx="63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3200" b="1">
                  <a:solidFill>
                    <a:srgbClr val="0000CC"/>
                  </a:solidFill>
                  <a:latin typeface="Times New Roman" pitchFamily="18" charset="0"/>
                  <a:ea typeface="楷体_GB2312" pitchFamily="1" charset="-122"/>
                </a:rPr>
                <a:t>  </a:t>
              </a:r>
              <a:r>
                <a:rPr lang="zh-CN" altLang="en-US" sz="4800" b="1">
                  <a:solidFill>
                    <a:schemeClr val="bg1"/>
                  </a:solidFill>
                  <a:latin typeface="Times New Roman" pitchFamily="18" charset="0"/>
                </a:rPr>
                <a:t>全</a:t>
              </a:r>
              <a:endParaRPr lang="zh-CN" altLang="en-US" sz="48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3121 L -0.12517 0.3045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8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7 0.06289 L -0.12517 0.5033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1" y="22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58 0.048519 L -0.180417 0.577593 " pathEditMode="relative" rAng="0" ptsTypes="">
                                      <p:cBhvr>
                                        <p:cTn id="14" dur="5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0" y="2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986 -0.004167 L -0.211389 0.583704 " pathEditMode="relative" rAng="0" ptsTypes="">
                                      <p:cBhvr>
                                        <p:cTn id="18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1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69 0.006481 L -0.290694 0.650463 " pathEditMode="relative" rAng="0" ptsTypes="">
                                      <p:cBhvr>
                                        <p:cTn id="22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0" y="3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093 L -0.102292 0.603796 " pathEditMode="relative" rAng="0" ptsTypes="">
                                      <p:cBhvr>
                                        <p:cTn id="26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3" y="2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47 -0.005278 L 0.011736 0.347778 " pathEditMode="relative" rAng="0" ptsTypes="">
                                      <p:cBhvr>
                                        <p:cTn id="3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11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736 0.037963 L 0.126042 0.519722 " pathEditMode="relative" rAng="0" ptsTypes="">
                                      <p:cBhvr>
                                        <p:cTn id="34" dur="5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" y="1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185 L 0.016458 0.283519 " pathEditMode="relative" rAng="0" ptsTypes="">
                                      <p:cBhvr>
                                        <p:cTn id="38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4" y="1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18750 0.336019 " pathEditMode="relative" rAng="0" ptsTypes="">
                                      <p:cBhvr>
                                        <p:cTn id="42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0" y="1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87283E-6 L 0.07951 0.32531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3894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0" y="1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Mypsd_67386_201203010852280002B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9050" y="0"/>
            <a:ext cx="9163050" cy="6858000"/>
          </a:xfrm>
          <a:noFill/>
          <a:ln/>
        </p:spPr>
      </p:pic>
      <p:sp>
        <p:nvSpPr>
          <p:cNvPr id="39939" name="WordArt 3"/>
          <p:cNvSpPr>
            <a:spLocks noChangeArrowheads="1" noChangeShapeType="1"/>
          </p:cNvSpPr>
          <p:nvPr/>
        </p:nvSpPr>
        <p:spPr bwMode="auto">
          <a:xfrm rot="660000">
            <a:off x="684213" y="260350"/>
            <a:ext cx="1439862" cy="6492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35150" y="1557338"/>
            <a:ext cx="5545138" cy="344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400" b="1">
                <a:latin typeface="宋体" charset="-122"/>
              </a:rPr>
              <a:t>住下 孩子 玩具 去吧 </a:t>
            </a:r>
          </a:p>
          <a:p>
            <a:pPr>
              <a:buFont typeface="Arial" charset="0"/>
              <a:buNone/>
            </a:pPr>
            <a:endParaRPr lang="zh-CN" altLang="en-US" sz="44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4400" b="1">
                <a:latin typeface="宋体" charset="-122"/>
              </a:rPr>
              <a:t>发芽 爬走 好呀 好久 </a:t>
            </a:r>
          </a:p>
          <a:p>
            <a:pPr>
              <a:buFont typeface="Arial" charset="0"/>
              <a:buNone/>
            </a:pPr>
            <a:endParaRPr lang="zh-CN" altLang="en-US" sz="44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4400" b="1">
                <a:latin typeface="宋体" charset="-122"/>
              </a:rPr>
              <a:t>       回来 全部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Mypsd_67386_20120301085228000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 descr="未命名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1268413"/>
            <a:ext cx="5903913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36738" y="4581525"/>
            <a:ext cx="12255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住下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2339975" y="4221163"/>
            <a:ext cx="15621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4000" b="1">
              <a:solidFill>
                <a:srgbClr val="0000FF"/>
              </a:solidFill>
              <a:ea typeface="楷体_GB2312" pitchFamily="1" charset="-122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484438" y="38608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孩子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3708400" y="3789363"/>
            <a:ext cx="12239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玩具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4068763" y="3213100"/>
            <a:ext cx="1295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发芽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2628900" y="2997200"/>
            <a:ext cx="12223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去吧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1979613" y="2349500"/>
            <a:ext cx="12255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爬走</a:t>
            </a:r>
          </a:p>
        </p:txBody>
      </p:sp>
      <p:sp>
        <p:nvSpPr>
          <p:cNvPr id="40971" name="WordArt 11"/>
          <p:cNvSpPr>
            <a:spLocks noChangeArrowheads="1" noChangeShapeType="1"/>
          </p:cNvSpPr>
          <p:nvPr/>
        </p:nvSpPr>
        <p:spPr bwMode="auto">
          <a:xfrm rot="660000">
            <a:off x="684213" y="188913"/>
            <a:ext cx="1439862" cy="6477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2268538" y="1412875"/>
            <a:ext cx="15446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好呀</a:t>
            </a: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3276600" y="1844675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chemeClr val="accent2"/>
                </a:solidFill>
              </a:rPr>
              <a:t>好久</a:t>
            </a: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5003800" y="1773238"/>
            <a:ext cx="11017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回来</a:t>
            </a:r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6300788" y="1412875"/>
            <a:ext cx="136842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chemeClr val="accent2"/>
                </a:solidFill>
              </a:rPr>
              <a:t>全部</a:t>
            </a:r>
          </a:p>
        </p:txBody>
      </p:sp>
      <p:pic>
        <p:nvPicPr>
          <p:cNvPr id="40976" name="Picture 16" descr="13FAFQ95050-15X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260000">
            <a:off x="7235825" y="333375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utoUpdateAnimBg="0"/>
      <p:bldP spid="40966" grpId="0" autoUpdateAnimBg="0"/>
      <p:bldP spid="40967" grpId="0" autoUpdateAnimBg="0"/>
      <p:bldP spid="40968" grpId="0" autoUpdateAnimBg="0"/>
      <p:bldP spid="40969" grpId="0" autoUpdateAnimBg="0"/>
      <p:bldP spid="40970" grpId="0" autoUpdateAnimBg="0"/>
      <p:bldP spid="40972" grpId="0" bldLvl="0" autoUpdateAnimBg="0"/>
      <p:bldP spid="40973" grpId="0" bldLvl="0" autoUpdateAnimBg="0"/>
      <p:bldP spid="40974" grpId="0" bldLvl="0" autoUpdateAnimBg="0"/>
      <p:bldP spid="40975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Mypsd_67386_201203010852280002B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63050" cy="6858000"/>
          </a:xfrm>
          <a:noFill/>
          <a:ln/>
        </p:spPr>
      </p:pic>
      <p:sp>
        <p:nvSpPr>
          <p:cNvPr id="41987" name="WordArt 3"/>
          <p:cNvSpPr>
            <a:spLocks noChangeArrowheads="1" noChangeShapeType="1"/>
          </p:cNvSpPr>
          <p:nvPr/>
        </p:nvSpPr>
        <p:spPr bwMode="auto">
          <a:xfrm rot="660000">
            <a:off x="684213" y="260350"/>
            <a:ext cx="1439862" cy="6492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41988" name="WordArt 4" descr="water"/>
          <p:cNvSpPr>
            <a:spLocks noChangeArrowheads="1" noChangeShapeType="1"/>
          </p:cNvSpPr>
          <p:nvPr/>
        </p:nvSpPr>
        <p:spPr bwMode="auto">
          <a:xfrm rot="20280000">
            <a:off x="1763713" y="1485900"/>
            <a:ext cx="18002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宋体"/>
                <a:ea typeface="宋体"/>
              </a:rPr>
              <a:t>看我的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3708400" y="1706563"/>
            <a:ext cx="1439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孩子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5148263" y="1341438"/>
            <a:ext cx="1223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玩具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6227763" y="1773238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回来</a:t>
            </a: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1547813" y="2492375"/>
            <a:ext cx="63373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/>
              <a:t>1.（        ），你到树林去玩吧！小树发芽了。</a:t>
            </a:r>
          </a:p>
          <a:p>
            <a:pPr>
              <a:buFont typeface="Arial" charset="0"/>
              <a:buNone/>
            </a:pPr>
            <a:endParaRPr lang="zh-CN" altLang="en-US" sz="3200" b="1"/>
          </a:p>
          <a:p>
            <a:pPr>
              <a:buFont typeface="Arial" charset="0"/>
              <a:buNone/>
            </a:pPr>
            <a:r>
              <a:rPr lang="zh-CN" altLang="en-US" sz="3200" b="1"/>
              <a:t>2.我的房间里堆满了（        ）。</a:t>
            </a:r>
          </a:p>
          <a:p>
            <a:pPr>
              <a:buFont typeface="Arial" charset="0"/>
              <a:buNone/>
            </a:pPr>
            <a:endParaRPr lang="zh-CN" altLang="en-US" sz="3200" b="1"/>
          </a:p>
          <a:p>
            <a:pPr>
              <a:buFont typeface="Arial" charset="0"/>
              <a:buNone/>
            </a:pPr>
            <a:r>
              <a:rPr lang="zh-CN" altLang="en-US" sz="3200" b="1"/>
              <a:t>3.小蜗牛爬了好久才爬（       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875 -0.001574 C -0.083819 0.005556 -0.129514 0.020185 -0.155625 0.039537 C -0.181736 0.058889 -0.191458 0.077685 -0.197292 0.095093 C -0.203125 0.112500 -0.187986 0.121296 -0.184653 0.126481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44 0.000000 L 0.051250 0.382222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6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07 -0.000029 C 0.009168 0.050933 0.055004 0.188739 0.056194 0.267401 C 0.057382 0.346063 0.021649 0.366664 0.001888 0.393377 C -0.017874 0.420091 -0.036891 0.386675 -0.042686 0.401066 C -0.048481 0.415458 -0.031171 0.452719 -0.027160 0.465434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" y="2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 autoUpdateAnimBg="0"/>
      <p:bldP spid="41990" grpId="0" bldLvl="0" autoUpdateAnimBg="0"/>
      <p:bldP spid="41991" grpId="0" bldLvl="0" autoUpdateAnimBg="0"/>
      <p:bldP spid="41992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Mypsd_67386_201203010852280002B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2225" y="0"/>
            <a:ext cx="9163050" cy="6858000"/>
          </a:xfrm>
          <a:noFill/>
          <a:ln/>
        </p:spPr>
      </p:pic>
      <p:sp>
        <p:nvSpPr>
          <p:cNvPr id="43011" name="WordArt 3"/>
          <p:cNvSpPr>
            <a:spLocks noChangeArrowheads="1" noChangeShapeType="1"/>
          </p:cNvSpPr>
          <p:nvPr/>
        </p:nvSpPr>
        <p:spPr bwMode="auto">
          <a:xfrm rot="660000">
            <a:off x="684213" y="260350"/>
            <a:ext cx="1439862" cy="6492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219325" y="1673225"/>
            <a:ext cx="11287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/>
              <a:t>孩</a:t>
            </a:r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>
            <a:off x="3060700" y="2205038"/>
            <a:ext cx="12954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2197100" y="2708275"/>
            <a:ext cx="12128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/>
              <a:t>玩</a:t>
            </a:r>
          </a:p>
        </p:txBody>
      </p:sp>
      <p:sp>
        <p:nvSpPr>
          <p:cNvPr id="43015" name="Line 7"/>
          <p:cNvSpPr>
            <a:spLocks noChangeShapeType="1"/>
          </p:cNvSpPr>
          <p:nvPr/>
        </p:nvSpPr>
        <p:spPr bwMode="auto">
          <a:xfrm>
            <a:off x="3060700" y="3286125"/>
            <a:ext cx="13684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4429125" y="1628775"/>
            <a:ext cx="7270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>
                <a:solidFill>
                  <a:srgbClr val="FF0000"/>
                </a:solidFill>
              </a:rPr>
              <a:t>孑</a:t>
            </a:r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>
            <a:off x="4716463" y="2997200"/>
            <a:ext cx="2873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>
            <a:off x="4716463" y="3213100"/>
            <a:ext cx="2873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>
            <a:off x="4860925" y="2997200"/>
            <a:ext cx="0" cy="431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0" name="Line 12"/>
          <p:cNvSpPr>
            <a:spLocks noChangeShapeType="1"/>
          </p:cNvSpPr>
          <p:nvPr/>
        </p:nvSpPr>
        <p:spPr bwMode="auto">
          <a:xfrm flipV="1">
            <a:off x="4716463" y="3357563"/>
            <a:ext cx="287337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1" name="Line 13"/>
          <p:cNvSpPr>
            <a:spLocks noChangeShapeType="1"/>
          </p:cNvSpPr>
          <p:nvPr/>
        </p:nvSpPr>
        <p:spPr bwMode="auto">
          <a:xfrm>
            <a:off x="5148263" y="2205038"/>
            <a:ext cx="720725" cy="1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5940425" y="1844675"/>
            <a:ext cx="7715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/>
              <a:t>子</a:t>
            </a:r>
          </a:p>
        </p:txBody>
      </p:sp>
      <p:sp>
        <p:nvSpPr>
          <p:cNvPr id="43023" name="Line 15"/>
          <p:cNvSpPr>
            <a:spLocks noChangeShapeType="1"/>
          </p:cNvSpPr>
          <p:nvPr/>
        </p:nvSpPr>
        <p:spPr bwMode="auto">
          <a:xfrm>
            <a:off x="5148263" y="3213100"/>
            <a:ext cx="8651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4" name="Text Box 16"/>
          <p:cNvSpPr txBox="1">
            <a:spLocks noChangeArrowheads="1"/>
          </p:cNvSpPr>
          <p:nvPr/>
        </p:nvSpPr>
        <p:spPr bwMode="auto">
          <a:xfrm>
            <a:off x="5940425" y="2781300"/>
            <a:ext cx="549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/>
              <a:t>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3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 animBg="1"/>
      <p:bldP spid="43018" grpId="0" animBg="1"/>
      <p:bldP spid="43019" grpId="0" animBg="1"/>
      <p:bldP spid="43020" grpId="0" animBg="1"/>
      <p:bldP spid="43021" grpId="0" animBg="1"/>
      <p:bldP spid="43023" grpId="0" animBg="1"/>
      <p:bldP spid="43024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IMG_20141227_142019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79388" y="3789363"/>
            <a:ext cx="4465637" cy="2735262"/>
          </a:xfrm>
          <a:noFill/>
          <a:ln/>
        </p:spPr>
      </p:pic>
      <p:sp>
        <p:nvSpPr>
          <p:cNvPr id="44035" name="WordArt 3"/>
          <p:cNvSpPr>
            <a:spLocks noChangeArrowheads="1" noChangeShapeType="1"/>
          </p:cNvSpPr>
          <p:nvPr/>
        </p:nvSpPr>
        <p:spPr bwMode="auto">
          <a:xfrm rot="660000">
            <a:off x="684213" y="260350"/>
            <a:ext cx="1439862" cy="6492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44036" name="WordArt 4" descr="water"/>
          <p:cNvSpPr>
            <a:spLocks noChangeArrowheads="1" noChangeShapeType="1"/>
          </p:cNvSpPr>
          <p:nvPr/>
        </p:nvSpPr>
        <p:spPr bwMode="auto">
          <a:xfrm rot="21180000">
            <a:off x="3203575" y="981075"/>
            <a:ext cx="1941513" cy="1101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宋体"/>
                <a:ea typeface="宋体"/>
              </a:rPr>
              <a:t>我能行</a:t>
            </a:r>
          </a:p>
        </p:txBody>
      </p:sp>
      <p:pic>
        <p:nvPicPr>
          <p:cNvPr id="44037" name="Picture 5" descr="IMG_20141227_142036"/>
          <p:cNvPicPr>
            <a:picLocks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4645025" y="3789363"/>
            <a:ext cx="4248150" cy="2736850"/>
          </a:xfrm>
          <a:noFill/>
          <a:ln/>
        </p:spPr>
      </p:pic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1331913" y="3860800"/>
            <a:ext cx="7207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FF0000"/>
                </a:solidFill>
              </a:rPr>
              <a:t> </a:t>
            </a:r>
            <a:endParaRPr lang="zh-CN" altLang="en-US" sz="4000">
              <a:solidFill>
                <a:srgbClr val="FF0000"/>
              </a:solidFill>
              <a:sym typeface="Arial" charset="0"/>
            </a:endParaRPr>
          </a:p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FF0000"/>
                </a:solidFill>
                <a:sym typeface="Arial" charset="0"/>
              </a:rPr>
              <a:t> 蜗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3348038" y="4581525"/>
            <a:ext cx="10652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en-US" sz="4000" b="1">
              <a:solidFill>
                <a:srgbClr val="FF0000"/>
              </a:solidFill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芽</a:t>
            </a:r>
            <a:endParaRPr lang="en-US" sz="40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5580063" y="4652963"/>
            <a:ext cx="11922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 sz="4000">
              <a:solidFill>
                <a:srgbClr val="FF0000"/>
              </a:solidFill>
              <a:sym typeface="Arial" charset="0"/>
            </a:endParaRPr>
          </a:p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FF0000"/>
                </a:solidFill>
                <a:sym typeface="Arial" charset="0"/>
              </a:rPr>
              <a:t> 莓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7235825" y="4581525"/>
            <a:ext cx="8255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 sz="4000">
              <a:solidFill>
                <a:srgbClr val="FF0000"/>
              </a:solidFill>
              <a:latin typeface="宋体" charset="-122"/>
              <a:sym typeface="Arial" charset="0"/>
            </a:endParaRPr>
          </a:p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宋体" charset="-122"/>
                <a:sym typeface="Arial" charset="0"/>
              </a:rPr>
              <a:t>蘑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7885113" y="4581525"/>
            <a:ext cx="9128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 sz="4000">
              <a:solidFill>
                <a:srgbClr val="FF0000"/>
              </a:solidFill>
              <a:latin typeface="宋体" charset="-122"/>
              <a:sym typeface="Arial" charset="0"/>
            </a:endParaRPr>
          </a:p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宋体" charset="-122"/>
                <a:sym typeface="Arial" charset="0"/>
              </a:rPr>
              <a:t>菇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468313" y="2060575"/>
            <a:ext cx="8275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800"/>
              <a:t>w</a:t>
            </a:r>
            <a:r>
              <a:rPr lang="zh-CN" altLang="en-US" sz="4800">
                <a:sym typeface="Arial" charset="0"/>
              </a:rPr>
              <a:t>ō     </a:t>
            </a:r>
            <a:r>
              <a:rPr lang="zh-CN" altLang="en-US" sz="4800" b="1"/>
              <a:t>y</a:t>
            </a:r>
            <a:r>
              <a:rPr lang="en-US" sz="4800" b="1">
                <a:latin typeface="宋体" charset="-122"/>
              </a:rPr>
              <a:t>á </a:t>
            </a:r>
            <a:r>
              <a:rPr lang="zh-CN" altLang="en-US" sz="4800" b="1">
                <a:latin typeface="宋体" charset="-122"/>
              </a:rPr>
              <a:t>  m</a:t>
            </a:r>
            <a:r>
              <a:rPr lang="zh-CN" altLang="en-US" sz="4800">
                <a:latin typeface="宋体" charset="-122"/>
                <a:sym typeface="Arial" charset="0"/>
              </a:rPr>
              <a:t>ó</a:t>
            </a:r>
            <a:r>
              <a:rPr lang="zh-CN" altLang="en-US" sz="4800" b="1">
                <a:latin typeface="宋体" charset="-122"/>
              </a:rPr>
              <a:t>   </a:t>
            </a:r>
            <a:r>
              <a:rPr lang="zh-CN" altLang="en-US" sz="4800">
                <a:sym typeface="Arial" charset="0"/>
              </a:rPr>
              <a:t>g</a:t>
            </a:r>
            <a:r>
              <a:rPr lang="zh-CN" altLang="en-US" sz="4800">
                <a:latin typeface="宋体" charset="-122"/>
                <a:sym typeface="Arial" charset="0"/>
              </a:rPr>
              <a:t>ū</a:t>
            </a:r>
            <a:r>
              <a:rPr lang="zh-CN" altLang="en-US" sz="4800" b="1">
                <a:latin typeface="宋体" charset="-122"/>
              </a:rPr>
              <a:t>   </a:t>
            </a:r>
            <a:r>
              <a:rPr lang="zh-CN" altLang="en-US" sz="4800"/>
              <a:t>m</a:t>
            </a:r>
            <a:r>
              <a:rPr lang="zh-CN" altLang="en-US" sz="4800">
                <a:sym typeface="Arial" charset="0"/>
              </a:rPr>
              <a:t>éi  </a:t>
            </a:r>
            <a:r>
              <a:rPr lang="zh-CN" altLang="en-US" sz="4800">
                <a:latin typeface="宋体" charset="-122"/>
                <a:sym typeface="Arial" charset="0"/>
              </a:rPr>
              <a:t>  </a:t>
            </a:r>
            <a:r>
              <a:rPr lang="zh-CN" altLang="en-US" sz="4800">
                <a:sym typeface="Arial" charset="0"/>
              </a:rPr>
              <a:t> </a:t>
            </a:r>
          </a:p>
        </p:txBody>
      </p:sp>
      <p:sp>
        <p:nvSpPr>
          <p:cNvPr id="44044" name="AutoShape 12"/>
          <p:cNvSpPr>
            <a:spLocks noChangeArrowheads="1"/>
          </p:cNvSpPr>
          <p:nvPr/>
        </p:nvSpPr>
        <p:spPr bwMode="auto">
          <a:xfrm>
            <a:off x="179388" y="3789363"/>
            <a:ext cx="8713787" cy="719137"/>
          </a:xfrm>
          <a:prstGeom prst="flowChartProcess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>
            <a:off x="1044575" y="2781300"/>
            <a:ext cx="358775" cy="2087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4046" name="Line 14"/>
          <p:cNvSpPr>
            <a:spLocks noChangeShapeType="1"/>
          </p:cNvSpPr>
          <p:nvPr/>
        </p:nvSpPr>
        <p:spPr bwMode="auto">
          <a:xfrm>
            <a:off x="2700338" y="2781300"/>
            <a:ext cx="790575" cy="18716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4047" name="Line 15"/>
          <p:cNvSpPr>
            <a:spLocks noChangeShapeType="1"/>
          </p:cNvSpPr>
          <p:nvPr/>
        </p:nvSpPr>
        <p:spPr bwMode="auto">
          <a:xfrm>
            <a:off x="4213225" y="2781300"/>
            <a:ext cx="2879725" cy="23034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4048" name="Line 16"/>
          <p:cNvSpPr>
            <a:spLocks noChangeShapeType="1"/>
          </p:cNvSpPr>
          <p:nvPr/>
        </p:nvSpPr>
        <p:spPr bwMode="auto">
          <a:xfrm>
            <a:off x="6013450" y="2924175"/>
            <a:ext cx="2087563" cy="2162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4049" name="Line 17"/>
          <p:cNvSpPr>
            <a:spLocks noChangeShapeType="1"/>
          </p:cNvSpPr>
          <p:nvPr/>
        </p:nvSpPr>
        <p:spPr bwMode="auto">
          <a:xfrm flipH="1">
            <a:off x="5868988" y="2852738"/>
            <a:ext cx="1512887" cy="2160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bldLvl="0" autoUpdateAnimBg="0"/>
      <p:bldP spid="44039" grpId="0" bldLvl="0" autoUpdateAnimBg="0"/>
      <p:bldP spid="44040" grpId="0" bldLvl="0" autoUpdateAnimBg="0"/>
      <p:bldP spid="44041" grpId="0" bldLvl="0" autoUpdateAnimBg="0"/>
      <p:bldP spid="44042" grpId="0" bldLvl="0" autoUpdateAnimBg="0"/>
      <p:bldP spid="44045" grpId="0" animBg="1"/>
      <p:bldP spid="44046" grpId="0" animBg="1"/>
      <p:bldP spid="44047" grpId="0" animBg="1"/>
      <p:bldP spid="44048" grpId="0" animBg="1"/>
      <p:bldP spid="4404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Mypsd_67386_201203010852280002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0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WordArt 3"/>
          <p:cNvSpPr>
            <a:spLocks noChangeArrowheads="1" noChangeShapeType="1"/>
          </p:cNvSpPr>
          <p:nvPr/>
        </p:nvSpPr>
        <p:spPr bwMode="auto">
          <a:xfrm rot="660000">
            <a:off x="684213" y="260350"/>
            <a:ext cx="1439862" cy="6492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547813" y="1196975"/>
            <a:ext cx="60483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 </a:t>
            </a:r>
            <a:r>
              <a:rPr lang="zh-CN" altLang="en-US"/>
              <a:t>   蜗牛一家住在小树林的旁边。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春天到了，蜗牛妈妈对小蜗牛说：“孩子，到小树林里去玩吧，小树发芽了。”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小蜗牛爬呀，爬呀，好久才爬回来。它说：“妈妈，小树长满了叶子，碧绿碧绿的，地上还长着许多草莓呢。”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蜗牛妈妈说：“哦，已经是夏天了！快去摘几颗草莓回来。”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小蜗牛爬呀，爬呀，好久才爬回来。它说：“妈妈，草莓没有了，地上长着蘑菇，树叶全变黄了。”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 蜗牛妈妈说：“哦，已经是秋天了！快去采几个蘑菇回来。”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 </a:t>
            </a:r>
            <a:r>
              <a:rPr lang="zh-CN" altLang="en-US"/>
              <a:t>  小蜗牛爬呀，爬呀，好久才爬回来。它说：“妈妈，蘑菇没有了，地上盖着雪，树叶全掉了。”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蜗牛妈妈说：“哦，已经是冬天了！你就待在家里过冬吧。”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7651" name="内容占位符 3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5900" y="204788"/>
            <a:ext cx="8705850" cy="6510337"/>
          </a:xfr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  <a:alpha val="5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dirty="0" smtClean="0"/>
              <a:t>小蜗牛一家住在小树林的旁边</a:t>
            </a:r>
            <a:endParaRPr lang="zh-CN" altLang="en-US" b="1" dirty="0"/>
          </a:p>
        </p:txBody>
      </p:sp>
      <p:pic>
        <p:nvPicPr>
          <p:cNvPr id="14338" name="内容占位符 4" descr="124.t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916113"/>
            <a:ext cx="6308725" cy="47815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Mypsd_67386_201203010852280002B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4925" y="0"/>
            <a:ext cx="9161463" cy="6858000"/>
          </a:xfrm>
          <a:noFill/>
          <a:ln/>
        </p:spPr>
      </p:pic>
      <p:sp>
        <p:nvSpPr>
          <p:cNvPr id="46083" name="WordArt 3"/>
          <p:cNvSpPr>
            <a:spLocks noChangeArrowheads="1" noChangeShapeType="1"/>
          </p:cNvSpPr>
          <p:nvPr/>
        </p:nvSpPr>
        <p:spPr bwMode="auto">
          <a:xfrm rot="660000">
            <a:off x="684213" y="260350"/>
            <a:ext cx="1439862" cy="6492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908175" y="1917700"/>
            <a:ext cx="561657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/>
              <a:t>小红的旁边坐着（     ）  </a:t>
            </a:r>
          </a:p>
          <a:p>
            <a:pPr>
              <a:buFont typeface="Arial" charset="0"/>
              <a:buNone/>
            </a:pPr>
            <a:r>
              <a:rPr lang="zh-CN" altLang="en-US" sz="3600" b="1"/>
              <a:t>  </a:t>
            </a:r>
          </a:p>
          <a:p>
            <a:pPr>
              <a:buFont typeface="Arial" charset="0"/>
              <a:buNone/>
            </a:pPr>
            <a:r>
              <a:rPr lang="zh-CN" altLang="en-US" sz="3600" b="1"/>
              <a:t>文具店在我们学校的（     ）</a:t>
            </a:r>
            <a:r>
              <a:rPr lang="zh-CN" altLang="en-US" sz="3600"/>
              <a:t>   </a:t>
            </a:r>
            <a:r>
              <a:rPr lang="zh-CN" altLang="en-US"/>
              <a:t>                                                        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内容占位符 3" descr="12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2205038"/>
            <a:ext cx="7543800" cy="4525962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2132012"/>
          </a:xfrm>
          <a:solidFill>
            <a:srgbClr val="FFCCFF">
              <a:alpha val="24000"/>
            </a:srgbClr>
          </a:solidFill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FF6699"/>
                </a:solidFill>
              </a:rPr>
              <a:t>         春天</a:t>
            </a:r>
            <a:r>
              <a:rPr lang="zh-CN" altLang="en-US" b="1" dirty="0" smtClean="0"/>
              <a:t>来了，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         </a:t>
            </a:r>
            <a:r>
              <a:rPr lang="zh-CN" altLang="en-US" b="1" dirty="0" smtClean="0"/>
              <a:t>蜗牛妈妈对小蜗牛说：“孩子，到小树林里去玩吧，小树发芽了。”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u=1290129109,3663909430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925" y="-25400"/>
            <a:ext cx="9107488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WordArt 3"/>
          <p:cNvSpPr>
            <a:spLocks noChangeArrowheads="1" noChangeShapeType="1"/>
          </p:cNvSpPr>
          <p:nvPr/>
        </p:nvSpPr>
        <p:spPr bwMode="auto">
          <a:xfrm rot="660000">
            <a:off x="250825" y="188913"/>
            <a:ext cx="1439863" cy="6477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293938" y="2792413"/>
            <a:ext cx="47259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80975" y="1270000"/>
            <a:ext cx="655161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/>
              <a:t>      春天来了，太阳出来了，冰雪（    ），小树（    ）</a:t>
            </a:r>
          </a:p>
          <a:p>
            <a:pPr>
              <a:buFont typeface="Arial" charset="0"/>
              <a:buNone/>
            </a:pPr>
            <a:endParaRPr lang="zh-CN" altLang="en-US" sz="3200" b="1"/>
          </a:p>
          <a:p>
            <a:pPr>
              <a:buFont typeface="Arial" charset="0"/>
              <a:buNone/>
            </a:pPr>
            <a:endParaRPr lang="zh-CN" altLang="en-US" sz="3200" b="1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60375" y="2922588"/>
            <a:ext cx="7569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323850" y="2997200"/>
            <a:ext cx="59404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/>
              <a:t>春天来了，多好玩啊，蜗牛妈妈对小蜗牛说：（     ）。</a:t>
            </a:r>
            <a:endParaRPr lang="zh-CN" altLang="en-US" b="1"/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392113" y="4767263"/>
            <a:ext cx="698817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它会玩（      ），会玩（      ），会玩（      ），还会玩（      ）。</a:t>
            </a:r>
          </a:p>
          <a:p>
            <a:pPr>
              <a:buFont typeface="Arial" charset="0"/>
              <a:buNone/>
            </a:pP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  <a:alpha val="37000"/>
            </a:scheme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dirty="0" smtClean="0"/>
              <a:t>小蜗牛爬呀，爬呀，好久才爬回来。</a:t>
            </a:r>
            <a:endParaRPr lang="zh-CN" altLang="en-US" b="1" dirty="0"/>
          </a:p>
        </p:txBody>
      </p:sp>
      <p:pic>
        <p:nvPicPr>
          <p:cNvPr id="16386" name="内容占位符 5" descr="12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2349500"/>
            <a:ext cx="5080000" cy="4241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400"/>
          </a:xfrm>
          <a:solidFill>
            <a:schemeClr val="accent3">
              <a:lumMod val="20000"/>
              <a:lumOff val="80000"/>
              <a:alpha val="39000"/>
            </a:schemeClr>
          </a:solidFill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b="1" dirty="0" smtClean="0"/>
              <a:t>         它说：“妈妈，小树长满了叶子，</a:t>
            </a:r>
            <a:r>
              <a:rPr lang="zh-CN" altLang="en-US" b="1" dirty="0" smtClean="0">
                <a:solidFill>
                  <a:srgbClr val="00B050"/>
                </a:solidFill>
              </a:rPr>
              <a:t>碧绿碧绿</a:t>
            </a:r>
            <a:r>
              <a:rPr lang="zh-CN" altLang="en-US" b="1" dirty="0" smtClean="0"/>
              <a:t>的，地上还长着许多草莓呢。”</a:t>
            </a:r>
            <a:endParaRPr lang="zh-CN" altLang="en-US" b="1" dirty="0"/>
          </a:p>
        </p:txBody>
      </p:sp>
      <p:pic>
        <p:nvPicPr>
          <p:cNvPr id="17410" name="内容占位符 3" descr="12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852738"/>
            <a:ext cx="6675438" cy="4005262"/>
          </a:xfrm>
        </p:spPr>
      </p:pic>
      <p:sp>
        <p:nvSpPr>
          <p:cNvPr id="5" name="椭圆形标注 4"/>
          <p:cNvSpPr/>
          <p:nvPr/>
        </p:nvSpPr>
        <p:spPr>
          <a:xfrm>
            <a:off x="5508625" y="1916113"/>
            <a:ext cx="3635375" cy="2520950"/>
          </a:xfrm>
          <a:prstGeom prst="wedgeEllipseCallout">
            <a:avLst>
              <a:gd name="adj1" fmla="val -63547"/>
              <a:gd name="adj2" fmla="val 80706"/>
            </a:avLst>
          </a:prstGeom>
          <a:solidFill>
            <a:srgbClr val="00B0F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5" descr="1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1988840"/>
            <a:ext cx="3384376" cy="233939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143000"/>
          </a:xfrm>
          <a:solidFill>
            <a:srgbClr val="FFCCCC">
              <a:alpha val="39000"/>
            </a:srgbClr>
          </a:solidFill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dirty="0" smtClean="0"/>
              <a:t>         </a:t>
            </a:r>
            <a:r>
              <a:rPr lang="zh-CN" altLang="en-US" b="1" dirty="0" smtClean="0"/>
              <a:t>蜗牛妈妈说：“哦，已经是夏天了！快去摘几颗</a:t>
            </a:r>
            <a:r>
              <a:rPr lang="zh-CN" altLang="en-US" b="1" dirty="0" smtClean="0">
                <a:solidFill>
                  <a:srgbClr val="FF99FF"/>
                </a:solidFill>
              </a:rPr>
              <a:t>草莓</a:t>
            </a:r>
            <a:r>
              <a:rPr lang="zh-CN" altLang="en-US" b="1" dirty="0" smtClean="0"/>
              <a:t>回来。”</a:t>
            </a:r>
            <a:endParaRPr lang="zh-CN" altLang="en-US" b="1" dirty="0"/>
          </a:p>
        </p:txBody>
      </p:sp>
      <p:pic>
        <p:nvPicPr>
          <p:cNvPr id="18434" name="内容占位符 3" descr="12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3141663"/>
            <a:ext cx="5815012" cy="3489325"/>
          </a:xfrm>
        </p:spPr>
      </p:pic>
      <p:sp>
        <p:nvSpPr>
          <p:cNvPr id="5" name="圆角矩形标注 4"/>
          <p:cNvSpPr/>
          <p:nvPr/>
        </p:nvSpPr>
        <p:spPr>
          <a:xfrm>
            <a:off x="4067175" y="1557338"/>
            <a:ext cx="3960813" cy="2592387"/>
          </a:xfrm>
          <a:prstGeom prst="wedgeRoundRectCallout">
            <a:avLst>
              <a:gd name="adj1" fmla="val -61796"/>
              <a:gd name="adj2" fmla="val 71750"/>
              <a:gd name="adj3" fmla="val 16667"/>
            </a:avLst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 descr="1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1628800"/>
            <a:ext cx="3456384" cy="2484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  <a:alpha val="41000"/>
            </a:scheme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dirty="0" smtClean="0"/>
              <a:t>小蜗牛爬呀，爬呀，好久才爬回来。</a:t>
            </a:r>
            <a:endParaRPr lang="zh-CN" altLang="en-US" dirty="0"/>
          </a:p>
        </p:txBody>
      </p:sp>
      <p:pic>
        <p:nvPicPr>
          <p:cNvPr id="19458" name="内容占位符 5" descr="125.t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2133600"/>
            <a:ext cx="5749925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rgbClr val="FFFF99">
              <a:alpha val="26000"/>
            </a:srgbClr>
          </a:solidFill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b="1" dirty="0" smtClean="0"/>
              <a:t>         它说：“妈妈，草莓没有了，地上长着蘑菇，树叶全变</a:t>
            </a:r>
            <a:r>
              <a:rPr lang="zh-CN" altLang="en-US" b="1" dirty="0" smtClean="0">
                <a:solidFill>
                  <a:srgbClr val="DABC08"/>
                </a:solidFill>
              </a:rPr>
              <a:t>黄</a:t>
            </a:r>
            <a:r>
              <a:rPr lang="zh-CN" altLang="en-US" b="1" dirty="0" smtClean="0"/>
              <a:t>了。”</a:t>
            </a:r>
            <a:endParaRPr lang="zh-CN" altLang="en-US" b="1" dirty="0"/>
          </a:p>
        </p:txBody>
      </p:sp>
      <p:pic>
        <p:nvPicPr>
          <p:cNvPr id="20482" name="内容占位符 3" descr="12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276475"/>
            <a:ext cx="6842125" cy="4310063"/>
          </a:xfrm>
        </p:spPr>
      </p:pic>
      <p:sp>
        <p:nvSpPr>
          <p:cNvPr id="5" name="圆角矩形标注 4"/>
          <p:cNvSpPr/>
          <p:nvPr/>
        </p:nvSpPr>
        <p:spPr>
          <a:xfrm>
            <a:off x="5003800" y="1557338"/>
            <a:ext cx="3960813" cy="2447925"/>
          </a:xfrm>
          <a:prstGeom prst="wedgeRoundRectCallout">
            <a:avLst>
              <a:gd name="adj1" fmla="val -61471"/>
              <a:gd name="adj2" fmla="val 96636"/>
              <a:gd name="adj3" fmla="val 16667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5" descr="134.jpg"/>
          <p:cNvPicPr>
            <a:picLocks noChangeAspect="1"/>
          </p:cNvPicPr>
          <p:nvPr/>
        </p:nvPicPr>
        <p:blipFill>
          <a:blip r:embed="rId3" cstate="print"/>
          <a:srcRect b="4330"/>
          <a:stretch>
            <a:fillRect/>
          </a:stretch>
        </p:blipFill>
        <p:spPr>
          <a:xfrm>
            <a:off x="5220072" y="1628800"/>
            <a:ext cx="3600400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43000"/>
          </a:xfrm>
          <a:solidFill>
            <a:srgbClr val="FFFFCC">
              <a:alpha val="36000"/>
            </a:srgbClr>
          </a:solidFill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b="1" dirty="0" smtClean="0"/>
              <a:t>         蜗牛妈妈说：“哦，已经是秋天了！快去采几个</a:t>
            </a:r>
            <a:r>
              <a:rPr lang="zh-CN" altLang="en-US" b="1" dirty="0" smtClean="0">
                <a:solidFill>
                  <a:srgbClr val="996633"/>
                </a:solidFill>
              </a:rPr>
              <a:t>蘑菇</a:t>
            </a:r>
            <a:r>
              <a:rPr lang="zh-CN" altLang="en-US" b="1" dirty="0" smtClean="0"/>
              <a:t>回来。”</a:t>
            </a:r>
            <a:endParaRPr lang="zh-CN" altLang="en-US" b="1" dirty="0"/>
          </a:p>
        </p:txBody>
      </p:sp>
      <p:pic>
        <p:nvPicPr>
          <p:cNvPr id="21506" name="内容占位符 5" descr="12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8175" y="2492375"/>
            <a:ext cx="7034213" cy="4221163"/>
          </a:xfrm>
        </p:spPr>
      </p:pic>
      <p:sp>
        <p:nvSpPr>
          <p:cNvPr id="4" name="圆角矩形标注 3"/>
          <p:cNvSpPr/>
          <p:nvPr/>
        </p:nvSpPr>
        <p:spPr>
          <a:xfrm>
            <a:off x="107950" y="1844675"/>
            <a:ext cx="3852863" cy="2736850"/>
          </a:xfrm>
          <a:prstGeom prst="wedgeRoundRectCallout">
            <a:avLst>
              <a:gd name="adj1" fmla="val 110078"/>
              <a:gd name="adj2" fmla="val 5874"/>
              <a:gd name="adj3" fmla="val 16667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 descr="136.jpg"/>
          <p:cNvPicPr>
            <a:picLocks noChangeAspect="1"/>
          </p:cNvPicPr>
          <p:nvPr/>
        </p:nvPicPr>
        <p:blipFill>
          <a:blip r:embed="rId3" cstate="print"/>
          <a:srcRect b="11560"/>
          <a:stretch>
            <a:fillRect/>
          </a:stretch>
        </p:blipFill>
        <p:spPr>
          <a:xfrm>
            <a:off x="323528" y="1916832"/>
            <a:ext cx="3456384" cy="2592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8675" name="内容占位符 3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0963" y="131763"/>
            <a:ext cx="8982075" cy="6594475"/>
          </a:xfr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  <a:alpha val="41000"/>
            </a:scheme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dirty="0" smtClean="0"/>
              <a:t>小蜗牛爬呀，爬呀，好久才爬回来。</a:t>
            </a:r>
            <a:endParaRPr lang="zh-CN" altLang="en-US" dirty="0"/>
          </a:p>
        </p:txBody>
      </p:sp>
      <p:pic>
        <p:nvPicPr>
          <p:cNvPr id="22530" name="内容占位符 8" descr="13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2349500"/>
            <a:ext cx="5616575" cy="42179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65000"/>
              <a:alpha val="41000"/>
            </a:schemeClr>
          </a:solidFill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b="1" dirty="0" smtClean="0"/>
              <a:t>         它说：“妈妈，蘑菇没有了，地上盖着</a:t>
            </a:r>
            <a:r>
              <a:rPr lang="zh-CN" altLang="en-US" b="1" dirty="0" smtClean="0">
                <a:solidFill>
                  <a:schemeClr val="bg1"/>
                </a:solidFill>
              </a:rPr>
              <a:t>雪</a:t>
            </a:r>
            <a:r>
              <a:rPr lang="zh-CN" altLang="en-US" b="1" dirty="0" smtClean="0"/>
              <a:t>，树叶全掉了</a:t>
            </a:r>
            <a:endParaRPr lang="zh-CN" altLang="en-US" b="1" dirty="0"/>
          </a:p>
        </p:txBody>
      </p:sp>
      <p:pic>
        <p:nvPicPr>
          <p:cNvPr id="23554" name="内容占位符 3" descr="12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2492375"/>
            <a:ext cx="6624637" cy="4167188"/>
          </a:xfrm>
        </p:spPr>
      </p:pic>
      <p:sp>
        <p:nvSpPr>
          <p:cNvPr id="5" name="椭圆形标注 4"/>
          <p:cNvSpPr/>
          <p:nvPr/>
        </p:nvSpPr>
        <p:spPr>
          <a:xfrm>
            <a:off x="5508625" y="1484313"/>
            <a:ext cx="3635375" cy="2520950"/>
          </a:xfrm>
          <a:prstGeom prst="wedgeEllipseCallout">
            <a:avLst>
              <a:gd name="adj1" fmla="val -63547"/>
              <a:gd name="adj2" fmla="val 80706"/>
            </a:avLst>
          </a:prstGeom>
          <a:solidFill>
            <a:srgbClr val="00B0F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5" descr="1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1556792"/>
            <a:ext cx="3459762" cy="237626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  <a:alpha val="47000"/>
            </a:schemeClr>
          </a:solidFill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dirty="0" smtClean="0"/>
              <a:t>         </a:t>
            </a:r>
            <a:r>
              <a:rPr lang="zh-CN" altLang="en-US" b="1" dirty="0" smtClean="0"/>
              <a:t>蜗牛妈妈说：“哦，已经是冬天了！你就待在家里过冬吧，”</a:t>
            </a:r>
            <a:endParaRPr lang="zh-CN" altLang="en-US" b="1" dirty="0"/>
          </a:p>
        </p:txBody>
      </p:sp>
      <p:pic>
        <p:nvPicPr>
          <p:cNvPr id="24578" name="内容占位符 3" descr="12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0100" y="1600200"/>
            <a:ext cx="7543800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WordArt 2"/>
          <p:cNvSpPr>
            <a:spLocks noChangeArrowheads="1" noChangeShapeType="1"/>
          </p:cNvSpPr>
          <p:nvPr/>
        </p:nvSpPr>
        <p:spPr bwMode="auto">
          <a:xfrm rot="660000">
            <a:off x="684213" y="188913"/>
            <a:ext cx="1439862" cy="6477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pic>
        <p:nvPicPr>
          <p:cNvPr id="48131" name="Picture 3" descr="u=1290129109,3663909430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96975"/>
            <a:ext cx="2138363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 descr="untitl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420938"/>
            <a:ext cx="2160588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 descr="235008-12101F514086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717925"/>
            <a:ext cx="20891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 descr="u=630883101,253739327&amp;fm=21&amp;gp=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5157788"/>
            <a:ext cx="2089150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4716463" y="1268413"/>
            <a:ext cx="41290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latin typeface="宋体" charset="-122"/>
              </a:rPr>
              <a:t>小蜗牛爬呀，爬呀，好久才爬回来。它说：“妈妈，蘑菇没有了，地上盖着雪，</a:t>
            </a:r>
            <a:r>
              <a:rPr lang="zh-CN" altLang="en-US" b="1">
                <a:solidFill>
                  <a:srgbClr val="FF0000"/>
                </a:solidFill>
                <a:latin typeface="宋体" charset="-122"/>
              </a:rPr>
              <a:t>树叶全掉了</a:t>
            </a:r>
            <a:r>
              <a:rPr lang="zh-CN" altLang="en-US" b="1">
                <a:latin typeface="宋体" charset="-122"/>
              </a:rPr>
              <a:t>。</a:t>
            </a: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4716463" y="2492375"/>
            <a:ext cx="3960812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/>
              <a:t> 小蜗牛爬呀，爬呀，好久才爬回来。它说：“妈妈，草莓没有了，地上长着蘑菇，</a:t>
            </a:r>
            <a:r>
              <a:rPr lang="zh-CN" altLang="en-US" b="1">
                <a:solidFill>
                  <a:srgbClr val="FF0000"/>
                </a:solidFill>
              </a:rPr>
              <a:t>树叶全变黄了</a:t>
            </a:r>
            <a:r>
              <a:rPr lang="zh-CN" altLang="en-US" b="1"/>
              <a:t>。”</a:t>
            </a:r>
          </a:p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4645025" y="3789363"/>
            <a:ext cx="4025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/>
              <a:t>小蜗牛爬呀，爬呀，好久才爬回来。它说：“妈妈，</a:t>
            </a:r>
            <a:r>
              <a:rPr lang="zh-CN" altLang="en-US" b="1">
                <a:solidFill>
                  <a:srgbClr val="FF0000"/>
                </a:solidFill>
              </a:rPr>
              <a:t>小树长满了叶子，</a:t>
            </a:r>
            <a:r>
              <a:rPr lang="zh-CN" altLang="en-US" b="1"/>
              <a:t>碧绿碧绿的，地上还长着许多草莓呢。”</a:t>
            </a: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4787900" y="5086350"/>
            <a:ext cx="290195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/>
              <a:t>蜗牛妈妈对小蜗牛说：“孩子，到小树林里去玩吧，</a:t>
            </a:r>
            <a:r>
              <a:rPr lang="zh-CN" altLang="en-US" b="1">
                <a:solidFill>
                  <a:srgbClr val="FF0000"/>
                </a:solidFill>
              </a:rPr>
              <a:t>小树发芽了</a:t>
            </a:r>
            <a:r>
              <a:rPr lang="zh-CN" altLang="en-US" b="1"/>
              <a:t>。”</a:t>
            </a:r>
          </a:p>
          <a:p>
            <a:pPr>
              <a:buFont typeface="Arial" charset="0"/>
              <a:buNone/>
            </a:pPr>
            <a:endParaRPr lang="zh-CN" altLang="en-US" b="1"/>
          </a:p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2916238" y="260350"/>
            <a:ext cx="38274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solidFill>
                  <a:schemeClr val="hlink"/>
                </a:solidFill>
              </a:rPr>
              <a:t>我能连</a:t>
            </a:r>
          </a:p>
        </p:txBody>
      </p:sp>
      <p:sp>
        <p:nvSpPr>
          <p:cNvPr id="48140" name="Line 12"/>
          <p:cNvSpPr>
            <a:spLocks noChangeShapeType="1"/>
          </p:cNvSpPr>
          <p:nvPr/>
        </p:nvSpPr>
        <p:spPr bwMode="auto">
          <a:xfrm flipH="1">
            <a:off x="2411413" y="1773238"/>
            <a:ext cx="2305050" cy="410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41" name="Line 13"/>
          <p:cNvSpPr>
            <a:spLocks noChangeShapeType="1"/>
          </p:cNvSpPr>
          <p:nvPr/>
        </p:nvSpPr>
        <p:spPr bwMode="auto">
          <a:xfrm flipH="1">
            <a:off x="2411413" y="3068638"/>
            <a:ext cx="2376487" cy="1439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42" name="Line 14"/>
          <p:cNvSpPr>
            <a:spLocks noChangeShapeType="1"/>
          </p:cNvSpPr>
          <p:nvPr/>
        </p:nvSpPr>
        <p:spPr bwMode="auto">
          <a:xfrm flipH="1" flipV="1">
            <a:off x="2411413" y="3068638"/>
            <a:ext cx="2305050" cy="12969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43" name="Line 15"/>
          <p:cNvSpPr>
            <a:spLocks noChangeShapeType="1"/>
          </p:cNvSpPr>
          <p:nvPr/>
        </p:nvSpPr>
        <p:spPr bwMode="auto">
          <a:xfrm flipH="1" flipV="1">
            <a:off x="2484438" y="1989138"/>
            <a:ext cx="2303462" cy="3600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0" grpId="0" animBg="1"/>
      <p:bldP spid="48141" grpId="0" animBg="1"/>
      <p:bldP spid="48142" grpId="0" animBg="1"/>
      <p:bldP spid="4814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9155" name="内容占位符 3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-22225" y="354013"/>
            <a:ext cx="9029700" cy="6149975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0179" name="内容占位符 3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1138" y="400050"/>
            <a:ext cx="8210550" cy="6088063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1203" name="内容占位符 3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68275" y="274638"/>
            <a:ext cx="8836025" cy="6211887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2227" name="内容占位符 3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44463" y="274638"/>
            <a:ext cx="8986837" cy="6492875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8800" b="1" dirty="0" smtClean="0">
                <a:solidFill>
                  <a:schemeClr val="accent5">
                    <a:lumMod val="75000"/>
                  </a:schemeClr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再 见 ！</a:t>
            </a:r>
            <a:endParaRPr lang="zh-CN" altLang="en-US" sz="8800" b="1" dirty="0">
              <a:solidFill>
                <a:schemeClr val="accent5">
                  <a:lumMod val="75000"/>
                </a:schemeClr>
              </a:solidFill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  <p:pic>
        <p:nvPicPr>
          <p:cNvPr id="25602" name="内容占位符 6" descr="7.jpg"/>
          <p:cNvPicPr>
            <a:picLocks noGrp="1" noChangeAspect="1"/>
          </p:cNvPicPr>
          <p:nvPr>
            <p:ph idx="1"/>
          </p:nvPr>
        </p:nvPicPr>
        <p:blipFill>
          <a:blip r:embed="rId2"/>
          <a:srcRect b="4539"/>
          <a:stretch>
            <a:fillRect/>
          </a:stretch>
        </p:blipFill>
        <p:spPr>
          <a:xfrm>
            <a:off x="1908175" y="2349500"/>
            <a:ext cx="6784975" cy="43195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9699" name="内容占位符 3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95275" y="130175"/>
            <a:ext cx="8737600" cy="6596063"/>
          </a:xfr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353572737_1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82550"/>
            <a:ext cx="9128126" cy="68421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WordArt 3"/>
          <p:cNvSpPr>
            <a:spLocks noChangeArrowheads="1" noChangeShapeType="1"/>
          </p:cNvSpPr>
          <p:nvPr/>
        </p:nvSpPr>
        <p:spPr bwMode="auto">
          <a:xfrm>
            <a:off x="4789488" y="1989138"/>
            <a:ext cx="3744912" cy="1944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60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14.</a:t>
            </a:r>
            <a:r>
              <a:rPr lang="zh-CN" altLang="en-US" sz="60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小蜗牛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6608733_113644629000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560000">
            <a:off x="252413" y="4508500"/>
            <a:ext cx="248285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4645025" y="1196975"/>
            <a:ext cx="2951163" cy="1727200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lIns="90170" tIns="46990" rIns="90170" bIns="46990" anchor="ctr"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148263" y="1557338"/>
            <a:ext cx="2324100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/>
              <a:t>"虫"字旁</a:t>
            </a:r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2268538" y="2709863"/>
            <a:ext cx="1728787" cy="1439862"/>
          </a:xfrm>
          <a:prstGeom prst="flowChartConnector">
            <a:avLst/>
          </a:prstGeom>
          <a:noFill/>
          <a:ln w="9525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700338" y="2276475"/>
            <a:ext cx="1455737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800"/>
              <a:t>口</a:t>
            </a:r>
          </a:p>
          <a:p>
            <a:pPr>
              <a:buFont typeface="Arial" charset="0"/>
              <a:buNone/>
            </a:pPr>
            <a:r>
              <a:rPr lang="zh-CN" altLang="en-US" sz="4800"/>
              <a:t> +</a:t>
            </a:r>
          </a:p>
          <a:p>
            <a:pPr>
              <a:buFont typeface="Arial" charset="0"/>
              <a:buNone/>
            </a:pPr>
            <a:r>
              <a:rPr lang="zh-CN" altLang="en-US" sz="4800"/>
              <a:t>内</a:t>
            </a:r>
          </a:p>
        </p:txBody>
      </p:sp>
      <p:sp>
        <p:nvSpPr>
          <p:cNvPr id="31751" name="AutoShape 7"/>
          <p:cNvSpPr>
            <a:spLocks noChangeArrowheads="1"/>
          </p:cNvSpPr>
          <p:nvPr/>
        </p:nvSpPr>
        <p:spPr bwMode="auto">
          <a:xfrm rot="4560000">
            <a:off x="5426075" y="3727450"/>
            <a:ext cx="2660650" cy="2641600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lIns="90170" tIns="46990" rIns="90170" bIns="46990" anchor="ctr"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6372225" y="4797425"/>
            <a:ext cx="118268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7200" b="1"/>
              <a:t>蜗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6372225" y="4221163"/>
            <a:ext cx="12080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800"/>
              <a:t>w</a:t>
            </a:r>
            <a:r>
              <a:rPr lang="zh-CN" altLang="en-US" sz="4800">
                <a:sym typeface="Arial" charset="0"/>
              </a:rPr>
              <a:t>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647 0.032021 C 0.067743 0.026323 0.086458 0.018747 0.091832 -0.004468 C 0.097208 -0.027681 0.086315 -0.050168 0.088546 -0.083989 C 0.090778 -0.117810 0.095384 -0.165511 0.102991 -0.173451 C 0.110596 -0.181392 0.116884 -0.148965 0.126602 -0.123750 C 0.136318 -0.098536 0.138670 -0.072049 0.151531 -0.047501 C 0.164392 -0.022954 0.185388 0.020444 0.190908 -0.001133 C 0.196424 -0.022711 0.175048 -0.096960 0.179101 -0.155267 C 0.183157 -0.213576 0.204559 -0.268368 0.211230 -0.292794 " pathEditMode="relative" rAng="0" ptsTypes="">
                                      <p:cBhvr>
                                        <p:cTn id="10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5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 autoUpdateAnimBg="0"/>
      <p:bldP spid="31748" grpId="0" bldLvl="0" autoUpdateAnimBg="0"/>
      <p:bldP spid="31749" grpId="0" animBg="1"/>
      <p:bldP spid="31750" grpId="0" bldLvl="0" autoUpdateAnimBg="0"/>
      <p:bldP spid="31751" grpId="0" bldLvl="0" animBg="1" autoUpdateAnimBg="0"/>
      <p:bldP spid="31752" grpId="0" bldLvl="0" autoUpdateAnimBg="0"/>
      <p:bldP spid="31752" grpId="1" bldLvl="0" autoUpdateAnimBg="0"/>
      <p:bldP spid="31753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201301151741153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6718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 descr="201211081040423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0"/>
            <a:ext cx="4968875" cy="328136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2772" name="Picture 4" descr="201211081137357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8" y="3286125"/>
            <a:ext cx="4138612" cy="357346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2773" name="Picture 5" descr="2012110811530317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3284538"/>
            <a:ext cx="4968875" cy="357346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3795" name="Picture 3" descr="Mypsd_67386_201203010852280002B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0638" y="-155575"/>
            <a:ext cx="9126538" cy="6969125"/>
          </a:xfrm>
          <a:noFill/>
          <a:ln/>
        </p:spPr>
      </p:pic>
      <p:sp>
        <p:nvSpPr>
          <p:cNvPr id="33796" name="WordArt 4"/>
          <p:cNvSpPr>
            <a:spLocks noChangeArrowheads="1" noChangeShapeType="1"/>
          </p:cNvSpPr>
          <p:nvPr/>
        </p:nvSpPr>
        <p:spPr bwMode="auto">
          <a:xfrm rot="600000">
            <a:off x="755650" y="117475"/>
            <a:ext cx="1441450" cy="6477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80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33797" name="WordArt 5" descr="water"/>
          <p:cNvSpPr>
            <a:spLocks noChangeArrowheads="1" noChangeShapeType="1"/>
          </p:cNvSpPr>
          <p:nvPr/>
        </p:nvSpPr>
        <p:spPr bwMode="auto">
          <a:xfrm>
            <a:off x="2411413" y="1268413"/>
            <a:ext cx="2057400" cy="782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宋体"/>
                <a:ea typeface="宋体"/>
              </a:rPr>
              <a:t>我能行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492500" y="2205038"/>
            <a:ext cx="51244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800">
                <a:solidFill>
                  <a:srgbClr val="000000"/>
                </a:solidFill>
              </a:rPr>
              <a:t>自由朗读课文，</a:t>
            </a:r>
          </a:p>
          <a:p>
            <a:pPr>
              <a:buFont typeface="Arial" charset="0"/>
              <a:buNone/>
            </a:pPr>
            <a:r>
              <a:rPr lang="zh-CN" altLang="en-US" sz="4800">
                <a:solidFill>
                  <a:srgbClr val="000000"/>
                </a:solidFill>
              </a:rPr>
              <a:t>标注自然段，</a:t>
            </a:r>
          </a:p>
          <a:p>
            <a:pPr>
              <a:buFont typeface="Arial" charset="0"/>
              <a:buNone/>
            </a:pPr>
            <a:r>
              <a:rPr lang="zh-CN" altLang="en-US" sz="4800">
                <a:solidFill>
                  <a:srgbClr val="000000"/>
                </a:solidFill>
              </a:rPr>
              <a:t>并圈画生字</a:t>
            </a:r>
            <a:r>
              <a:rPr lang="zh-CN" altLang="en-US">
                <a:solidFill>
                  <a:srgbClr val="000000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Mypsd_67386_201203010852280002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0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WordArt 3"/>
          <p:cNvSpPr>
            <a:spLocks noChangeArrowheads="1" noChangeShapeType="1"/>
          </p:cNvSpPr>
          <p:nvPr/>
        </p:nvSpPr>
        <p:spPr bwMode="auto">
          <a:xfrm rot="660000">
            <a:off x="684213" y="260350"/>
            <a:ext cx="1439862" cy="6492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740000" scaled="1"/>
                </a:gradFill>
                <a:latin typeface="宋体"/>
                <a:ea typeface="宋体"/>
              </a:rPr>
              <a:t>小蜗牛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547813" y="1196975"/>
            <a:ext cx="60483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 </a:t>
            </a:r>
            <a:r>
              <a:rPr lang="zh-CN" altLang="en-US"/>
              <a:t>   蜗牛一家住在小树林的旁边。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春天到了，蜗牛妈妈对小蜗牛说：“孩子，到小树林里去玩吧，小树发芽了。”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小蜗牛爬呀，爬呀，好久才爬回来。它说：“妈妈，小树长满了叶子，碧绿碧绿的，地上还长着许多草莓呢。”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蜗牛妈妈说：“哦，已经是夏天了！快去摘几颗草莓回来。”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小蜗牛爬呀，爬呀，好久才爬回来。它说：“妈妈，草莓没有了，地上长着蘑菇，树叶全变黄了。”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 蜗牛妈妈说：“哦，已经是秋天了！快去采几个蘑菇回来。”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 </a:t>
            </a:r>
            <a:r>
              <a:rPr lang="zh-CN" altLang="en-US"/>
              <a:t>  小蜗牛爬呀，爬呀，好久才爬回来。它说：“妈妈，蘑菇没有了，地上盖着雪，树叶全掉了。”</a:t>
            </a:r>
          </a:p>
          <a:p>
            <a:pPr>
              <a:buFont typeface="Arial" charset="0"/>
              <a:buAutoNum type="arabicPeriod"/>
            </a:pP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/>
              <a:t>   蜗牛妈妈说：“哦，已经是冬天了！你就待在家里过冬吧。”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1070</Words>
  <Application>Microsoft Office PowerPoint</Application>
  <PresentationFormat>全屏显示(4:3)</PresentationFormat>
  <Paragraphs>114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Calibri</vt:lpstr>
      <vt:lpstr>宋体</vt:lpstr>
      <vt:lpstr>Arial</vt:lpstr>
      <vt:lpstr>Times New Roman</vt:lpstr>
      <vt:lpstr>楷体_GB2312</vt:lpstr>
      <vt:lpstr>hakuyoxingshu7000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小蜗牛一家住在小树林的旁边</vt:lpstr>
      <vt:lpstr>幻灯片 21</vt:lpstr>
      <vt:lpstr>         春天来了，          蜗牛妈妈对小蜗牛说：“孩子，到小树林里去玩吧，小树发芽了。”</vt:lpstr>
      <vt:lpstr>幻灯片 23</vt:lpstr>
      <vt:lpstr>小蜗牛爬呀，爬呀，好久才爬回来。</vt:lpstr>
      <vt:lpstr>         它说：“妈妈，小树长满了叶子，碧绿碧绿的，地上还长着许多草莓呢。”</vt:lpstr>
      <vt:lpstr>         蜗牛妈妈说：“哦，已经是夏天了！快去摘几颗草莓回来。”</vt:lpstr>
      <vt:lpstr>小蜗牛爬呀，爬呀，好久才爬回来。</vt:lpstr>
      <vt:lpstr>         它说：“妈妈，草莓没有了，地上长着蘑菇，树叶全变黄了。”</vt:lpstr>
      <vt:lpstr>         蜗牛妈妈说：“哦，已经是秋天了！快去采几个蘑菇回来。”</vt:lpstr>
      <vt:lpstr>小蜗牛爬呀，爬呀，好久才爬回来。</vt:lpstr>
      <vt:lpstr>         它说：“妈妈，蘑菇没有了，地上盖着雪，树叶全掉了</vt:lpstr>
      <vt:lpstr>         蜗牛妈妈说：“哦，已经是冬天了！你就待在家里过冬吧，”</vt:lpstr>
      <vt:lpstr>幻灯片 33</vt:lpstr>
      <vt:lpstr>幻灯片 34</vt:lpstr>
      <vt:lpstr>幻灯片 35</vt:lpstr>
      <vt:lpstr>幻灯片 36</vt:lpstr>
      <vt:lpstr>幻灯片 37</vt:lpstr>
      <vt:lpstr>再 见 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jhfans</cp:lastModifiedBy>
  <cp:revision>16</cp:revision>
  <dcterms:modified xsi:type="dcterms:W3CDTF">2016-11-29T00:35:37Z</dcterms:modified>
</cp:coreProperties>
</file>