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523" r:id="rId3"/>
    <p:sldId id="665" r:id="rId5"/>
    <p:sldId id="666" r:id="rId6"/>
    <p:sldId id="668" r:id="rId7"/>
    <p:sldId id="667" r:id="rId8"/>
    <p:sldId id="671" r:id="rId9"/>
    <p:sldId id="669" r:id="rId10"/>
    <p:sldId id="649" r:id="rId11"/>
    <p:sldId id="645" r:id="rId12"/>
    <p:sldId id="672" r:id="rId13"/>
    <p:sldId id="673" r:id="rId14"/>
    <p:sldId id="648" r:id="rId15"/>
    <p:sldId id="643" r:id="rId16"/>
    <p:sldId id="658" r:id="rId17"/>
    <p:sldId id="675" r:id="rId18"/>
    <p:sldId id="676" r:id="rId19"/>
    <p:sldId id="674" r:id="rId2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楷体_GB2312" panose="02010609030101010101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FF5050"/>
    <a:srgbClr val="FF4BC7"/>
    <a:srgbClr val="FF7C80"/>
    <a:srgbClr val="FF6600"/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242" y="-618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4213" y="1276350"/>
            <a:ext cx="7772400" cy="81200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82625" y="2195513"/>
            <a:ext cx="7777163" cy="1314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342900" lvl="1" indent="0" algn="ctr">
              <a:buNone/>
              <a:defRPr/>
            </a:lvl2pPr>
            <a:lvl3pPr marL="685800" lvl="2" indent="0" algn="ctr">
              <a:buNone/>
              <a:defRPr/>
            </a:lvl3pPr>
            <a:lvl4pPr marL="1028700" lvl="3" indent="0" algn="ctr">
              <a:buNone/>
              <a:defRPr/>
            </a:lvl4pPr>
            <a:lvl5pPr marL="13716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r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98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98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81063"/>
            <a:ext cx="4032504" cy="3714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81063"/>
            <a:ext cx="4032504" cy="3714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048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81063"/>
            <a:ext cx="8229600" cy="3714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hf sldNum="0" hdr="0" ftr="0" dt="0"/>
  <p:txStyles>
    <p:title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1534964" y="1471568"/>
            <a:ext cx="6076950" cy="110680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我的心儿怦怦跳</a:t>
            </a:r>
            <a:endParaRPr lang="zh-CN" altLang="en-US" sz="66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830" y="483870"/>
            <a:ext cx="1467485" cy="549275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1108" y="850"/>
              <a:ext cx="1180" cy="689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28" y="100526"/>
            <a:ext cx="4170045" cy="280670"/>
            <a:chOff x="-36512" y="131006"/>
            <a:chExt cx="4170045" cy="280670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31006"/>
              <a:ext cx="2185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人教版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四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95" y="1383293"/>
            <a:ext cx="8145205" cy="237680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不知所措     提心吊胆     心急如焚       胆战心惊</a:t>
            </a:r>
            <a:endParaRPr lang="zh-CN" altLang="en-US" sz="25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魂飞魄散       脸上火辣辣的       汗毛都竖起来了</a:t>
            </a:r>
            <a:endParaRPr lang="zh-CN" altLang="en-US" sz="25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倒吸一口凉气   心里打起鼓来       怀里像揣了只兔子       心都提到了嗓子眼          十五个吊桶</a:t>
            </a:r>
            <a:r>
              <a:rPr lang="en-US" altLang="zh-CN" sz="25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七上八下</a:t>
            </a:r>
            <a:endParaRPr lang="zh-CN" altLang="en-US" sz="25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5000626" y="695961"/>
            <a:ext cx="75565" cy="75565"/>
          </a:xfrm>
          <a:prstGeom prst="snip1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1285241" y="771525"/>
            <a:ext cx="1217295" cy="538480"/>
          </a:xfrm>
          <a:prstGeom prst="wav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3"/>
          <p:cNvSpPr/>
          <p:nvPr/>
        </p:nvSpPr>
        <p:spPr>
          <a:xfrm>
            <a:off x="1115696" y="699771"/>
            <a:ext cx="2016125" cy="575945"/>
          </a:xfrm>
          <a:prstGeom prst="flowChartInputOutp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5785" y="539115"/>
            <a:ext cx="8222615" cy="735965"/>
          </a:xfrm>
          <a:prstGeom prst="rect">
            <a:avLst/>
          </a:prstGeom>
          <a:noFill/>
          <a:ln>
            <a:solidFill>
              <a:srgbClr val="A1C450"/>
            </a:solidFill>
          </a:ln>
        </p:spPr>
        <p:txBody>
          <a:bodyPr wrap="square" lIns="91438" tIns="45719" rIns="91438" bIns="45719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我积累了很多写心情的词语，可以用在这次习作上。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小贴士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-39370" y="108585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en-US"/>
              <a:t>1.</a:t>
            </a:r>
            <a:r>
              <a:rPr lang="zh-CN" altLang="en-US"/>
              <a:t>描写心跳的时候，我们要抓住心跳的过程；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详细介绍过程中，你的心理活动，你的想法，动作表现，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什么后果，获得什么样的感受。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写作时要注意标点符号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544125"/>
            <a:ext cx="8145205" cy="2653665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大声读一读自己的习作，自主评价，看自己的习作是否写清楚了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，是否表达出了当时的心情，标点符号使用是否正确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通过自评进行自主修改。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2896" y="837294"/>
            <a:ext cx="63093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评改习作，分享心跳的感受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914" y="783587"/>
            <a:ext cx="8145205" cy="136080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把修改后的习作读给同学们听，跟同学分享当时的心情，并邀请其他同学听后表达感受，最后根据其他同学的反馈再次修改自己的习作。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9914" y="2355726"/>
            <a:ext cx="8145205" cy="93103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结合两次修改过程，学会评改的方法，养成修改习作的习惯。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3584932"/>
            <a:ext cx="8145205" cy="931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每人试着评改一篇同学的习作，在全班展示点评。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807137" y="312740"/>
            <a:ext cx="2264549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43" y="453338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821" y="910336"/>
            <a:ext cx="8038031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每当考试的时候，我的心儿就像一只兔子一样，怦怦地跳个不停，因为什么，还不是因为紧张。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今天就要考试了，从起床我就彷徨不安，担心考试会出我不会的，于是，我抓紧一切时间，努力复习，期望在最后的时间里可以把以前没记牢的东西记住，现在，我总感觉时间不够用，考试，你就不能晚点来吗？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但是时间不饶人啊，第一节课转眼就过去了，我现在才明白什么事“光阴似箭，日月如梭。”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此时，我正走在上考场的路上，心理像怀揣着一只兔子，怦怦地跳个不停，我花了好长时间，才把我浮躁的心得以平静，开始考试了，虽然我的心还是砰砰的跳，但是比之前好多了，就这样，在我努力克制下，我完成了此次考试，并且获得了满意的成绩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有时候，我的心儿可能真的小一只兔子，砰砰地跳着，而且永不停止。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339502"/>
            <a:ext cx="3456384" cy="7308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我的心儿怦怦跳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3364" y="921544"/>
            <a:ext cx="8545354" cy="37617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    </a:t>
            </a:r>
            <a:r>
              <a:rPr lang="zh-CN" altLang="en-US" sz="2000" b="1" dirty="0" smtClean="0">
                <a:latin typeface="+mn-ea"/>
              </a:rPr>
              <a:t>  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“叮铃铃”，随着上课铃声的响起，我的心也开始怦怦直跳。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   原来，数学老师拿来一沓试卷，准备报分数。我们班都死死地盯着老师手里的试卷，心里都有点紧张。只见老师使劲地把试卷往讲台上一扔，吼道：“这么简单的题目，竟然只有几位同学考到了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分，你们上课是在干什么呀？”望着那如一摊乱泥的试卷落下来，我的心跳得更厉害了，手颤抖地抓住试卷，脚在地下不停地颤抖着，心里默默地想着：上帝呀，你保佑我吧，一定要有个好成绩啊。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   这时，老师的怒气稍微好了一点，他清了清喉咙，报道：“李荣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7849" y="413487"/>
            <a:ext cx="3456384" cy="3770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04236"/>
                </a:solidFill>
                <a:latin typeface="+mn-ea"/>
              </a:rPr>
              <a:t>我的心儿怦怦跳</a:t>
            </a:r>
            <a:endParaRPr lang="zh-CN" altLang="en-US" sz="2000" dirty="0" smtClean="0">
              <a:solidFill>
                <a:srgbClr val="E04236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450" y="286385"/>
            <a:ext cx="8801100" cy="42233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分，蒋富蕾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像水一样趴在课桌上，一百分的没有我！我的心顿时到了海底，我拼命地想使自己自信一点，怀着一丝希望想：可能是老师把我的卷子忘了念，九十多分的也报了，我的成绩还没有着落。天啊！这回考得肯定不好了，八十几？七十几？怎么办，怎么办？我还有脸见妈妈吗？老师手里只有最后一张试卷了，他念道：“李紫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我的心突然狂跳不止，我忙屏住呼吸，闭上眼睛，等待着神秘的分数到来。“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分，她书写得多么美丽，大家看一看。”嗯，我不仅考了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分，还得到了老师的表扬！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  真是虚惊一场呀！心儿呀，你怎么就不能自信一点呢？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007" y="4509526"/>
            <a:ext cx="8145145" cy="377026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点评：小作者运用语言和心理描写，把紧张的心情刻画得淋漓尽致。</a:t>
            </a:r>
            <a:endParaRPr lang="zh-CN" altLang="en-US" sz="200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030" y="1419225"/>
            <a:ext cx="8753475" cy="4351655"/>
          </a:xfrm>
        </p:spPr>
        <p:txBody>
          <a:bodyPr/>
          <a:p>
            <a:r>
              <a:rPr lang="zh-CN" altLang="en-US" b="1"/>
              <a:t>这节习作课，我们学习了写“我的心儿怦怦跳”这样的文章，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我们在介绍自己的心跳的事的时候，要抓住心跳的细节</a:t>
            </a:r>
            <a:r>
              <a:rPr lang="zh-CN" altLang="en-US" b="1"/>
              <a:t>来写，详略得当，做到中心突出，感情真实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5185" y="217170"/>
            <a:ext cx="7651115" cy="643890"/>
          </a:xfrm>
        </p:spPr>
        <p:txBody>
          <a:bodyPr/>
          <a:p>
            <a:r>
              <a:rPr lang="zh-CN" altLang="en-US"/>
              <a:t>本课</a:t>
            </a:r>
            <a:r>
              <a:rPr lang="zh-CN" altLang="en-US"/>
              <a:t>目标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6220" y="86106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b="1"/>
              <a:t>1.根据本单元课文的写法，围绕自己</a:t>
            </a:r>
            <a:r>
              <a:rPr lang="zh-CN" altLang="en-US" b="1">
                <a:solidFill>
                  <a:srgbClr val="FF0000"/>
                </a:solidFill>
              </a:rPr>
              <a:t>心跳</a:t>
            </a:r>
            <a:r>
              <a:rPr lang="zh-CN" altLang="en-US" b="1"/>
              <a:t>的事去写习作。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2.要写清事情的经过，</a:t>
            </a:r>
            <a:r>
              <a:rPr lang="zh-CN" altLang="en-US" b="1">
                <a:solidFill>
                  <a:srgbClr val="FF0000"/>
                </a:solidFill>
              </a:rPr>
              <a:t>有条理</a:t>
            </a:r>
            <a:r>
              <a:rPr lang="zh-CN" altLang="en-US" b="1"/>
              <a:t>地叙述。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3.学会</a:t>
            </a:r>
            <a:r>
              <a:rPr lang="zh-CN" altLang="en-US" b="1">
                <a:solidFill>
                  <a:srgbClr val="FF0000"/>
                </a:solidFill>
              </a:rPr>
              <a:t>审题、选材</a:t>
            </a:r>
            <a:r>
              <a:rPr lang="zh-CN" altLang="en-US" b="1"/>
              <a:t>、明确习作要求之间互相</a:t>
            </a:r>
            <a:r>
              <a:rPr lang="zh-CN" altLang="en-US" b="1">
                <a:solidFill>
                  <a:srgbClr val="FF0000"/>
                </a:solidFill>
              </a:rPr>
              <a:t>分享交流</a:t>
            </a:r>
            <a:r>
              <a:rPr lang="zh-CN" altLang="en-US" b="1"/>
              <a:t>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4.掌握</a:t>
            </a:r>
            <a:r>
              <a:rPr lang="zh-CN" altLang="en-US" b="1">
                <a:solidFill>
                  <a:srgbClr val="FF0000"/>
                </a:solidFill>
              </a:rPr>
              <a:t>叙述事情的方法</a:t>
            </a:r>
            <a:r>
              <a:rPr lang="zh-CN" altLang="en-US" b="1"/>
              <a:t>，并运用到写作中。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5.叙事要做到内容具体，感情</a:t>
            </a:r>
            <a:r>
              <a:rPr lang="zh-CN" altLang="en-US" b="1">
                <a:solidFill>
                  <a:srgbClr val="FF0000"/>
                </a:solidFill>
              </a:rPr>
              <a:t>真实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0035" y="795655"/>
            <a:ext cx="10515600" cy="4351338"/>
          </a:xfrm>
        </p:spPr>
        <p:txBody>
          <a:bodyPr/>
          <a:p>
            <a:r>
              <a:rPr lang="zh-CN" altLang="en-US" sz="3600" b="1"/>
              <a:t>我们每个人都经历过让自己心跳的事，</a:t>
            </a:r>
            <a:endParaRPr lang="zh-CN" altLang="en-US" sz="3600" b="1"/>
          </a:p>
          <a:p>
            <a:r>
              <a:rPr lang="zh-CN" altLang="en-US" sz="3600" b="1"/>
              <a:t>你的心跳的事是什么事？</a:t>
            </a:r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4421" y="800101"/>
            <a:ext cx="2828290" cy="1653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b="5311"/>
          <a:stretch>
            <a:fillRect/>
          </a:stretch>
        </p:blipFill>
        <p:spPr>
          <a:xfrm>
            <a:off x="4879341" y="800101"/>
            <a:ext cx="2531110" cy="1624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/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21" y="3001749"/>
            <a:ext cx="2447924" cy="14998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49629">
            <a:off x="5121876" y="3080786"/>
            <a:ext cx="2235200" cy="15525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8445" y="56388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sz="3300" b="1">
                <a:sym typeface="+mn-ea"/>
              </a:rPr>
              <a:t>比如，</a:t>
            </a:r>
            <a:r>
              <a:rPr lang="zh-CN" altLang="en-US" sz="3300" b="1">
                <a:sym typeface="+mn-ea"/>
              </a:rPr>
              <a:t>参加运动会，登上领奖台，心儿怦怦跳；</a:t>
            </a:r>
            <a:endParaRPr lang="zh-CN" altLang="en-US" sz="3300" b="1"/>
          </a:p>
          <a:p>
            <a:pPr marL="0" indent="0">
              <a:buNone/>
            </a:pPr>
            <a:r>
              <a:rPr lang="zh-CN" altLang="en-US" sz="3300" b="1">
                <a:sym typeface="+mn-ea"/>
              </a:rPr>
              <a:t>进行社会实践，第一次采访他人，心儿怦怦跳；</a:t>
            </a:r>
            <a:endParaRPr lang="zh-CN" altLang="en-US" sz="3300" b="1"/>
          </a:p>
          <a:p>
            <a:pPr marL="0" indent="0">
              <a:buNone/>
            </a:pPr>
            <a:r>
              <a:rPr lang="zh-CN" altLang="en-US" sz="3300" b="1">
                <a:sym typeface="+mn-ea"/>
              </a:rPr>
              <a:t>进入考场，遇到难题时，心儿怦怦跳；</a:t>
            </a:r>
            <a:endParaRPr lang="zh-CN" altLang="en-US" sz="3300" b="1"/>
          </a:p>
          <a:p>
            <a:pPr marL="0" indent="0">
              <a:buNone/>
            </a:pPr>
            <a:r>
              <a:rPr lang="zh-CN" altLang="en-US" sz="3300" b="1">
                <a:sym typeface="+mn-ea"/>
              </a:rPr>
              <a:t>犯了错误，害怕被人发现时，心儿怦怦跳……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37" y="45625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43" y="555132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77900" y="1307148"/>
            <a:ext cx="7086600" cy="193802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选择你印象深刻的一次心儿怦怦跳的经历，写一写这次心跳的过程，并表达出当时的心情，正确使用标点符号。</a:t>
            </a:r>
            <a:endParaRPr kumimoji="0" lang="zh-CN" altLang="en-US" sz="2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92080" y="3435846"/>
            <a:ext cx="2450465" cy="1296144"/>
          </a:xfrm>
          <a:prstGeom prst="rect">
            <a:avLst/>
          </a:prstGeom>
        </p:spPr>
      </p:pic>
      <p:pic>
        <p:nvPicPr>
          <p:cNvPr id="23554" name="Picture 2" descr="http://bpic.588ku.com/element_origin_min_pic/17/08/03/a70eed28dc81be11bbdda5e5efe3c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63838"/>
            <a:ext cx="2664296" cy="13681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44279" y="1181602"/>
            <a:ext cx="7559527" cy="2376805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小组内互相交流，回忆自身的经历，说一说：你当时的</a:t>
            </a:r>
            <a:r>
              <a:rPr lang="zh-CN" altLang="en-US" sz="2400" b="1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心情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是怎样的呢？哪一次的</a:t>
            </a:r>
            <a:r>
              <a:rPr lang="zh-CN" altLang="en-US" sz="2400" b="1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经历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令你印象特别深刻？注意选择令你</a:t>
            </a:r>
            <a:r>
              <a:rPr lang="zh-CN" altLang="en-US" sz="2400" b="1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心儿怦怦跳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的经历说出来，自己或者和别人一起经历的都可以，地点校内校外都可以。</a:t>
            </a: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1045" y="493395"/>
            <a:ext cx="367157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9700" y="772160"/>
            <a:ext cx="28575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500" y="2614295"/>
            <a:ext cx="3756025" cy="208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952391"/>
            <a:ext cx="8145205" cy="39465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是什么时候的事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地点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在哪儿经历的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人物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和谁经历的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经过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过程是什么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还有</a:t>
            </a:r>
            <a:r>
              <a:rPr lang="en-US" altLang="zh-CN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</a:t>
            </a:r>
            <a:r>
              <a:rPr lang="en-US" altLang="zh-CN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细节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什么地方让自己觉得心跳得厉害。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23159" y="357869"/>
            <a:ext cx="9326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回忆心儿怦怦跳的过程，根据提纲，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尝试习作</a:t>
            </a:r>
            <a:endParaRPr lang="zh-CN" altLang="en-US" sz="36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theme/theme1.xml><?xml version="1.0" encoding="utf-8"?>
<a:theme xmlns:a="http://schemas.openxmlformats.org/drawingml/2006/main" name="新型能源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8093D0"/>
      </a:accent1>
      <a:accent2>
        <a:srgbClr val="518AC5"/>
      </a:accent2>
      <a:accent3>
        <a:srgbClr val="FFFFFF"/>
      </a:accent3>
      <a:accent4>
        <a:srgbClr val="000000"/>
      </a:accent4>
      <a:accent5>
        <a:srgbClr val="C1C8E4"/>
      </a:accent5>
      <a:accent6>
        <a:srgbClr val="487BB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8093D0"/>
        </a:accent1>
        <a:accent2>
          <a:srgbClr val="518AC5"/>
        </a:accent2>
        <a:accent3>
          <a:srgbClr val="FFFFFF"/>
        </a:accent3>
        <a:accent4>
          <a:srgbClr val="000000"/>
        </a:accent4>
        <a:accent5>
          <a:srgbClr val="C1C8E4"/>
        </a:accent5>
        <a:accent6>
          <a:srgbClr val="487BB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1922</Words>
  <Application>WPS 演示</Application>
  <PresentationFormat>全屏显示(16:9)</PresentationFormat>
  <Paragraphs>87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楷体</vt:lpstr>
      <vt:lpstr>黑体</vt:lpstr>
      <vt:lpstr>楷体_GB2312</vt:lpstr>
      <vt:lpstr>微软雅黑</vt:lpstr>
      <vt:lpstr>Arial Unicode MS</vt:lpstr>
      <vt:lpstr>Times New Roman</vt:lpstr>
      <vt:lpstr>Calibri</vt:lpstr>
      <vt:lpstr>Impact</vt:lpstr>
      <vt:lpstr>博洋楷体</vt:lpstr>
      <vt:lpstr>新型能源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acafd234h1aKac134</cp:lastModifiedBy>
  <cp:revision>29</cp:revision>
  <dcterms:created xsi:type="dcterms:W3CDTF">2017-03-17T02:28:00Z</dcterms:created>
  <dcterms:modified xsi:type="dcterms:W3CDTF">2019-08-19T00:30:31Z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2052-10.8.0.6206</vt:lpwstr>
  </property>
</Properties>
</file>