
<file path=[Content_Types].xml><?xml version="1.0" encoding="utf-8"?>
<Types xmlns="http://schemas.openxmlformats.org/package/2006/content-types">
  <Default Extension="bin" ContentType="application/vnd.ms-office.activeX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activeX/activeX7.xml" ContentType="application/vnd.ms-office.activeX+xml"/>
  <Override PartName="/ppt/activeX/activeX8.xml" ContentType="application/vnd.ms-office.activeX+xml"/>
  <Override PartName="/ppt/activeX/activeX9.xml" ContentType="application/vnd.ms-office.activeX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87" r:id="rId4"/>
    <p:sldId id="285" r:id="rId5"/>
    <p:sldId id="258" r:id="rId6"/>
    <p:sldId id="259" r:id="rId7"/>
    <p:sldId id="261" r:id="rId8"/>
    <p:sldId id="260" r:id="rId9"/>
    <p:sldId id="263" r:id="rId10"/>
    <p:sldId id="266" r:id="rId11"/>
    <p:sldId id="267" r:id="rId12"/>
    <p:sldId id="268" r:id="rId13"/>
    <p:sldId id="269" r:id="rId14"/>
    <p:sldId id="28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65" r:id="rId24"/>
    <p:sldId id="272" r:id="rId25"/>
    <p:sldId id="273" r:id="rId26"/>
    <p:sldId id="274" r:id="rId27"/>
    <p:sldId id="286" r:id="rId28"/>
    <p:sldId id="288" r:id="rId29"/>
  </p:sldIdLst>
  <p:sldSz cx="9144000" cy="6858000" type="screen4x3"/>
  <p:notesSz cx="6858000" cy="9144000"/>
  <p:embeddedFontLst>
    <p:embeddedFont>
      <p:font typeface="楷体" panose="02010609060101010101" pitchFamily="49" charset="-122"/>
      <p:regular r:id="rId31"/>
    </p:embeddedFont>
    <p:embeddedFont>
      <p:font typeface="方正楷体拼音字库01" panose="03000509000000000000" pitchFamily="65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00"/>
    <a:srgbClr val="6666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98" autoAdjust="0"/>
    <p:restoredTop sz="92240" autoAdjust="0"/>
  </p:normalViewPr>
  <p:slideViewPr>
    <p:cSldViewPr>
      <p:cViewPr varScale="1">
        <p:scale>
          <a:sx n="72" d="100"/>
          <a:sy n="72" d="100"/>
        </p:scale>
        <p:origin x="92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2971C-7A49-4834-A841-CF6A7B002E43}" type="datetimeFigureOut">
              <a:rPr lang="zh-CN" altLang="en-US" smtClean="0"/>
              <a:pPr/>
              <a:t>2017/3/30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1FD78B-CE8B-485A-9049-9A8C5B6C0A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429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FD78B-CE8B-485A-9049-9A8C5B6C0AB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06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FD78B-CE8B-485A-9049-9A8C5B6C0AB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622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FD78B-CE8B-485A-9049-9A8C5B6C0AB7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3503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FD78B-CE8B-485A-9049-9A8C5B6C0AB7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744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2017/3/30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2017/3/30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2017/3/30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2017/3/30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2017/3/30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2017/3/30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8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0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2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8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3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9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4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gif"/><Relationship Id="rId3" Type="http://schemas.openxmlformats.org/officeDocument/2006/relationships/audio" Target="../media/audio1.wav"/><Relationship Id="rId7" Type="http://schemas.openxmlformats.org/officeDocument/2006/relationships/image" Target="../media/image49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gif"/><Relationship Id="rId11" Type="http://schemas.openxmlformats.org/officeDocument/2006/relationships/image" Target="../media/image53.gif"/><Relationship Id="rId5" Type="http://schemas.openxmlformats.org/officeDocument/2006/relationships/image" Target="../media/image47.gif"/><Relationship Id="rId10" Type="http://schemas.openxmlformats.org/officeDocument/2006/relationships/image" Target="../media/image52.gif"/><Relationship Id="rId4" Type="http://schemas.openxmlformats.org/officeDocument/2006/relationships/image" Target="../media/image46.jpeg"/><Relationship Id="rId9" Type="http://schemas.openxmlformats.org/officeDocument/2006/relationships/image" Target="../media/image5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0142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看精美动画，赏</a:t>
            </a:r>
            <a:r>
              <a:rPr lang="en-US" altLang="zh-CN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《</a:t>
            </a:r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四季的歌</a:t>
            </a:r>
            <a:r>
              <a:rPr lang="en-US" altLang="zh-CN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》</a:t>
            </a:r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。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8" name="ShockwaveFlash1" r:id="rId2" imgW="7416720" imgH="4751280"/>
        </mc:Choice>
        <mc:Fallback>
          <p:control name="ShockwaveFlash1" r:id="rId2" imgW="7416720" imgH="4751280">
            <p:pic>
              <p:nvPicPr>
                <p:cNvPr id="3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827088" y="1341438"/>
                  <a:ext cx="7416800" cy="4751387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img1.ph.126.net/2lL-FPxXyDAL-UwQjFMAkg==/659785371844874554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785794"/>
            <a:ext cx="6667500" cy="3048001"/>
          </a:xfrm>
          <a:prstGeom prst="rect">
            <a:avLst/>
          </a:prstGeom>
          <a:noFill/>
        </p:spPr>
      </p:pic>
      <p:pic>
        <p:nvPicPr>
          <p:cNvPr id="5" name="图片 4" descr="图片1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0298" y="4572008"/>
            <a:ext cx="4138842" cy="20419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2518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GIF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动画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img1.ph.126.net/2lL-FPxXyDAL-UwQjFMAkg==/6597853718448745549.gif"/>
          <p:cNvPicPr>
            <a:picLocks noChangeAspect="1" noChangeArrowheads="1" noCrop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28662" y="947124"/>
            <a:ext cx="6667500" cy="2725340"/>
          </a:xfrm>
          <a:prstGeom prst="rect">
            <a:avLst/>
          </a:prstGeom>
          <a:noFill/>
        </p:spPr>
      </p:pic>
      <p:pic>
        <p:nvPicPr>
          <p:cNvPr id="5" name="图片 4" descr="图片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0298" y="4214818"/>
            <a:ext cx="4138842" cy="20419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2518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GIF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动画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img1.ph.126.net/2lL-FPxXyDAL-UwQjFMAkg==/6597853718448745549.gif"/>
          <p:cNvPicPr>
            <a:picLocks noChangeAspect="1" noChangeArrowheads="1" noCrop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807568" y="214290"/>
            <a:ext cx="5851612" cy="42862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 descr="图片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8860" y="4572008"/>
            <a:ext cx="4138842" cy="20419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2518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GIF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动画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img1.ph.126.net/2lL-FPxXyDAL-UwQjFMAkg==/6597853718448745549.gif"/>
          <p:cNvPicPr>
            <a:picLocks noChangeAspect="1" noChangeArrowheads="1" noCrop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71600" y="574655"/>
            <a:ext cx="6624562" cy="35687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 descr="图片1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0298" y="4214818"/>
            <a:ext cx="4138842" cy="20419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2518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GIF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动画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dministrator\Pictures\图片8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271545" y="3929066"/>
            <a:ext cx="5322984" cy="2024063"/>
          </a:xfrm>
          <a:prstGeom prst="rect">
            <a:avLst/>
          </a:prstGeom>
          <a:noFill/>
        </p:spPr>
      </p:pic>
      <p:pic>
        <p:nvPicPr>
          <p:cNvPr id="18435" name="Picture 3" descr="C:\Users\Administrator\Pictures\图片9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286248" y="3786190"/>
            <a:ext cx="5322984" cy="2024063"/>
          </a:xfrm>
          <a:prstGeom prst="rect">
            <a:avLst/>
          </a:prstGeom>
          <a:noFill/>
        </p:spPr>
      </p:pic>
      <p:pic>
        <p:nvPicPr>
          <p:cNvPr id="18436" name="Picture 4" descr="C:\Users\Administrator\Pictures\图片6.pn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-213543" y="1285860"/>
            <a:ext cx="5368906" cy="2041525"/>
          </a:xfrm>
          <a:prstGeom prst="rect">
            <a:avLst/>
          </a:prstGeom>
          <a:noFill/>
        </p:spPr>
      </p:pic>
      <p:pic>
        <p:nvPicPr>
          <p:cNvPr id="18437" name="Picture 5" descr="C:\Users\Administrator\Pictures\图片7.png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4157611" y="1285860"/>
            <a:ext cx="5322984" cy="2024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5364" name="ShockwaveFlash1" r:id="rId2" imgW="7632720" imgH="5183280"/>
        </mc:Choice>
        <mc:Fallback>
          <p:control name="ShockwaveFlash1" r:id="rId2" imgW="7632720" imgH="5183280">
            <p:pic>
              <p:nvPicPr>
                <p:cNvPr id="3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611188" y="1125538"/>
                  <a:ext cx="7632700" cy="5183187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6388" name="ShockwaveFlash1" r:id="rId2" imgW="7632720" imgH="5183280"/>
        </mc:Choice>
        <mc:Fallback>
          <p:control name="ShockwaveFlash1" r:id="rId2" imgW="7632720" imgH="5183280">
            <p:pic>
              <p:nvPicPr>
                <p:cNvPr id="3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611188" y="1125538"/>
                  <a:ext cx="7632700" cy="5183187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7412" name="ShockwaveFlash1" r:id="rId2" imgW="7632720" imgH="5183280"/>
        </mc:Choice>
        <mc:Fallback>
          <p:control name="ShockwaveFlash1" r:id="rId2" imgW="7632720" imgH="5183280">
            <p:pic>
              <p:nvPicPr>
                <p:cNvPr id="3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611188" y="1125538"/>
                  <a:ext cx="7632700" cy="5183187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8436" name="ShockwaveFlash1" r:id="rId2" imgW="7632720" imgH="5183280"/>
        </mc:Choice>
        <mc:Fallback>
          <p:control name="ShockwaveFlash1" r:id="rId2" imgW="7632720" imgH="5183280">
            <p:pic>
              <p:nvPicPr>
                <p:cNvPr id="3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611188" y="1125538"/>
                  <a:ext cx="7632700" cy="5183187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9460" name="ShockwaveFlash1" r:id="rId2" imgW="7632720" imgH="5183280"/>
        </mc:Choice>
        <mc:Fallback>
          <p:control name="ShockwaveFlash1" r:id="rId2" imgW="7632720" imgH="5183280">
            <p:pic>
              <p:nvPicPr>
                <p:cNvPr id="3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611188" y="1125538"/>
                  <a:ext cx="7632700" cy="5183187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1857364"/>
            <a:ext cx="7582798" cy="20419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484" name="ShockwaveFlash1" r:id="rId2" imgW="7632720" imgH="5183280"/>
        </mc:Choice>
        <mc:Fallback>
          <p:control name="ShockwaveFlash1" r:id="rId2" imgW="7632720" imgH="5183280">
            <p:pic>
              <p:nvPicPr>
                <p:cNvPr id="3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611188" y="1125538"/>
                  <a:ext cx="7632700" cy="5183187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1508" name="ShockwaveFlash1" r:id="rId2" imgW="7632720" imgH="5183280"/>
        </mc:Choice>
        <mc:Fallback>
          <p:control name="ShockwaveFlash1" r:id="rId2" imgW="7632720" imgH="5183280">
            <p:pic>
              <p:nvPicPr>
                <p:cNvPr id="3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611188" y="1125538"/>
                  <a:ext cx="7632700" cy="5183187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操作动画，学习生字。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2532" name="ShockwaveFlash1" r:id="rId2" imgW="7632720" imgH="5183280"/>
        </mc:Choice>
        <mc:Fallback>
          <p:control name="ShockwaveFlash1" r:id="rId2" imgW="7632720" imgH="5183280">
            <p:pic>
              <p:nvPicPr>
                <p:cNvPr id="3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611188" y="1125538"/>
                  <a:ext cx="7632700" cy="5183187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48876" cy="1714488"/>
          </a:xfrm>
          <a:prstGeom prst="rect">
            <a:avLst/>
          </a:prstGeom>
        </p:spPr>
      </p:pic>
      <p:pic>
        <p:nvPicPr>
          <p:cNvPr id="5" name="图片 4" descr="图片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43248"/>
            <a:ext cx="9144000" cy="1200220"/>
          </a:xfrm>
          <a:prstGeom prst="rect">
            <a:avLst/>
          </a:prstGeom>
        </p:spPr>
      </p:pic>
      <p:pic>
        <p:nvPicPr>
          <p:cNvPr id="20482" name="Picture 2" descr="http://att2.citysbs.com/hangzhou/sns01/02_2010/23/middle_1817856994b83bcc229a0c3.0332633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0"/>
            <a:ext cx="3343252" cy="1714488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786446" y="1643050"/>
            <a:ext cx="2518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GIF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动画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Administrator\Pictures\图片2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3857628"/>
            <a:ext cx="2908300" cy="2041525"/>
          </a:xfrm>
          <a:prstGeom prst="rect">
            <a:avLst/>
          </a:prstGeom>
          <a:noFill/>
        </p:spPr>
      </p:pic>
      <p:pic>
        <p:nvPicPr>
          <p:cNvPr id="30723" name="Picture 3" descr="C:\Users\Administrator\Pictures\图片2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28660" y="1214422"/>
            <a:ext cx="2908300" cy="2041525"/>
          </a:xfrm>
          <a:prstGeom prst="rect">
            <a:avLst/>
          </a:prstGeom>
          <a:noFill/>
        </p:spPr>
      </p:pic>
      <p:pic>
        <p:nvPicPr>
          <p:cNvPr id="30724" name="Picture 4" descr="C:\Users\Administrator\Pictures\图片2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1214422"/>
            <a:ext cx="2908300" cy="2041525"/>
          </a:xfrm>
          <a:prstGeom prst="rect">
            <a:avLst/>
          </a:prstGeom>
          <a:noFill/>
        </p:spPr>
      </p:pic>
      <p:pic>
        <p:nvPicPr>
          <p:cNvPr id="30725" name="Picture 5" descr="C:\Users\Administrator\Pictures\图片22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1142984"/>
            <a:ext cx="2908300" cy="2041525"/>
          </a:xfrm>
          <a:prstGeom prst="rect">
            <a:avLst/>
          </a:prstGeom>
          <a:noFill/>
        </p:spPr>
      </p:pic>
      <p:pic>
        <p:nvPicPr>
          <p:cNvPr id="30726" name="Picture 6" descr="C:\Users\Administrator\Pictures\图片23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8" y="1214422"/>
            <a:ext cx="2908300" cy="2041525"/>
          </a:xfrm>
          <a:prstGeom prst="rect">
            <a:avLst/>
          </a:prstGeom>
          <a:noFill/>
        </p:spPr>
      </p:pic>
      <p:pic>
        <p:nvPicPr>
          <p:cNvPr id="30727" name="Picture 7" descr="C:\Users\Administrator\Pictures\图片24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285784" y="4000504"/>
            <a:ext cx="2908300" cy="2041525"/>
          </a:xfrm>
          <a:prstGeom prst="rect">
            <a:avLst/>
          </a:prstGeom>
          <a:noFill/>
        </p:spPr>
      </p:pic>
      <p:pic>
        <p:nvPicPr>
          <p:cNvPr id="30728" name="Picture 8" descr="C:\Users\Administrator\Pictures\图片25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857356" y="3929066"/>
            <a:ext cx="2908300" cy="2041525"/>
          </a:xfrm>
          <a:prstGeom prst="rect">
            <a:avLst/>
          </a:prstGeom>
          <a:noFill/>
        </p:spPr>
      </p:pic>
      <p:pic>
        <p:nvPicPr>
          <p:cNvPr id="30729" name="Picture 9" descr="C:\Users\Administrator\Pictures\图片26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14744" y="4000504"/>
            <a:ext cx="2908300" cy="2041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2910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我会写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1748" name="Picture 4" descr="http://s14.sinaimg.cn/mw690/001lmaJbgy6KcsvcA57dd&amp;6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6984" y="0"/>
            <a:ext cx="2407016" cy="1643050"/>
          </a:xfrm>
          <a:prstGeom prst="rect">
            <a:avLst/>
          </a:prstGeom>
          <a:solidFill>
            <a:schemeClr val="accent1"/>
          </a:solidFill>
        </p:spPr>
      </p:pic>
      <p:grpSp>
        <p:nvGrpSpPr>
          <p:cNvPr id="184" name="组合 183"/>
          <p:cNvGrpSpPr/>
          <p:nvPr/>
        </p:nvGrpSpPr>
        <p:grpSpPr>
          <a:xfrm>
            <a:off x="357158" y="2071678"/>
            <a:ext cx="3714776" cy="4000528"/>
            <a:chOff x="428596" y="2143116"/>
            <a:chExt cx="3714776" cy="4000528"/>
          </a:xfrm>
        </p:grpSpPr>
        <p:grpSp>
          <p:nvGrpSpPr>
            <p:cNvPr id="36" name="组合 35"/>
            <p:cNvGrpSpPr/>
            <p:nvPr/>
          </p:nvGrpSpPr>
          <p:grpSpPr>
            <a:xfrm>
              <a:off x="428596" y="2143116"/>
              <a:ext cx="3714776" cy="1000132"/>
              <a:chOff x="1428728" y="1928802"/>
              <a:chExt cx="4572032" cy="1143008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428728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9" name="矩形 8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1" name="直接连接符 10"/>
                  <p:cNvCxnSpPr>
                    <a:stCxn id="9" idx="0"/>
                    <a:endCxn id="9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直接连接符 12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/>
              <p:cNvGrpSpPr/>
              <p:nvPr/>
            </p:nvGrpSpPr>
            <p:grpSpPr>
              <a:xfrm>
                <a:off x="2571736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17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9" name="矩形 18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0" name="直接连接符 19"/>
                  <p:cNvCxnSpPr>
                    <a:stCxn id="19" idx="0"/>
                    <a:endCxn id="19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" name="直接连接符 17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组合 20"/>
              <p:cNvGrpSpPr/>
              <p:nvPr/>
            </p:nvGrpSpPr>
            <p:grpSpPr>
              <a:xfrm>
                <a:off x="3714744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22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24" name="矩形 23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5" name="直接连接符 24"/>
                  <p:cNvCxnSpPr>
                    <a:stCxn id="24" idx="0"/>
                    <a:endCxn id="24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3" name="直接连接符 22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" name="组合 25"/>
              <p:cNvGrpSpPr/>
              <p:nvPr/>
            </p:nvGrpSpPr>
            <p:grpSpPr>
              <a:xfrm>
                <a:off x="4857752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27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29" name="矩形 28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0" name="直接连接符 29"/>
                  <p:cNvCxnSpPr>
                    <a:stCxn id="29" idx="0"/>
                    <a:endCxn id="29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8" name="直接连接符 27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7" name="组合 36"/>
            <p:cNvGrpSpPr/>
            <p:nvPr/>
          </p:nvGrpSpPr>
          <p:grpSpPr>
            <a:xfrm>
              <a:off x="428596" y="3143248"/>
              <a:ext cx="3714776" cy="1000132"/>
              <a:chOff x="1428728" y="1928802"/>
              <a:chExt cx="4572032" cy="1143008"/>
            </a:xfrm>
          </p:grpSpPr>
          <p:grpSp>
            <p:nvGrpSpPr>
              <p:cNvPr id="38" name="组合 14"/>
              <p:cNvGrpSpPr/>
              <p:nvPr/>
            </p:nvGrpSpPr>
            <p:grpSpPr>
              <a:xfrm>
                <a:off x="1428728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54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56" name="矩形 55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7" name="直接连接符 10"/>
                  <p:cNvCxnSpPr>
                    <a:stCxn id="56" idx="0"/>
                    <a:endCxn id="56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5" name="直接连接符 54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组合 15"/>
              <p:cNvGrpSpPr/>
              <p:nvPr/>
            </p:nvGrpSpPr>
            <p:grpSpPr>
              <a:xfrm>
                <a:off x="2571736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50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52" name="矩形 51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3" name="直接连接符 52"/>
                  <p:cNvCxnSpPr>
                    <a:stCxn id="52" idx="0"/>
                    <a:endCxn id="52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1" name="直接连接符 50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组合 20"/>
              <p:cNvGrpSpPr/>
              <p:nvPr/>
            </p:nvGrpSpPr>
            <p:grpSpPr>
              <a:xfrm>
                <a:off x="3714744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46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48" name="矩形 47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9" name="直接连接符 48"/>
                  <p:cNvCxnSpPr>
                    <a:stCxn id="48" idx="0"/>
                    <a:endCxn id="48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7" name="直接连接符 46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组合 25"/>
              <p:cNvGrpSpPr/>
              <p:nvPr/>
            </p:nvGrpSpPr>
            <p:grpSpPr>
              <a:xfrm>
                <a:off x="4857752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42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44" name="矩形 43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5" name="直接连接符 44"/>
                  <p:cNvCxnSpPr>
                    <a:stCxn id="44" idx="0"/>
                    <a:endCxn id="44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3" name="直接连接符 42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8" name="组合 57"/>
            <p:cNvGrpSpPr/>
            <p:nvPr/>
          </p:nvGrpSpPr>
          <p:grpSpPr>
            <a:xfrm>
              <a:off x="428596" y="4143380"/>
              <a:ext cx="3714776" cy="1000132"/>
              <a:chOff x="1428728" y="1928802"/>
              <a:chExt cx="4572032" cy="1143008"/>
            </a:xfrm>
          </p:grpSpPr>
          <p:grpSp>
            <p:nvGrpSpPr>
              <p:cNvPr id="59" name="组合 14"/>
              <p:cNvGrpSpPr/>
              <p:nvPr/>
            </p:nvGrpSpPr>
            <p:grpSpPr>
              <a:xfrm>
                <a:off x="1428728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75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77" name="矩形 76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78" name="直接连接符 10"/>
                  <p:cNvCxnSpPr>
                    <a:stCxn id="77" idx="0"/>
                    <a:endCxn id="77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76" name="直接连接符 75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" name="组合 15"/>
              <p:cNvGrpSpPr/>
              <p:nvPr/>
            </p:nvGrpSpPr>
            <p:grpSpPr>
              <a:xfrm>
                <a:off x="2571736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71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73" name="矩形 72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74" name="直接连接符 73"/>
                  <p:cNvCxnSpPr>
                    <a:stCxn id="73" idx="0"/>
                    <a:endCxn id="73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72" name="直接连接符 71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" name="组合 20"/>
              <p:cNvGrpSpPr/>
              <p:nvPr/>
            </p:nvGrpSpPr>
            <p:grpSpPr>
              <a:xfrm>
                <a:off x="3714744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67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69" name="矩形 68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70" name="直接连接符 69"/>
                  <p:cNvCxnSpPr>
                    <a:stCxn id="69" idx="0"/>
                    <a:endCxn id="69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8" name="直接连接符 67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组合 25"/>
              <p:cNvGrpSpPr/>
              <p:nvPr/>
            </p:nvGrpSpPr>
            <p:grpSpPr>
              <a:xfrm>
                <a:off x="4857752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63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65" name="矩形 64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66" name="直接连接符 65"/>
                  <p:cNvCxnSpPr>
                    <a:stCxn id="65" idx="0"/>
                    <a:endCxn id="65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4" name="直接连接符 63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9" name="组合 78"/>
            <p:cNvGrpSpPr/>
            <p:nvPr/>
          </p:nvGrpSpPr>
          <p:grpSpPr>
            <a:xfrm>
              <a:off x="428596" y="5143512"/>
              <a:ext cx="3714776" cy="1000132"/>
              <a:chOff x="1428728" y="1928802"/>
              <a:chExt cx="4572032" cy="1143008"/>
            </a:xfrm>
          </p:grpSpPr>
          <p:grpSp>
            <p:nvGrpSpPr>
              <p:cNvPr id="80" name="组合 14"/>
              <p:cNvGrpSpPr/>
              <p:nvPr/>
            </p:nvGrpSpPr>
            <p:grpSpPr>
              <a:xfrm>
                <a:off x="1428728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96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98" name="矩形 97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99" name="直接连接符 10"/>
                  <p:cNvCxnSpPr>
                    <a:stCxn id="98" idx="0"/>
                    <a:endCxn id="98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7" name="直接连接符 96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组合 15"/>
              <p:cNvGrpSpPr/>
              <p:nvPr/>
            </p:nvGrpSpPr>
            <p:grpSpPr>
              <a:xfrm>
                <a:off x="2571736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92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94" name="矩形 93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95" name="直接连接符 94"/>
                  <p:cNvCxnSpPr>
                    <a:stCxn id="94" idx="0"/>
                    <a:endCxn id="94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3" name="直接连接符 92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2" name="组合 20"/>
              <p:cNvGrpSpPr/>
              <p:nvPr/>
            </p:nvGrpSpPr>
            <p:grpSpPr>
              <a:xfrm>
                <a:off x="3714744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88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90" name="矩形 89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91" name="直接连接符 90"/>
                  <p:cNvCxnSpPr>
                    <a:stCxn id="90" idx="0"/>
                    <a:endCxn id="90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9" name="直接连接符 88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3" name="组合 25"/>
              <p:cNvGrpSpPr/>
              <p:nvPr/>
            </p:nvGrpSpPr>
            <p:grpSpPr>
              <a:xfrm>
                <a:off x="4857752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84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86" name="矩形 85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7" name="直接连接符 86"/>
                  <p:cNvCxnSpPr>
                    <a:stCxn id="86" idx="0"/>
                    <a:endCxn id="86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5" name="直接连接符 84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86" name="矩形 185"/>
          <p:cNvSpPr/>
          <p:nvPr/>
        </p:nvSpPr>
        <p:spPr>
          <a:xfrm>
            <a:off x="1285852" y="2071678"/>
            <a:ext cx="8572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春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8" name="矩形 187"/>
          <p:cNvSpPr/>
          <p:nvPr/>
        </p:nvSpPr>
        <p:spPr>
          <a:xfrm>
            <a:off x="1285852" y="3071810"/>
            <a:ext cx="8572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风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1285852" y="4143380"/>
            <a:ext cx="8572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花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1285852" y="5072074"/>
            <a:ext cx="8572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入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1750" name="Picture 6" descr="http://app.dict.baidu.com/static/gif/49dfa1c5427711e593bcc8e0eb15ce0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2214554"/>
            <a:ext cx="785817" cy="785818"/>
          </a:xfrm>
          <a:prstGeom prst="rect">
            <a:avLst/>
          </a:prstGeom>
          <a:noFill/>
        </p:spPr>
      </p:pic>
      <p:pic>
        <p:nvPicPr>
          <p:cNvPr id="31752" name="Picture 8" descr="http://app.dict.baidu.com/static/gif/13d8702d38a446ebadaa8064984098b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3071810"/>
            <a:ext cx="785817" cy="785818"/>
          </a:xfrm>
          <a:prstGeom prst="rect">
            <a:avLst/>
          </a:prstGeom>
          <a:noFill/>
        </p:spPr>
      </p:pic>
      <p:pic>
        <p:nvPicPr>
          <p:cNvPr id="31754" name="Picture 10" descr="http://app.dict.baidu.com/static/gif/5018f79921da4144a6453e7987edce0b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4143380"/>
            <a:ext cx="785817" cy="785818"/>
          </a:xfrm>
          <a:prstGeom prst="rect">
            <a:avLst/>
          </a:prstGeom>
          <a:noFill/>
        </p:spPr>
      </p:pic>
      <p:pic>
        <p:nvPicPr>
          <p:cNvPr id="31756" name="Picture 12" descr="http://app.dict.baidu.com/static/gif/baf1190227ac4060b55810c5b68e0c0f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596" y="5143512"/>
            <a:ext cx="785817" cy="785818"/>
          </a:xfrm>
          <a:prstGeom prst="rect">
            <a:avLst/>
          </a:prstGeom>
          <a:noFill/>
        </p:spPr>
      </p:pic>
      <p:grpSp>
        <p:nvGrpSpPr>
          <p:cNvPr id="185" name="组合 184"/>
          <p:cNvGrpSpPr/>
          <p:nvPr/>
        </p:nvGrpSpPr>
        <p:grpSpPr>
          <a:xfrm>
            <a:off x="5143504" y="2143116"/>
            <a:ext cx="3714776" cy="3000396"/>
            <a:chOff x="5072066" y="2285992"/>
            <a:chExt cx="3714776" cy="3000396"/>
          </a:xfrm>
        </p:grpSpPr>
        <p:grpSp>
          <p:nvGrpSpPr>
            <p:cNvPr id="100" name="组合 99"/>
            <p:cNvGrpSpPr/>
            <p:nvPr/>
          </p:nvGrpSpPr>
          <p:grpSpPr>
            <a:xfrm>
              <a:off x="5072066" y="3286124"/>
              <a:ext cx="3714776" cy="1000132"/>
              <a:chOff x="1428728" y="1928802"/>
              <a:chExt cx="4572032" cy="1143008"/>
            </a:xfrm>
          </p:grpSpPr>
          <p:grpSp>
            <p:nvGrpSpPr>
              <p:cNvPr id="101" name="组合 14"/>
              <p:cNvGrpSpPr/>
              <p:nvPr/>
            </p:nvGrpSpPr>
            <p:grpSpPr>
              <a:xfrm>
                <a:off x="1428728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117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19" name="矩形 118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0" name="直接连接符 10"/>
                  <p:cNvCxnSpPr>
                    <a:stCxn id="119" idx="0"/>
                    <a:endCxn id="119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18" name="直接连接符 117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2" name="组合 15"/>
              <p:cNvGrpSpPr/>
              <p:nvPr/>
            </p:nvGrpSpPr>
            <p:grpSpPr>
              <a:xfrm>
                <a:off x="2571736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113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15" name="矩形 114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16" name="直接连接符 115"/>
                  <p:cNvCxnSpPr>
                    <a:stCxn id="115" idx="0"/>
                    <a:endCxn id="115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14" name="直接连接符 113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3" name="组合 20"/>
              <p:cNvGrpSpPr/>
              <p:nvPr/>
            </p:nvGrpSpPr>
            <p:grpSpPr>
              <a:xfrm>
                <a:off x="3714744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109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11" name="矩形 110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12" name="直接连接符 111"/>
                  <p:cNvCxnSpPr>
                    <a:stCxn id="111" idx="0"/>
                    <a:endCxn id="111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10" name="直接连接符 109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4" name="组合 25"/>
              <p:cNvGrpSpPr/>
              <p:nvPr/>
            </p:nvGrpSpPr>
            <p:grpSpPr>
              <a:xfrm>
                <a:off x="4857752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105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07" name="矩形 106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8" name="直接连接符 107"/>
                  <p:cNvCxnSpPr>
                    <a:stCxn id="107" idx="0"/>
                    <a:endCxn id="107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06" name="直接连接符 105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1" name="组合 120"/>
            <p:cNvGrpSpPr/>
            <p:nvPr/>
          </p:nvGrpSpPr>
          <p:grpSpPr>
            <a:xfrm>
              <a:off x="5072066" y="4286256"/>
              <a:ext cx="3714776" cy="1000132"/>
              <a:chOff x="1428728" y="1928802"/>
              <a:chExt cx="4572032" cy="1143008"/>
            </a:xfrm>
          </p:grpSpPr>
          <p:grpSp>
            <p:nvGrpSpPr>
              <p:cNvPr id="122" name="组合 14"/>
              <p:cNvGrpSpPr/>
              <p:nvPr/>
            </p:nvGrpSpPr>
            <p:grpSpPr>
              <a:xfrm>
                <a:off x="1428728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138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40" name="矩形 139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41" name="直接连接符 10"/>
                  <p:cNvCxnSpPr>
                    <a:stCxn id="140" idx="0"/>
                    <a:endCxn id="140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9" name="直接连接符 138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3" name="组合 15"/>
              <p:cNvGrpSpPr/>
              <p:nvPr/>
            </p:nvGrpSpPr>
            <p:grpSpPr>
              <a:xfrm>
                <a:off x="2571736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134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36" name="矩形 135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37" name="直接连接符 136"/>
                  <p:cNvCxnSpPr>
                    <a:stCxn id="136" idx="0"/>
                    <a:endCxn id="136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5" name="直接连接符 134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4" name="组合 20"/>
              <p:cNvGrpSpPr/>
              <p:nvPr/>
            </p:nvGrpSpPr>
            <p:grpSpPr>
              <a:xfrm>
                <a:off x="3714744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130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32" name="矩形 131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33" name="直接连接符 132"/>
                  <p:cNvCxnSpPr>
                    <a:stCxn id="132" idx="0"/>
                    <a:endCxn id="132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1" name="直接连接符 130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5" name="组合 25"/>
              <p:cNvGrpSpPr/>
              <p:nvPr/>
            </p:nvGrpSpPr>
            <p:grpSpPr>
              <a:xfrm>
                <a:off x="4857752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126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28" name="矩形 127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9" name="直接连接符 128"/>
                  <p:cNvCxnSpPr>
                    <a:stCxn id="128" idx="0"/>
                    <a:endCxn id="128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27" name="直接连接符 126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3" name="组合 162"/>
            <p:cNvGrpSpPr/>
            <p:nvPr/>
          </p:nvGrpSpPr>
          <p:grpSpPr>
            <a:xfrm>
              <a:off x="5072066" y="2285992"/>
              <a:ext cx="3714776" cy="1000132"/>
              <a:chOff x="1428728" y="1928802"/>
              <a:chExt cx="4572032" cy="1143008"/>
            </a:xfrm>
          </p:grpSpPr>
          <p:grpSp>
            <p:nvGrpSpPr>
              <p:cNvPr id="164" name="组合 14"/>
              <p:cNvGrpSpPr/>
              <p:nvPr/>
            </p:nvGrpSpPr>
            <p:grpSpPr>
              <a:xfrm>
                <a:off x="1428728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180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82" name="矩形 181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83" name="直接连接符 10"/>
                  <p:cNvCxnSpPr>
                    <a:stCxn id="182" idx="0"/>
                    <a:endCxn id="182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1" name="直接连接符 180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5" name="组合 15"/>
              <p:cNvGrpSpPr/>
              <p:nvPr/>
            </p:nvGrpSpPr>
            <p:grpSpPr>
              <a:xfrm>
                <a:off x="2571736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176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78" name="矩形 177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79" name="直接连接符 178"/>
                  <p:cNvCxnSpPr>
                    <a:stCxn id="178" idx="0"/>
                    <a:endCxn id="178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77" name="直接连接符 176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6" name="组合 20"/>
              <p:cNvGrpSpPr/>
              <p:nvPr/>
            </p:nvGrpSpPr>
            <p:grpSpPr>
              <a:xfrm>
                <a:off x="3714744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172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74" name="矩形 173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75" name="直接连接符 174"/>
                  <p:cNvCxnSpPr>
                    <a:stCxn id="174" idx="0"/>
                    <a:endCxn id="174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73" name="直接连接符 172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7" name="组合 25"/>
              <p:cNvGrpSpPr/>
              <p:nvPr/>
            </p:nvGrpSpPr>
            <p:grpSpPr>
              <a:xfrm>
                <a:off x="4857752" y="1928802"/>
                <a:ext cx="1143008" cy="1143008"/>
                <a:chOff x="1357290" y="1643050"/>
                <a:chExt cx="1571636" cy="1572430"/>
              </a:xfrm>
            </p:grpSpPr>
            <p:grpSp>
              <p:nvGrpSpPr>
                <p:cNvPr id="168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170" name="矩形 169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71" name="直接连接符 170"/>
                  <p:cNvCxnSpPr>
                    <a:stCxn id="170" idx="0"/>
                    <a:endCxn id="170" idx="2"/>
                  </p:cNvCxnSpPr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69" name="直接连接符 168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ln w="25400"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91" name="矩形 190"/>
          <p:cNvSpPr/>
          <p:nvPr/>
        </p:nvSpPr>
        <p:spPr>
          <a:xfrm>
            <a:off x="6072198" y="2143116"/>
            <a:ext cx="8572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冬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2" name="矩形 191"/>
          <p:cNvSpPr/>
          <p:nvPr/>
        </p:nvSpPr>
        <p:spPr>
          <a:xfrm>
            <a:off x="6072198" y="3143248"/>
            <a:ext cx="8572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雪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6072198" y="4143380"/>
            <a:ext cx="8572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飞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1758" name="Picture 14" descr="http://app.dict.baidu.com/static/gif/34e1019e638d42d0938f318e96cc3f31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14942" y="2214554"/>
            <a:ext cx="785817" cy="785818"/>
          </a:xfrm>
          <a:prstGeom prst="rect">
            <a:avLst/>
          </a:prstGeom>
          <a:noFill/>
        </p:spPr>
      </p:pic>
      <p:pic>
        <p:nvPicPr>
          <p:cNvPr id="31760" name="Picture 16" descr="http://app.dict.baidu.com/static/gif/af0b83c5564b4d68973b8fa8bef56095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14942" y="3214686"/>
            <a:ext cx="785817" cy="785818"/>
          </a:xfrm>
          <a:prstGeom prst="rect">
            <a:avLst/>
          </a:prstGeom>
          <a:noFill/>
        </p:spPr>
      </p:pic>
      <p:pic>
        <p:nvPicPr>
          <p:cNvPr id="31762" name="Picture 18" descr="http://app.dict.baidu.com/static/gif/676c10f2df0048a6a5188d31a2201800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14942" y="4214818"/>
            <a:ext cx="785817" cy="785818"/>
          </a:xfrm>
          <a:prstGeom prst="rect">
            <a:avLst/>
          </a:prstGeom>
          <a:noFill/>
        </p:spPr>
      </p:pic>
      <p:sp>
        <p:nvSpPr>
          <p:cNvPr id="194" name="矩形 193"/>
          <p:cNvSpPr/>
          <p:nvPr/>
        </p:nvSpPr>
        <p:spPr>
          <a:xfrm>
            <a:off x="0" y="1071546"/>
            <a:ext cx="2518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GIF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动画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/>
      <p:bldP spid="188" grpId="0"/>
      <p:bldP spid="189" grpId="0"/>
      <p:bldP spid="190" grpId="0"/>
      <p:bldP spid="191" grpId="0"/>
      <p:bldP spid="192" grpId="0"/>
      <p:bldP spid="19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timgsa.baidu.com/timg?image&amp;quality=80&amp;size=b10000_10000&amp;sec=1485265793&amp;di=dd5b27975b36986345685da83a46d485&amp;src=http://img.mp.itc.cn/upload/20160519/f2f46317311e4e548deb1a5237ba39f3_th.jpg"/>
          <p:cNvPicPr>
            <a:picLocks noChangeAspect="1" noChangeArrowheads="1"/>
          </p:cNvPicPr>
          <p:nvPr/>
        </p:nvPicPr>
        <p:blipFill>
          <a:blip r:embed="rId3"/>
          <a:srcRect b="8333"/>
          <a:stretch>
            <a:fillRect/>
          </a:stretch>
        </p:blipFill>
        <p:spPr bwMode="auto">
          <a:xfrm>
            <a:off x="-75511" y="928670"/>
            <a:ext cx="9219511" cy="592933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071670" y="0"/>
            <a:ext cx="539442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朗读课文。背诵课文。</a:t>
            </a:r>
            <a:endParaRPr lang="zh-CN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3b7d0a20cf431ad247ff4a94a36acaf2fdd98f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1571612"/>
            <a:ext cx="5661451" cy="3214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5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教学目标 </a:t>
            </a:r>
            <a:r>
              <a:rPr lang="en-US" altLang="zh-CN" dirty="0" smtClean="0"/>
              <a:t>1. </a:t>
            </a:r>
            <a:r>
              <a:rPr lang="zh-CN" altLang="en-US" dirty="0" smtClean="0"/>
              <a:t>通过看图、熟字比较等方法，认识“霜、吹”等</a:t>
            </a:r>
            <a:r>
              <a:rPr lang="en-US" altLang="zh-CN" dirty="0" smtClean="0"/>
              <a:t>8 </a:t>
            </a:r>
            <a:r>
              <a:rPr lang="zh-CN" altLang="en-US" dirty="0" smtClean="0"/>
              <a:t>个生字和雨字头、双耳旁</a:t>
            </a:r>
            <a:r>
              <a:rPr lang="en-US" altLang="zh-CN" dirty="0" smtClean="0"/>
              <a:t>2 </a:t>
            </a:r>
            <a:r>
              <a:rPr lang="zh-CN" altLang="en-US" dirty="0" smtClean="0"/>
              <a:t>个偏旁</a:t>
            </a:r>
            <a:r>
              <a:rPr lang="en-US" altLang="zh-CN" dirty="0" smtClean="0"/>
              <a:t>;</a:t>
            </a:r>
            <a:r>
              <a:rPr lang="zh-CN" altLang="en-US" dirty="0" smtClean="0"/>
              <a:t>会写“春、风”等</a:t>
            </a:r>
            <a:r>
              <a:rPr lang="en-US" altLang="zh-CN" dirty="0" smtClean="0"/>
              <a:t>7 </a:t>
            </a:r>
            <a:r>
              <a:rPr lang="zh-CN" altLang="en-US" dirty="0" smtClean="0"/>
              <a:t>个字和横斜钩</a:t>
            </a:r>
            <a:r>
              <a:rPr lang="en-US" altLang="zh-CN" dirty="0" smtClean="0"/>
              <a:t>1 </a:t>
            </a:r>
            <a:r>
              <a:rPr lang="zh-CN" altLang="en-US" dirty="0" smtClean="0"/>
              <a:t>个笔画。 </a:t>
            </a:r>
            <a:r>
              <a:rPr lang="en-US" altLang="zh-CN" dirty="0" smtClean="0"/>
              <a:t>2. </a:t>
            </a:r>
            <a:r>
              <a:rPr lang="zh-CN" altLang="en-US" dirty="0" smtClean="0"/>
              <a:t>通过朗读、看图和动作演示等方法了解词和短语的意思，了解四季景物特点，体会四季的美好。 教学重难点  借助形声字特点以及熟字比较的方法识记</a:t>
            </a:r>
            <a:r>
              <a:rPr lang="en-US" altLang="zh-CN" dirty="0" smtClean="0"/>
              <a:t>8 </a:t>
            </a:r>
            <a:r>
              <a:rPr lang="zh-CN" altLang="en-US" dirty="0" smtClean="0"/>
              <a:t>个生字</a:t>
            </a:r>
            <a:r>
              <a:rPr lang="en-US" altLang="zh-CN" dirty="0" smtClean="0"/>
              <a:t>; </a:t>
            </a:r>
            <a:r>
              <a:rPr lang="zh-CN" altLang="en-US" dirty="0" smtClean="0"/>
              <a:t>借助插图和动作演示理解词义。    课前准备   </a:t>
            </a:r>
            <a:r>
              <a:rPr lang="en-US" altLang="zh-CN" dirty="0" smtClean="0"/>
              <a:t>1</a:t>
            </a:r>
            <a:r>
              <a:rPr lang="zh-CN" altLang="en-US" dirty="0" smtClean="0"/>
              <a:t>．生字卡片，制作多媒体课件。</a:t>
            </a:r>
            <a:r>
              <a:rPr lang="en-US" altLang="zh-CN" dirty="0" smtClean="0"/>
              <a:t>(</a:t>
            </a:r>
            <a:r>
              <a:rPr lang="zh-CN" altLang="en-US" dirty="0" smtClean="0"/>
              <a:t>教师</a:t>
            </a:r>
            <a:r>
              <a:rPr lang="en-US" altLang="zh-CN" dirty="0" smtClean="0"/>
              <a:t>)  2</a:t>
            </a:r>
            <a:r>
              <a:rPr lang="zh-CN" altLang="en-US" dirty="0" smtClean="0"/>
              <a:t>．预习生字，做字卡。</a:t>
            </a:r>
            <a:r>
              <a:rPr lang="en-US" altLang="zh-CN" dirty="0" smtClean="0"/>
              <a:t>(</a:t>
            </a:r>
            <a:r>
              <a:rPr lang="zh-CN" altLang="en-US" dirty="0" smtClean="0"/>
              <a:t>学生</a:t>
            </a:r>
            <a:r>
              <a:rPr lang="en-US" altLang="zh-CN" dirty="0" smtClean="0"/>
              <a:t>)     </a:t>
            </a:r>
            <a:r>
              <a:rPr lang="zh-CN" altLang="en-US" dirty="0" smtClean="0"/>
              <a:t>教学过程  一、谈话激趣，出示词语  </a:t>
            </a:r>
            <a:r>
              <a:rPr lang="en-US" altLang="zh-CN" dirty="0" smtClean="0"/>
              <a:t>1</a:t>
            </a:r>
            <a:r>
              <a:rPr lang="zh-CN" altLang="en-US" dirty="0" smtClean="0"/>
              <a:t>．教师谈话：小朋友们，一年有哪几个季节？你最喜欢哪个季节？为什么？  </a:t>
            </a:r>
            <a:r>
              <a:rPr lang="en-US" altLang="zh-CN" dirty="0" smtClean="0"/>
              <a:t>2</a:t>
            </a:r>
            <a:r>
              <a:rPr lang="zh-CN" altLang="en-US" dirty="0" smtClean="0"/>
              <a:t>．出示图片，做游戏。猜猜出示的图片分别是哪个季节。  设计意图：低年级的孩子活泼好动。声音、图画、颜色等都会引起他们的注意，令他们产生浓厚的兴趣。顺应儿童的心理，开课伊始，创设新奇有趣的情景，激发学生的识字兴趣，使他们兴趣盎然地投入到学习中。  二、多种方法，识记生字  </a:t>
            </a:r>
            <a:r>
              <a:rPr lang="en-US" altLang="zh-CN" dirty="0" smtClean="0"/>
              <a:t>1</a:t>
            </a:r>
            <a:r>
              <a:rPr lang="zh-CN" altLang="en-US" dirty="0" smtClean="0"/>
              <a:t>．出示课文中的四季图。认识“春风”“夏雨”“秋霜”“冬雪”。  </a:t>
            </a:r>
            <a:r>
              <a:rPr lang="en-US" altLang="zh-CN" dirty="0" smtClean="0"/>
              <a:t>(1)</a:t>
            </a:r>
            <a:r>
              <a:rPr lang="zh-CN" altLang="en-US" dirty="0" smtClean="0"/>
              <a:t>仔细观察插图，说说看到了什么。先跟同桌说一说，然后告诉老师。  </a:t>
            </a:r>
            <a:r>
              <a:rPr lang="en-US" altLang="zh-CN" dirty="0" smtClean="0"/>
              <a:t>(2)</a:t>
            </a:r>
            <a:r>
              <a:rPr lang="zh-CN" altLang="en-US" dirty="0" smtClean="0"/>
              <a:t>根据交流出示词语： 春风 夏雨 秋霜 冬雪  </a:t>
            </a:r>
            <a:r>
              <a:rPr lang="en-US" altLang="zh-CN" dirty="0" smtClean="0"/>
              <a:t>(3)</a:t>
            </a:r>
            <a:r>
              <a:rPr lang="zh-CN" altLang="en-US" dirty="0" smtClean="0"/>
              <a:t>借助拼音自由朗读词语。  </a:t>
            </a:r>
            <a:r>
              <a:rPr lang="en-US" altLang="zh-CN" dirty="0" smtClean="0"/>
              <a:t>(4)</a:t>
            </a:r>
            <a:r>
              <a:rPr lang="zh-CN" altLang="en-US" dirty="0" smtClean="0"/>
              <a:t>指名读、小老师领读、开火车读。 其中重点指导读好后鼻音：风 冬 翘 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cpro_psid</a:t>
            </a:r>
            <a:r>
              <a:rPr lang="en-US" altLang="zh-CN" dirty="0" smtClean="0"/>
              <a:t> ="u2572954"; 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cpro_pswidth</a:t>
            </a:r>
            <a:r>
              <a:rPr lang="en-US" altLang="zh-CN" dirty="0" smtClean="0"/>
              <a:t> =966; 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cpro_psheight</a:t>
            </a:r>
            <a:r>
              <a:rPr lang="en-US" altLang="zh-CN" dirty="0" smtClean="0"/>
              <a:t> =120;</a:t>
            </a:r>
            <a:r>
              <a:rPr lang="zh-CN" altLang="en-US" dirty="0" smtClean="0"/>
              <a:t>舌音：霜  </a:t>
            </a:r>
            <a:r>
              <a:rPr lang="en-US" altLang="zh-CN" dirty="0" smtClean="0"/>
              <a:t>2</a:t>
            </a:r>
            <a:r>
              <a:rPr lang="zh-CN" altLang="en-US" dirty="0" smtClean="0"/>
              <a:t>．说说自己最喜欢哪个景物，说出这些景物的特点。  </a:t>
            </a:r>
            <a:r>
              <a:rPr lang="en-US" altLang="zh-CN" dirty="0" smtClean="0"/>
              <a:t>3</a:t>
            </a:r>
            <a:r>
              <a:rPr lang="zh-CN" altLang="en-US" dirty="0" smtClean="0"/>
              <a:t>．出示：霜和雪  </a:t>
            </a:r>
            <a:r>
              <a:rPr lang="en-US" altLang="zh-CN" dirty="0" smtClean="0"/>
              <a:t>1)</a:t>
            </a:r>
            <a:r>
              <a:rPr lang="zh-CN" altLang="en-US" dirty="0" smtClean="0"/>
              <a:t>交流：你们生活中见到过“霜、雪”这两种自然现象吗？ </a:t>
            </a:r>
            <a:r>
              <a:rPr lang="en-US" altLang="zh-CN" dirty="0" smtClean="0"/>
              <a:t>(2)</a:t>
            </a:r>
            <a:r>
              <a:rPr lang="zh-CN" altLang="en-US" dirty="0" smtClean="0"/>
              <a:t>教师讲解有关霜的小知识。雨字头的字大都是一种天气现象。大家看，借助字的偏旁，我们还能认识这些字。  </a:t>
            </a:r>
            <a:r>
              <a:rPr lang="en-US" altLang="zh-CN" dirty="0" smtClean="0"/>
              <a:t>(3)</a:t>
            </a:r>
            <a:r>
              <a:rPr lang="zh-CN" altLang="en-US" dirty="0" smtClean="0"/>
              <a:t>相机识记生字。认识部首“雨字头”。  </a:t>
            </a:r>
            <a:r>
              <a:rPr lang="en-US" altLang="zh-CN" dirty="0" smtClean="0"/>
              <a:t>(4)</a:t>
            </a:r>
            <a:r>
              <a:rPr lang="zh-CN" altLang="en-US" dirty="0" smtClean="0"/>
              <a:t>仔细观察，说说“雨”作部首时，在写法上有什么变化。  </a:t>
            </a:r>
            <a:r>
              <a:rPr lang="en-US" altLang="zh-CN" dirty="0" smtClean="0"/>
              <a:t>(5)</a:t>
            </a:r>
            <a:r>
              <a:rPr lang="zh-CN" altLang="en-US" dirty="0" smtClean="0"/>
              <a:t>教师范写生字“雪”，学生书空，并口头说出笔顺。  </a:t>
            </a:r>
            <a:r>
              <a:rPr lang="en-US" altLang="zh-CN" dirty="0" smtClean="0"/>
              <a:t>4</a:t>
            </a:r>
            <a:r>
              <a:rPr lang="zh-CN" altLang="en-US" dirty="0" smtClean="0"/>
              <a:t>．教学词串：春风吹 夏雨落 秋霜降 冬雪飘  </a:t>
            </a:r>
            <a:r>
              <a:rPr lang="en-US" altLang="zh-CN" dirty="0" smtClean="0"/>
              <a:t>(1)</a:t>
            </a:r>
            <a:r>
              <a:rPr lang="zh-CN" altLang="en-US" dirty="0" smtClean="0"/>
              <a:t>出示短语。学生借助拼音自读。  </a:t>
            </a:r>
            <a:r>
              <a:rPr lang="en-US" altLang="zh-CN" dirty="0" smtClean="0"/>
              <a:t>2)</a:t>
            </a:r>
            <a:r>
              <a:rPr lang="zh-CN" altLang="en-US" dirty="0" smtClean="0"/>
              <a:t>说说春风吹过来的感觉。  </a:t>
            </a:r>
            <a:r>
              <a:rPr lang="en-US" altLang="zh-CN" dirty="0" smtClean="0"/>
              <a:t>(3)</a:t>
            </a:r>
            <a:r>
              <a:rPr lang="zh-CN" altLang="en-US" dirty="0" smtClean="0"/>
              <a:t>比较被夏天的风、秋天的风、冬天的风吹有什么不同的感受。  </a:t>
            </a:r>
            <a:r>
              <a:rPr lang="en-US" altLang="zh-CN" dirty="0" smtClean="0"/>
              <a:t>(4)</a:t>
            </a:r>
            <a:r>
              <a:rPr lang="zh-CN" altLang="en-US" dirty="0" smtClean="0"/>
              <a:t>说说夏天下雨的情景，读出雨下得大的感觉，读好“落”。  </a:t>
            </a:r>
            <a:r>
              <a:rPr lang="en-US" altLang="zh-CN" dirty="0" smtClean="0"/>
              <a:t>(5)</a:t>
            </a:r>
            <a:r>
              <a:rPr lang="zh-CN" altLang="en-US" dirty="0" smtClean="0"/>
              <a:t>了解“霜降”。认识部首左耳旁。交流自己积累的带有这个部首的其他字。  </a:t>
            </a:r>
            <a:r>
              <a:rPr lang="en-US" altLang="zh-CN" dirty="0" smtClean="0"/>
              <a:t>(6)</a:t>
            </a:r>
            <a:r>
              <a:rPr lang="zh-CN" altLang="en-US" dirty="0" smtClean="0"/>
              <a:t>指名说说下雪时的情景，感受雪花的轻盈。  </a:t>
            </a:r>
            <a:r>
              <a:rPr lang="en-US" altLang="zh-CN" dirty="0" smtClean="0"/>
              <a:t>(7)</a:t>
            </a:r>
            <a:r>
              <a:rPr lang="zh-CN" altLang="en-US" dirty="0" smtClean="0"/>
              <a:t>有感情地齐读第二组词串。  </a:t>
            </a:r>
            <a:r>
              <a:rPr lang="en-US" altLang="zh-CN" dirty="0" smtClean="0"/>
              <a:t>5</a:t>
            </a:r>
            <a:r>
              <a:rPr lang="zh-CN" altLang="en-US" dirty="0" smtClean="0"/>
              <a:t>．教学词串：青草 红花 游鱼 飞鸟 池草青 山花红 鱼出水 鸟入林  </a:t>
            </a:r>
            <a:r>
              <a:rPr lang="en-US" altLang="zh-CN" dirty="0" smtClean="0"/>
              <a:t>(1)</a:t>
            </a:r>
            <a:r>
              <a:rPr lang="zh-CN" altLang="en-US" dirty="0" smtClean="0"/>
              <a:t>出示课文插图，引导学生按照一定顺序观察图上画了哪些景物。  </a:t>
            </a:r>
            <a:r>
              <a:rPr lang="en-US" altLang="zh-CN" dirty="0" smtClean="0"/>
              <a:t>(2)</a:t>
            </a:r>
            <a:r>
              <a:rPr lang="zh-CN" altLang="en-US" dirty="0" smtClean="0"/>
              <a:t>指导学生用自己的话交流。  </a:t>
            </a:r>
            <a:r>
              <a:rPr lang="en-US" altLang="zh-CN" dirty="0" smtClean="0"/>
              <a:t>(3)</a:t>
            </a:r>
            <a:r>
              <a:rPr lang="zh-CN" altLang="en-US" dirty="0" smtClean="0"/>
              <a:t>出示词串三和四。  </a:t>
            </a:r>
            <a:r>
              <a:rPr lang="en-US" altLang="zh-CN" dirty="0" smtClean="0"/>
              <a:t>(4)</a:t>
            </a:r>
            <a:r>
              <a:rPr lang="zh-CN" altLang="en-US" dirty="0" smtClean="0"/>
              <a:t>小组合作，借助拼音等方法朗读词串，相互正音。  </a:t>
            </a:r>
            <a:r>
              <a:rPr lang="en-US" altLang="zh-CN" dirty="0" smtClean="0"/>
              <a:t>(5)</a:t>
            </a:r>
            <a:r>
              <a:rPr lang="zh-CN" altLang="en-US" dirty="0" smtClean="0"/>
              <a:t>指名朗读，开火车读，齐读。  </a:t>
            </a:r>
            <a:r>
              <a:rPr lang="en-US" altLang="zh-CN" dirty="0" smtClean="0"/>
              <a:t>6</a:t>
            </a:r>
            <a:r>
              <a:rPr lang="zh-CN" altLang="en-US" dirty="0" smtClean="0"/>
              <a:t>．仔细观察，自主识记生字。  </a:t>
            </a:r>
            <a:r>
              <a:rPr lang="en-US" altLang="zh-CN" dirty="0" smtClean="0"/>
              <a:t>(1)</a:t>
            </a:r>
            <a:r>
              <a:rPr lang="zh-CN" altLang="en-US" dirty="0" smtClean="0"/>
              <a:t>仔细观察本课的生字，说说自己是怎样记住的。 </a:t>
            </a:r>
            <a:r>
              <a:rPr lang="en-US" altLang="zh-CN" dirty="0" smtClean="0"/>
              <a:t>(</a:t>
            </a:r>
            <a:r>
              <a:rPr lang="zh-CN" altLang="en-US" dirty="0" smtClean="0"/>
              <a:t>换偏旁法，如“雪”，可以通过换偏旁变成“霜”识记；比较识记法，如“入”字，通过和“人”比较识记；通过形象演变进行识记，如“飞”字，可以想象成鸟的形状等；加一加法，如“落、飘”，可以用部件加一加的方法记忆。</a:t>
            </a:r>
            <a:r>
              <a:rPr lang="en-US" altLang="zh-CN" dirty="0" smtClean="0"/>
              <a:t>) (2)</a:t>
            </a:r>
            <a:r>
              <a:rPr lang="zh-CN" altLang="en-US" dirty="0" smtClean="0"/>
              <a:t>小组内互相交流好方法。 设计意图：教给识字方法，促进自主识字。有层次性地、有目的性地把识字放在一定的语言环境之中，与认识事物结合起来，引导学生选择自己喜欢的方式自主识字，在识字的同时，发展语言，提高认识能力。可以说，在语言环境中学到的字词是活的，带着感情记忆的东西是牢固的，收到了事半功倍的效果。   第二课时 示范指导，书写生字  </a:t>
            </a:r>
            <a:r>
              <a:rPr lang="en-US" altLang="zh-CN" dirty="0" smtClean="0"/>
              <a:t>1</a:t>
            </a:r>
            <a:r>
              <a:rPr lang="zh-CN" altLang="en-US" dirty="0" smtClean="0"/>
              <a:t>．指导书写生字“春、冬、花、入、风、雪、飞”。  </a:t>
            </a:r>
            <a:r>
              <a:rPr lang="en-US" altLang="zh-CN" dirty="0" smtClean="0"/>
              <a:t>(1)</a:t>
            </a:r>
            <a:r>
              <a:rPr lang="zh-CN" altLang="en-US" dirty="0" smtClean="0"/>
              <a:t>学生抽读生字，复习巩固生字的读音。  </a:t>
            </a:r>
            <a:r>
              <a:rPr lang="en-US" altLang="zh-CN" dirty="0" smtClean="0"/>
              <a:t>(2)</a:t>
            </a:r>
            <a:r>
              <a:rPr lang="zh-CN" altLang="en-US" dirty="0" smtClean="0"/>
              <a:t>分析生字，记忆生字，了解结构。  下载文档到电脑，查找使用更方便</a:t>
            </a:r>
            <a:r>
              <a:rPr lang="en-US" altLang="zh-CN" dirty="0" smtClean="0"/>
              <a:t>2</a:t>
            </a:r>
            <a:r>
              <a:rPr lang="zh-CN" altLang="en-US" dirty="0" smtClean="0"/>
              <a:t>下载券  </a:t>
            </a:r>
            <a:r>
              <a:rPr lang="en-US" altLang="zh-CN" dirty="0" smtClean="0"/>
              <a:t>42</a:t>
            </a:r>
            <a:r>
              <a:rPr lang="zh-CN" altLang="en-US" dirty="0" smtClean="0"/>
              <a:t>人已下载下载还剩</a:t>
            </a:r>
            <a:r>
              <a:rPr lang="en-US" altLang="zh-CN" dirty="0" smtClean="0"/>
              <a:t>1</a:t>
            </a:r>
            <a:r>
              <a:rPr lang="zh-CN" altLang="en-US" dirty="0" smtClean="0"/>
              <a:t>页未读，继续阅读定制</a:t>
            </a:r>
            <a:r>
              <a:rPr lang="en-US" altLang="zh-CN" dirty="0" smtClean="0"/>
              <a:t>HR</a:t>
            </a:r>
            <a:r>
              <a:rPr lang="zh-CN" altLang="en-US" dirty="0" smtClean="0"/>
              <a:t>最喜欢的简历我要定制简历            </a:t>
            </a:r>
            <a:r>
              <a:rPr lang="en-US" altLang="zh-CN" dirty="0" smtClean="0"/>
              <a:t>/* pc</a:t>
            </a:r>
            <a:r>
              <a:rPr lang="zh-CN" altLang="en-US" dirty="0" smtClean="0"/>
              <a:t>阅读页</a:t>
            </a:r>
            <a:r>
              <a:rPr lang="en-US" altLang="zh-CN" dirty="0" smtClean="0"/>
              <a:t>3-4</a:t>
            </a:r>
            <a:r>
              <a:rPr lang="zh-CN" altLang="en-US" dirty="0" smtClean="0"/>
              <a:t>页间（新） *</a:t>
            </a:r>
            <a:r>
              <a:rPr lang="en-US" altLang="zh-CN" dirty="0" smtClean="0"/>
              <a:t>/            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cpro_id</a:t>
            </a:r>
            <a:r>
              <a:rPr lang="en-US" altLang="zh-CN" dirty="0" smtClean="0"/>
              <a:t> = "u2845472";        (3)</a:t>
            </a:r>
            <a:r>
              <a:rPr lang="zh-CN" altLang="en-US" dirty="0" smtClean="0"/>
              <a:t>示范指导，学生书空笔顺，认真练写。 重点关注“春、冬”：两字的撇和捺要舒展。“冬”的两点要在竖中线上。 “入”的第二笔要长，并且要出头。 “风”和“飞”的横斜钩要写得稳当。 复习书写姿势：书写时要做到哪“三个一”？</a:t>
            </a:r>
            <a:r>
              <a:rPr lang="en-US" altLang="zh-CN" dirty="0" smtClean="0"/>
              <a:t>(</a:t>
            </a:r>
            <a:r>
              <a:rPr lang="zh-CN" altLang="en-US" dirty="0" smtClean="0"/>
              <a:t>胸离桌子一拳远；眼离书本一尺远；手离笔尖一寸远。</a:t>
            </a:r>
            <a:r>
              <a:rPr lang="en-US" altLang="zh-CN" dirty="0" smtClean="0"/>
              <a:t>)  2</a:t>
            </a:r>
            <a:r>
              <a:rPr lang="zh-CN" altLang="en-US" dirty="0" smtClean="0"/>
              <a:t>．学生当小老师给老师讲一讲每一个笔画应该占田字格的什么位置。遇到学生说不准的地方，教师重点讲解。  </a:t>
            </a:r>
            <a:r>
              <a:rPr lang="en-US" altLang="zh-CN" dirty="0" smtClean="0"/>
              <a:t>3</a:t>
            </a:r>
            <a:r>
              <a:rPr lang="zh-CN" altLang="en-US" dirty="0" smtClean="0"/>
              <a:t>．学生完成书中的写字练习，先书空笔顺，再观察每一笔画在田字格中的位置，重点看清难点笔画的写法，然后描红，最后练习书写。</a:t>
            </a:r>
            <a:r>
              <a:rPr lang="en-US" altLang="zh-CN" dirty="0" smtClean="0"/>
              <a:t>(</a:t>
            </a:r>
            <a:r>
              <a:rPr lang="zh-CN" altLang="en-US" dirty="0" smtClean="0"/>
              <a:t>提醒学生注意书写姿势。</a:t>
            </a:r>
            <a:r>
              <a:rPr lang="en-US" altLang="zh-CN" dirty="0" smtClean="0"/>
              <a:t>)  4</a:t>
            </a:r>
            <a:r>
              <a:rPr lang="zh-CN" altLang="en-US" dirty="0" smtClean="0"/>
              <a:t>．教师巡视，对个别学生予以指导。  </a:t>
            </a:r>
            <a:r>
              <a:rPr lang="en-US" altLang="zh-CN" dirty="0" smtClean="0"/>
              <a:t>5</a:t>
            </a:r>
            <a:r>
              <a:rPr lang="zh-CN" altLang="en-US" dirty="0" smtClean="0"/>
              <a:t>．利用投影仪进行书写展评。 设计意图：抓住汉字的构字规律，掌握识字方法。教学中，让学生通过观察比较，了解生字的结构。一年级的识字教学要扎扎实实地落到实处，教师要注重多示范，一笔一笔地教，力求让学生把每个笔画写正确、写规范、写到位。 四、反复朗读，加强巩固  </a:t>
            </a:r>
            <a:r>
              <a:rPr lang="en-US" altLang="zh-CN" dirty="0" smtClean="0"/>
              <a:t>1</a:t>
            </a:r>
            <a:r>
              <a:rPr lang="zh-CN" altLang="en-US" dirty="0" smtClean="0"/>
              <a:t>．学生组成四人学习小组，用自己喜欢的方式朗读课文。可以按照课文顺序读，也可以打乱顺序自己调整读。 </a:t>
            </a:r>
            <a:r>
              <a:rPr lang="en-US" altLang="zh-CN" dirty="0" smtClean="0"/>
              <a:t>2</a:t>
            </a:r>
            <a:r>
              <a:rPr lang="zh-CN" altLang="en-US" dirty="0" smtClean="0"/>
              <a:t>．班内交流读。  方法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：按照词语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词组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词语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词组的顺序。 方法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：调整次序，如：春风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春风吹 夏雨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夏雨落 秋霜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秋霜降 冬雪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冬雪飘  </a:t>
            </a:r>
            <a:r>
              <a:rPr lang="en-US" altLang="zh-CN" dirty="0" smtClean="0"/>
              <a:t>3</a:t>
            </a:r>
            <a:r>
              <a:rPr lang="zh-CN" altLang="en-US" dirty="0" smtClean="0"/>
              <a:t>．指导学生运用多种方式读。  </a:t>
            </a:r>
            <a:r>
              <a:rPr lang="en-US" altLang="zh-CN" dirty="0" smtClean="0"/>
              <a:t>4</a:t>
            </a:r>
            <a:r>
              <a:rPr lang="zh-CN" altLang="en-US" dirty="0" smtClean="0"/>
              <a:t>．教师总结。 设计意图：这里采用了多样的朗读形式，通过重组朗读，使识字语境更加丰富多彩，更加生动有趣，更具有清晰的画面感。  板书设计：   教学反思：  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344998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教学目标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142984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/>
              <a:t>1.</a:t>
            </a:r>
            <a:r>
              <a:rPr lang="zh-CN" altLang="en-US" sz="4000" dirty="0" smtClean="0"/>
              <a:t>通过看图、熟字比较等方法，认识“霜、吹”等</a:t>
            </a:r>
            <a:r>
              <a:rPr lang="en-US" altLang="zh-CN" sz="4000" dirty="0" smtClean="0"/>
              <a:t>8 </a:t>
            </a:r>
            <a:r>
              <a:rPr lang="zh-CN" altLang="en-US" sz="4000" dirty="0" smtClean="0"/>
              <a:t>个生字和雨字头、双耳旁</a:t>
            </a:r>
            <a:r>
              <a:rPr lang="en-US" altLang="zh-CN" sz="4000" dirty="0" smtClean="0"/>
              <a:t>2 </a:t>
            </a:r>
            <a:r>
              <a:rPr lang="zh-CN" altLang="en-US" sz="4000" dirty="0" smtClean="0"/>
              <a:t>个偏旁</a:t>
            </a:r>
            <a:r>
              <a:rPr lang="en-US" altLang="zh-CN" sz="4000" dirty="0" smtClean="0"/>
              <a:t>;</a:t>
            </a:r>
            <a:r>
              <a:rPr lang="zh-CN" altLang="en-US" sz="4000" dirty="0" smtClean="0"/>
              <a:t>会写“春、风”等</a:t>
            </a:r>
            <a:r>
              <a:rPr lang="en-US" altLang="zh-CN" sz="4000" dirty="0" smtClean="0"/>
              <a:t>7 </a:t>
            </a:r>
            <a:r>
              <a:rPr lang="zh-CN" altLang="en-US" sz="4000" dirty="0" smtClean="0"/>
              <a:t>个字和横斜钩</a:t>
            </a:r>
            <a:r>
              <a:rPr lang="en-US" altLang="zh-CN" sz="4000" dirty="0" smtClean="0"/>
              <a:t>1 </a:t>
            </a:r>
            <a:r>
              <a:rPr lang="zh-CN" altLang="en-US" sz="4000" dirty="0" smtClean="0"/>
              <a:t>个笔画。  </a:t>
            </a:r>
          </a:p>
          <a:p>
            <a:r>
              <a:rPr lang="en-US" altLang="zh-CN" sz="4000" dirty="0" smtClean="0"/>
              <a:t>2.</a:t>
            </a:r>
            <a:r>
              <a:rPr lang="zh-CN" altLang="en-US" sz="4000" dirty="0" smtClean="0"/>
              <a:t>通过朗读、看图和动作演示等方法了解词和短语的意思，了解四季景物特点，体会四季的美好。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670" y="142852"/>
            <a:ext cx="5582534" cy="10001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4414" y="1500174"/>
            <a:ext cx="7090403" cy="1148346"/>
          </a:xfrm>
          <a:prstGeom prst="rect">
            <a:avLst/>
          </a:prstGeom>
          <a:noFill/>
        </p:spPr>
        <p:txBody>
          <a:bodyPr wrap="none" lIns="91440" tIns="36000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春风  夏雨  秋霜  冬雪</a:t>
            </a:r>
            <a:endParaRPr lang="zh-CN" altLang="en-US" sz="48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楷体拼音字库01" pitchFamily="65" charset="-122"/>
              <a:ea typeface="方正楷体拼音字库01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4414" y="3000372"/>
            <a:ext cx="7090403" cy="1148346"/>
          </a:xfrm>
          <a:prstGeom prst="rect">
            <a:avLst/>
          </a:prstGeom>
          <a:noFill/>
        </p:spPr>
        <p:txBody>
          <a:bodyPr wrap="none" lIns="91440" tIns="36000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青草  花红  游鱼  飞鸟</a:t>
            </a:r>
            <a:endParaRPr lang="zh-CN" altLang="en-US" sz="48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楷体拼音字库01" pitchFamily="65" charset="-122"/>
              <a:ea typeface="方正楷体拼音字库01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5097" y="4714884"/>
            <a:ext cx="8638903" cy="1148346"/>
          </a:xfrm>
          <a:prstGeom prst="rect">
            <a:avLst/>
          </a:prstGeom>
          <a:noFill/>
        </p:spPr>
        <p:txBody>
          <a:bodyPr wrap="none" lIns="91440" tIns="36000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楷体拼音字库01" pitchFamily="65" charset="-122"/>
                <a:ea typeface="方正楷体拼音字库01" pitchFamily="65" charset="-122"/>
              </a:rPr>
              <a:t>池草青 山花红 鱼出水 鸟入林</a:t>
            </a:r>
            <a:endParaRPr lang="zh-CN" altLang="en-US" sz="48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楷体拼音字库01" pitchFamily="65" charset="-122"/>
              <a:ea typeface="方正楷体拼音字库01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2518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GIF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动画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4339" name="Picture 3" descr="E:\课件\全部课件\小学语文课件\1一年级下册\00新一年级下册语文\一识字\1春夏秋冬\f24628e3230c4d0ea93f36e1f1c533ee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1071546"/>
            <a:ext cx="7032757" cy="32147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 descr="图片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7422" y="4500570"/>
            <a:ext cx="4138842" cy="20419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2518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GIF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动画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5" descr="E:\课件\全部课件\小学语文课件\1一年级下册\00新一年级下册语文\一识字\1春夏秋冬\11958105_IMG_9708_1024x1024it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28604"/>
            <a:ext cx="7088487" cy="40719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 descr="图片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612" y="4816009"/>
            <a:ext cx="4138842" cy="20419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E:\课件\全部课件\小学语文课件\1一年级下册\00新一年级下册语文\一识字\1春夏秋冬\4091301_4091301_127549396428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85728"/>
            <a:ext cx="6143668" cy="40799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8926" y="4816009"/>
            <a:ext cx="4138842" cy="20419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2" name="Picture 8" descr="E:\课件\全部课件\小学语文课件\1一年级下册\00新一年级下册语文\一识字\1春夏秋冬\20111230_a9ad02dd7103a022be0aLD998DJmpp5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85728"/>
            <a:ext cx="5715040" cy="42862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3174" y="4572008"/>
            <a:ext cx="4138842" cy="204199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0"/>
            <a:ext cx="2518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GIF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动画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dministrator\Pictures\图片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84" y="3929066"/>
            <a:ext cx="5351463" cy="2024063"/>
          </a:xfrm>
          <a:prstGeom prst="rect">
            <a:avLst/>
          </a:prstGeom>
          <a:noFill/>
        </p:spPr>
      </p:pic>
      <p:pic>
        <p:nvPicPr>
          <p:cNvPr id="18435" name="Picture 3" descr="C:\Users\Administrator\Pictures\图片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3857628"/>
            <a:ext cx="5351463" cy="2024063"/>
          </a:xfrm>
          <a:prstGeom prst="rect">
            <a:avLst/>
          </a:prstGeom>
          <a:noFill/>
        </p:spPr>
      </p:pic>
      <p:pic>
        <p:nvPicPr>
          <p:cNvPr id="18436" name="Picture 4" descr="C:\Users\Administrator\Pictures\图片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14346" y="1357298"/>
            <a:ext cx="5370513" cy="2041525"/>
          </a:xfrm>
          <a:prstGeom prst="rect">
            <a:avLst/>
          </a:prstGeom>
          <a:noFill/>
        </p:spPr>
      </p:pic>
      <p:pic>
        <p:nvPicPr>
          <p:cNvPr id="18437" name="Picture 5" descr="C:\Users\Administrator\Pictures\图片7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2" y="1285860"/>
            <a:ext cx="5351463" cy="2024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194</Words>
  <Application>Microsoft Office PowerPoint</Application>
  <PresentationFormat>全屏显示(4:3)</PresentationFormat>
  <Paragraphs>38</Paragraphs>
  <Slides>28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4" baseType="lpstr">
      <vt:lpstr>楷体</vt:lpstr>
      <vt:lpstr>方正楷体拼音字库01</vt:lpstr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qiinguy chen</cp:lastModifiedBy>
  <cp:revision>37</cp:revision>
  <dcterms:created xsi:type="dcterms:W3CDTF">2017-01-24T10:52:06Z</dcterms:created>
  <dcterms:modified xsi:type="dcterms:W3CDTF">2017-03-30T12:01:48Z</dcterms:modified>
</cp:coreProperties>
</file>