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1" r:id="rId35"/>
    <p:sldId id="290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BDCA"/>
    <a:srgbClr val="03C37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374"/>
    <p:restoredTop sz="94650"/>
  </p:normalViewPr>
  <p:slideViewPr>
    <p:cSldViewPr snapToGrid="0" snapToObjects="1">
      <p:cViewPr varScale="1">
        <p:scale>
          <a:sx n="65" d="100"/>
          <a:sy n="65" d="100"/>
        </p:scale>
        <p:origin x="-96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BC9970-28C3-BE4F-A7BC-8683F43EEC9C}" type="datetimeFigureOut">
              <a:rPr kumimoji="1" lang="zh-CN" altLang="en-US" smtClean="0"/>
              <a:pPr/>
              <a:t>2018/6/19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60DD7B-31C4-314B-84BC-610F367D6C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EF4651-9843-C44D-91DE-7250710FFCBA}" type="datetimeFigureOut">
              <a:rPr kumimoji="1" lang="zh-CN" altLang="en-US" smtClean="0"/>
              <a:pPr/>
              <a:t>2018/6/19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3ED842-85A2-5049-8395-A4F13B926688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编号占位符 1"/>
          <p:cNvSpPr>
            <a:spLocks noGrp="1"/>
          </p:cNvSpPr>
          <p:nvPr>
            <p:ph type="sldNum" sz="quarter" idx="4"/>
          </p:nvPr>
        </p:nvSpPr>
        <p:spPr>
          <a:xfrm>
            <a:off x="9046247" y="627322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35682-B118-014C-9E9E-EF2387A927B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  <p:sp>
        <p:nvSpPr>
          <p:cNvPr id="5" name="标题占位符 2"/>
          <p:cNvSpPr>
            <a:spLocks noGrp="1"/>
          </p:cNvSpPr>
          <p:nvPr>
            <p:ph type="title"/>
          </p:nvPr>
        </p:nvSpPr>
        <p:spPr>
          <a:xfrm>
            <a:off x="8554411" y="358518"/>
            <a:ext cx="3235036" cy="347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编号占位符 1"/>
          <p:cNvSpPr>
            <a:spLocks noGrp="1"/>
          </p:cNvSpPr>
          <p:nvPr>
            <p:ph type="sldNum" sz="quarter" idx="4"/>
          </p:nvPr>
        </p:nvSpPr>
        <p:spPr>
          <a:xfrm>
            <a:off x="9046247" y="627322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35682-B118-014C-9E9E-EF2387A927B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  <p:sp>
        <p:nvSpPr>
          <p:cNvPr id="5" name="标题占位符 2"/>
          <p:cNvSpPr>
            <a:spLocks noGrp="1"/>
          </p:cNvSpPr>
          <p:nvPr>
            <p:ph type="title"/>
          </p:nvPr>
        </p:nvSpPr>
        <p:spPr>
          <a:xfrm>
            <a:off x="8554411" y="358518"/>
            <a:ext cx="3235036" cy="347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编号占位符 1"/>
          <p:cNvSpPr>
            <a:spLocks noGrp="1"/>
          </p:cNvSpPr>
          <p:nvPr>
            <p:ph type="sldNum" sz="quarter" idx="4"/>
          </p:nvPr>
        </p:nvSpPr>
        <p:spPr>
          <a:xfrm>
            <a:off x="9046247" y="627322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35682-B118-014C-9E9E-EF2387A927B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  <p:sp>
        <p:nvSpPr>
          <p:cNvPr id="5" name="标题占位符 2"/>
          <p:cNvSpPr>
            <a:spLocks noGrp="1"/>
          </p:cNvSpPr>
          <p:nvPr>
            <p:ph type="title"/>
          </p:nvPr>
        </p:nvSpPr>
        <p:spPr>
          <a:xfrm>
            <a:off x="8554411" y="358518"/>
            <a:ext cx="3235036" cy="347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幻灯片编号占位符 1"/>
          <p:cNvSpPr>
            <a:spLocks noGrp="1"/>
          </p:cNvSpPr>
          <p:nvPr>
            <p:ph type="sldNum" sz="quarter" idx="4"/>
          </p:nvPr>
        </p:nvSpPr>
        <p:spPr>
          <a:xfrm>
            <a:off x="9046247" y="627322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35682-B118-014C-9E9E-EF2387A927B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  <p:sp>
        <p:nvSpPr>
          <p:cNvPr id="8" name="标题占位符 2"/>
          <p:cNvSpPr>
            <a:spLocks noGrp="1"/>
          </p:cNvSpPr>
          <p:nvPr>
            <p:ph type="title"/>
          </p:nvPr>
        </p:nvSpPr>
        <p:spPr>
          <a:xfrm>
            <a:off x="8554411" y="358518"/>
            <a:ext cx="3235036" cy="347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732" y="301493"/>
            <a:ext cx="1364639" cy="461720"/>
          </a:xfrm>
          <a:prstGeom prst="rect">
            <a:avLst/>
          </a:prstGeom>
        </p:spPr>
      </p:pic>
      <p:cxnSp>
        <p:nvCxnSpPr>
          <p:cNvPr id="6" name="直线连接符 5"/>
          <p:cNvCxnSpPr/>
          <p:nvPr userDrawn="1"/>
        </p:nvCxnSpPr>
        <p:spPr>
          <a:xfrm>
            <a:off x="402553" y="879231"/>
            <a:ext cx="11386894" cy="0"/>
          </a:xfrm>
          <a:prstGeom prst="line">
            <a:avLst/>
          </a:prstGeom>
          <a:ln>
            <a:solidFill>
              <a:srgbClr val="BFBDCA">
                <a:alpha val="4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幻灯片编号占位符 1"/>
          <p:cNvSpPr>
            <a:spLocks noGrp="1"/>
          </p:cNvSpPr>
          <p:nvPr>
            <p:ph type="sldNum" sz="quarter" idx="4"/>
          </p:nvPr>
        </p:nvSpPr>
        <p:spPr>
          <a:xfrm>
            <a:off x="9046247" y="627322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35682-B118-014C-9E9E-EF2387A927B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  <p:sp>
        <p:nvSpPr>
          <p:cNvPr id="3" name="标题占位符 2"/>
          <p:cNvSpPr>
            <a:spLocks noGrp="1"/>
          </p:cNvSpPr>
          <p:nvPr>
            <p:ph type="title"/>
          </p:nvPr>
        </p:nvSpPr>
        <p:spPr>
          <a:xfrm>
            <a:off x="8554411" y="358518"/>
            <a:ext cx="3235036" cy="347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 smtClean="0"/>
              <a:t>单击此处编辑标题</a:t>
            </a:r>
            <a:endParaRPr kumimoji="1" lang="zh-CN" altLang="en-US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1893453" y="349282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mtClean="0">
                <a:solidFill>
                  <a:srgbClr val="BFBDC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中小学上门、在线教学领导品牌</a:t>
            </a:r>
            <a:endParaRPr kumimoji="1" lang="zh-CN" altLang="en-US">
              <a:solidFill>
                <a:srgbClr val="BFBDC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1800" kern="1200" smtClean="0">
          <a:solidFill>
            <a:srgbClr val="03C374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85048" y="1488702"/>
            <a:ext cx="7543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小升初语文重点题训练</a:t>
            </a:r>
            <a:endParaRPr kumimoji="1" lang="zh-CN" altLang="en-US" sz="5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10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89935" y="1032387"/>
            <a:ext cx="83423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十</a:t>
            </a:r>
            <a:r>
              <a:rPr lang="en-US" b="1" dirty="0" smtClean="0"/>
              <a:t>.</a:t>
            </a:r>
            <a:r>
              <a:rPr lang="zh-CN" altLang="en-US" b="1" dirty="0" smtClean="0"/>
              <a:t>下面这些“食”字成语该入哪个座？请你读读、填填。</a:t>
            </a:r>
            <a:endParaRPr lang="zh-CN" altLang="en-US" dirty="0" smtClean="0"/>
          </a:p>
          <a:p>
            <a:r>
              <a:rPr lang="en-US" b="1" dirty="0" smtClean="0"/>
              <a:t>1.</a:t>
            </a:r>
            <a:r>
              <a:rPr lang="zh-CN" altLang="en-US" b="1" dirty="0" smtClean="0"/>
              <a:t>干了坏事，自作自受。（）</a:t>
            </a:r>
            <a:r>
              <a:rPr lang="en-US" b="1" dirty="0" smtClean="0"/>
              <a:t>  2.</a:t>
            </a:r>
            <a:r>
              <a:rPr lang="zh-CN" altLang="en-US" b="1" dirty="0" smtClean="0"/>
              <a:t>说了不算，不守信用。（）</a:t>
            </a:r>
            <a:endParaRPr lang="zh-CN" altLang="en-US" dirty="0" smtClean="0"/>
          </a:p>
          <a:p>
            <a:r>
              <a:rPr lang="en-US" b="1" dirty="0" smtClean="0"/>
              <a:t>3.</a:t>
            </a:r>
            <a:r>
              <a:rPr lang="zh-CN" altLang="en-US" b="1" dirty="0" smtClean="0"/>
              <a:t>自己劳动，养活自己。（）</a:t>
            </a:r>
            <a:r>
              <a:rPr lang="en-US" b="1" dirty="0" smtClean="0"/>
              <a:t>  4.</a:t>
            </a:r>
            <a:r>
              <a:rPr lang="zh-CN" altLang="en-US" b="1" dirty="0" smtClean="0"/>
              <a:t>吃饱肚子，不做事情。（）</a:t>
            </a:r>
            <a:endParaRPr lang="zh-CN" altLang="en-US" dirty="0" smtClean="0"/>
          </a:p>
          <a:p>
            <a:r>
              <a:rPr lang="en-US" b="1" dirty="0" smtClean="0"/>
              <a:t>5.</a:t>
            </a:r>
            <a:r>
              <a:rPr lang="zh-CN" altLang="en-US" b="1" dirty="0" smtClean="0"/>
              <a:t>衣食简单，生活俭朴。（）</a:t>
            </a:r>
            <a:r>
              <a:rPr lang="en-US" b="1" dirty="0" smtClean="0"/>
              <a:t>  6.</a:t>
            </a:r>
            <a:r>
              <a:rPr lang="zh-CN" altLang="en-US" b="1" dirty="0" smtClean="0"/>
              <a:t>盛了汤饭，慰劳军队。（）</a:t>
            </a:r>
            <a:endParaRPr lang="zh-CN" altLang="en-US" dirty="0" smtClean="0"/>
          </a:p>
          <a:p>
            <a:r>
              <a:rPr lang="en-US" b="1" dirty="0" smtClean="0"/>
              <a:t>7.</a:t>
            </a:r>
            <a:r>
              <a:rPr lang="zh-CN" altLang="en-US" b="1" dirty="0" smtClean="0"/>
              <a:t>衣食粗劣，生活穷困。（）</a:t>
            </a:r>
            <a:r>
              <a:rPr lang="en-US" b="1" dirty="0" smtClean="0"/>
              <a:t>  8.</a:t>
            </a:r>
            <a:r>
              <a:rPr lang="zh-CN" altLang="en-US" b="1" dirty="0" smtClean="0"/>
              <a:t>刻苦努力，忘了吃饭。（）</a:t>
            </a:r>
            <a:endParaRPr lang="zh-CN" altLang="en-US" dirty="0" smtClean="0"/>
          </a:p>
          <a:p>
            <a:r>
              <a:rPr lang="en-US" b="1" dirty="0" smtClean="0"/>
              <a:t>9.</a:t>
            </a:r>
            <a:r>
              <a:rPr lang="zh-CN" altLang="en-US" b="1" dirty="0" smtClean="0"/>
              <a:t>不去睡觉，忘了吃饭。（）</a:t>
            </a:r>
            <a:r>
              <a:rPr lang="en-US" b="1" dirty="0" smtClean="0"/>
              <a:t>  10.</a:t>
            </a:r>
            <a:r>
              <a:rPr lang="zh-CN" altLang="en-US" b="1" dirty="0" smtClean="0"/>
              <a:t>吃的穿的，都很富足。（）</a:t>
            </a:r>
            <a:endParaRPr lang="zh-CN" altLang="en-US" dirty="0" smtClean="0"/>
          </a:p>
          <a:p>
            <a:r>
              <a:rPr lang="en-US" b="1" dirty="0" smtClean="0"/>
              <a:t>11.</a:t>
            </a:r>
            <a:r>
              <a:rPr lang="zh-CN" altLang="en-US" b="1" dirty="0" smtClean="0"/>
              <a:t>关心别人，给人衣食。（）</a:t>
            </a:r>
            <a:r>
              <a:rPr lang="en-US" b="1" dirty="0" smtClean="0"/>
              <a:t> 12.</a:t>
            </a:r>
            <a:r>
              <a:rPr lang="zh-CN" altLang="en-US" b="1" dirty="0" smtClean="0"/>
              <a:t>衣食精美，生活奢侈。（）</a:t>
            </a:r>
            <a:endParaRPr lang="zh-CN" altLang="en-US" dirty="0" smtClean="0"/>
          </a:p>
          <a:p>
            <a:r>
              <a:rPr lang="en-US" b="1" dirty="0" smtClean="0"/>
              <a:t>13.</a:t>
            </a:r>
            <a:r>
              <a:rPr lang="zh-CN" altLang="en-US" b="1" dirty="0" smtClean="0"/>
              <a:t>心中有事，吃饭不香。（）</a:t>
            </a:r>
            <a:r>
              <a:rPr lang="en-US" b="1" dirty="0" smtClean="0"/>
              <a:t> 14.</a:t>
            </a:r>
            <a:r>
              <a:rPr lang="zh-CN" altLang="en-US" b="1" dirty="0" smtClean="0"/>
              <a:t>怕卡喉咙，不敢吃饭。（）</a:t>
            </a:r>
            <a:endParaRPr lang="en-US" altLang="zh-CN" b="1" dirty="0" smtClean="0"/>
          </a:p>
          <a:p>
            <a:r>
              <a:rPr lang="zh-CN" altLang="en-US" b="1" smtClean="0"/>
              <a:t>自食其果   自食其言   解衣推食    自食其力     饱食终日    布衣蔬食     箪食壶浆     恶衣恶食   发愤忘食   废寝忘食    丰衣足食     锦衣玉食    食不甘味    因噎废食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9935" y="4114800"/>
            <a:ext cx="871105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十</a:t>
            </a:r>
            <a:r>
              <a:rPr lang="en-US" b="1" dirty="0" smtClean="0"/>
              <a:t>.</a:t>
            </a:r>
            <a:r>
              <a:rPr lang="zh-CN" altLang="en-US" b="1" dirty="0" smtClean="0"/>
              <a:t>下面这些“食”字成语该入哪个座？请你读读、填填。</a:t>
            </a:r>
            <a:endParaRPr lang="zh-CN" altLang="en-US" dirty="0" smtClean="0"/>
          </a:p>
          <a:p>
            <a:r>
              <a:rPr lang="en-US" b="1" dirty="0" smtClean="0"/>
              <a:t>1.</a:t>
            </a:r>
            <a:r>
              <a:rPr lang="zh-CN" altLang="en-US" b="1" dirty="0" smtClean="0"/>
              <a:t>干了坏事，自作自受。（自食其果）</a:t>
            </a:r>
            <a:r>
              <a:rPr lang="en-US" b="1" dirty="0" smtClean="0"/>
              <a:t>  2.</a:t>
            </a:r>
            <a:r>
              <a:rPr lang="zh-CN" altLang="en-US" b="1" dirty="0" smtClean="0"/>
              <a:t>说了不算，不守信用。（自食其言）</a:t>
            </a:r>
            <a:endParaRPr lang="zh-CN" altLang="en-US" dirty="0" smtClean="0"/>
          </a:p>
          <a:p>
            <a:r>
              <a:rPr lang="en-US" b="1" dirty="0" smtClean="0"/>
              <a:t>3.</a:t>
            </a:r>
            <a:r>
              <a:rPr lang="zh-CN" altLang="en-US" b="1" dirty="0" smtClean="0"/>
              <a:t>自己劳动，养活自己。（自食其力）</a:t>
            </a:r>
            <a:r>
              <a:rPr lang="en-US" b="1" dirty="0" smtClean="0"/>
              <a:t>  4.</a:t>
            </a:r>
            <a:r>
              <a:rPr lang="zh-CN" altLang="en-US" b="1" dirty="0" smtClean="0"/>
              <a:t>吃饱肚子，不做事情。（饱食终日）</a:t>
            </a:r>
            <a:endParaRPr lang="zh-CN" altLang="en-US" dirty="0" smtClean="0"/>
          </a:p>
          <a:p>
            <a:r>
              <a:rPr lang="en-US" b="1" dirty="0" smtClean="0"/>
              <a:t>5.</a:t>
            </a:r>
            <a:r>
              <a:rPr lang="zh-CN" altLang="en-US" b="1" dirty="0" smtClean="0"/>
              <a:t>衣食简单，生活俭朴。（布衣蔬食）</a:t>
            </a:r>
            <a:r>
              <a:rPr lang="en-US" b="1" dirty="0" smtClean="0"/>
              <a:t>  6.</a:t>
            </a:r>
            <a:r>
              <a:rPr lang="zh-CN" altLang="en-US" b="1" dirty="0" smtClean="0"/>
              <a:t>盛了汤饭，慰劳军队。（箪食壶浆）</a:t>
            </a:r>
            <a:endParaRPr lang="zh-CN" altLang="en-US" dirty="0" smtClean="0"/>
          </a:p>
          <a:p>
            <a:r>
              <a:rPr lang="en-US" b="1" dirty="0" smtClean="0"/>
              <a:t>7.</a:t>
            </a:r>
            <a:r>
              <a:rPr lang="zh-CN" altLang="en-US" b="1" dirty="0" smtClean="0"/>
              <a:t>衣食粗劣，生活穷困。（恶衣恶食）</a:t>
            </a:r>
            <a:r>
              <a:rPr lang="en-US" b="1" dirty="0" smtClean="0"/>
              <a:t>  8.</a:t>
            </a:r>
            <a:r>
              <a:rPr lang="zh-CN" altLang="en-US" b="1" dirty="0" smtClean="0"/>
              <a:t>刻苦努力，忘了吃饭。（发愤忘食）</a:t>
            </a:r>
            <a:endParaRPr lang="zh-CN" altLang="en-US" dirty="0" smtClean="0"/>
          </a:p>
          <a:p>
            <a:r>
              <a:rPr lang="en-US" b="1" dirty="0" smtClean="0"/>
              <a:t>9.</a:t>
            </a:r>
            <a:r>
              <a:rPr lang="zh-CN" altLang="en-US" b="1" dirty="0" smtClean="0"/>
              <a:t>不去睡觉，忘了吃饭。（废寝忘食）</a:t>
            </a:r>
            <a:r>
              <a:rPr lang="en-US" b="1" dirty="0" smtClean="0"/>
              <a:t>  10.</a:t>
            </a:r>
            <a:r>
              <a:rPr lang="zh-CN" altLang="en-US" b="1" dirty="0" smtClean="0"/>
              <a:t>吃的穿的，都很富足。（丰衣足食）</a:t>
            </a:r>
            <a:endParaRPr lang="zh-CN" altLang="en-US" dirty="0" smtClean="0"/>
          </a:p>
          <a:p>
            <a:r>
              <a:rPr lang="en-US" b="1" dirty="0" smtClean="0"/>
              <a:t>11.</a:t>
            </a:r>
            <a:r>
              <a:rPr lang="zh-CN" altLang="en-US" b="1" dirty="0" smtClean="0"/>
              <a:t>关心别人，给人衣食。（解衣推食）</a:t>
            </a:r>
            <a:r>
              <a:rPr lang="en-US" b="1" dirty="0" smtClean="0"/>
              <a:t> 12.</a:t>
            </a:r>
            <a:r>
              <a:rPr lang="zh-CN" altLang="en-US" b="1" dirty="0" smtClean="0"/>
              <a:t>衣食精美，生活奢侈。（锦衣玉食）</a:t>
            </a:r>
            <a:endParaRPr lang="zh-CN" altLang="en-US" dirty="0" smtClean="0"/>
          </a:p>
          <a:p>
            <a:r>
              <a:rPr lang="en-US" b="1" dirty="0" smtClean="0"/>
              <a:t>13.</a:t>
            </a:r>
            <a:r>
              <a:rPr lang="zh-CN" altLang="en-US" b="1" dirty="0" smtClean="0"/>
              <a:t>心中有事，吃饭不香。（食不甘味）</a:t>
            </a:r>
            <a:r>
              <a:rPr lang="en-US" b="1" dirty="0" smtClean="0"/>
              <a:t> 14.</a:t>
            </a:r>
            <a:r>
              <a:rPr lang="zh-CN" altLang="en-US" b="1" dirty="0" smtClean="0"/>
              <a:t>怕卡喉咙，不敢吃饭。（因噎废食）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11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60440" y="1120877"/>
            <a:ext cx="1122900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十一：选词填空：</a:t>
            </a:r>
            <a:endParaRPr lang="zh-CN" altLang="en-US" dirty="0" smtClean="0"/>
          </a:p>
          <a:p>
            <a:r>
              <a:rPr lang="zh-CN" altLang="en-US" b="1" dirty="0" smtClean="0"/>
              <a:t>（一）、不劳而获 当务之急 喜出望外 自食其力 失之交臂 不期而遇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b="1" dirty="0" smtClean="0"/>
              <a:t>1</a:t>
            </a:r>
            <a:r>
              <a:rPr lang="zh-CN" altLang="en-US" b="1" dirty="0" smtClean="0"/>
              <a:t>、自从分别后，这对好朋友一直没有再见面，没想到今天会在火车站（），真是（）啊！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b="1" dirty="0" smtClean="0"/>
              <a:t>2</a:t>
            </a:r>
            <a:r>
              <a:rPr lang="zh-CN" altLang="en-US" b="1" dirty="0" smtClean="0"/>
              <a:t>、我们要善于抓住每一次机会，否则，一旦与良机（），你后悔也来不及了。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b="1" dirty="0" smtClean="0"/>
              <a:t>3</a:t>
            </a:r>
            <a:r>
              <a:rPr lang="zh-CN" altLang="en-US" b="1" dirty="0" smtClean="0"/>
              <a:t>、指望天上掉馅儿饼（）的人最终必将一无所获；而凭借自己辛勤的劳动（）的人才有可能收获幸福！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b="1" dirty="0" smtClean="0"/>
              <a:t>4</a:t>
            </a:r>
            <a:r>
              <a:rPr lang="zh-CN" altLang="en-US" b="1" dirty="0" smtClean="0"/>
              <a:t>、人都伤成这样了，你们还有心情在这儿扯皮！（）是要把他送往医院救治啊！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zh-CN" altLang="en-US" b="1" dirty="0" smtClean="0"/>
              <a:t>（二）呼天抢地 寻根究底 转悲为喜 痛不欲生</a:t>
            </a:r>
            <a:r>
              <a:rPr lang="en-US" b="1" dirty="0" smtClean="0"/>
              <a:t>  </a:t>
            </a:r>
            <a:r>
              <a:rPr lang="zh-CN" altLang="en-US" b="1" dirty="0" smtClean="0"/>
              <a:t>白璧微瑕 妙趣横生 破涕为笑 捧腹大笑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b="1" dirty="0" smtClean="0"/>
              <a:t>5</a:t>
            </a:r>
            <a:r>
              <a:rPr lang="zh-CN" altLang="en-US" b="1" dirty="0" smtClean="0"/>
              <a:t>、这部作品总体上写得很成功，个别地方有点美中不足，但也只是（）。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b="1" dirty="0" smtClean="0"/>
              <a:t>6</a:t>
            </a:r>
            <a:r>
              <a:rPr lang="zh-CN" altLang="en-US" b="1" dirty="0" smtClean="0"/>
              <a:t>、在学习上，我们要发扬（）的精神，不能满足于一知半解。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b="1" dirty="0" smtClean="0"/>
              <a:t>7</a:t>
            </a:r>
            <a:r>
              <a:rPr lang="zh-CN" altLang="en-US" b="1" dirty="0" smtClean="0"/>
              <a:t>、黄老师的教学语言诙谐幽默，（），常常逗得大家（）。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b="1" dirty="0" smtClean="0"/>
              <a:t>8</a:t>
            </a:r>
            <a:r>
              <a:rPr lang="zh-CN" altLang="en-US" b="1" dirty="0" smtClean="0"/>
              <a:t>、听到亲人生还的好消息，刚才还（）、（ ）的他立刻（）、（）。</a:t>
            </a:r>
            <a:endParaRPr lang="zh-CN" altLang="en-US" dirty="0" smtClean="0"/>
          </a:p>
          <a:p>
            <a:r>
              <a:rPr lang="zh-CN" altLang="en-US" b="1" dirty="0" smtClean="0"/>
              <a:t>（三）漂洋过海　颠沛流离　星罗棋布　心潮起伏　日新月异　眼花缭乱　魂牵梦绕　风景如画</a:t>
            </a:r>
            <a:endParaRPr lang="zh-CN" altLang="en-US" dirty="0" smtClean="0"/>
          </a:p>
          <a:p>
            <a:r>
              <a:rPr lang="zh-CN" altLang="en-US" b="1" dirty="0" smtClean="0"/>
              <a:t>在“文革”那个动乱的年代，爷爷（  ）去了美国。</a:t>
            </a:r>
            <a:r>
              <a:rPr lang="en-US" b="1" dirty="0" smtClean="0"/>
              <a:t>30</a:t>
            </a:r>
            <a:r>
              <a:rPr lang="zh-CN" altLang="en-US" b="1" dirty="0" smtClean="0"/>
              <a:t>年后，爷爷终于回到了（ ）的故乡，结束了在海外（ ）的生活。一天，爷爷登上东方明珠塔，俯瞰浦江两岸，（），高楼大厦（  ），真是令人（ ）。看着眼前的一切，爷爷（），激动地说：“家乡真是（ ）啊！”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12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86697" y="1188720"/>
            <a:ext cx="1100426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十一：选词填空：</a:t>
            </a:r>
            <a:endParaRPr lang="zh-CN" altLang="en-US" dirty="0" smtClean="0"/>
          </a:p>
          <a:p>
            <a:r>
              <a:rPr lang="zh-CN" altLang="en-US" b="1" dirty="0" smtClean="0"/>
              <a:t>（一）、不劳而获 当务之急 喜出望外 自食其力 失之交臂 不期而遇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b="1" dirty="0" smtClean="0"/>
              <a:t>1</a:t>
            </a:r>
            <a:r>
              <a:rPr lang="zh-CN" altLang="en-US" b="1" dirty="0" smtClean="0"/>
              <a:t>、自从分别后，这对好朋友一直没有再见面，没想到今天会在火车站（不期而遇），真是（喜出望外）啊！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b="1" dirty="0" smtClean="0"/>
              <a:t>2</a:t>
            </a:r>
            <a:r>
              <a:rPr lang="zh-CN" altLang="en-US" b="1" dirty="0" smtClean="0"/>
              <a:t>、我们要善于抓住每一次机会，否则，一旦与良机（失之交臂），你后悔也来不及了。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b="1" dirty="0" smtClean="0"/>
              <a:t>3</a:t>
            </a:r>
            <a:r>
              <a:rPr lang="zh-CN" altLang="en-US" b="1" dirty="0" smtClean="0"/>
              <a:t>、指望天上掉馅儿饼（不劳而获）的人最终必将一无所获；而凭借自己辛勤的劳动（自食其力）的人才有可能收获幸福！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b="1" dirty="0" smtClean="0"/>
              <a:t>4</a:t>
            </a:r>
            <a:r>
              <a:rPr lang="zh-CN" altLang="en-US" b="1" dirty="0" smtClean="0"/>
              <a:t>、人都伤成这样了，你们还有心情在这儿扯皮！（当务之急）是要把他送往医院救治啊！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zh-CN" altLang="en-US" b="1" dirty="0" smtClean="0"/>
              <a:t>（二）呼天抢地 寻根究底 转悲为喜 痛不欲生</a:t>
            </a:r>
            <a:r>
              <a:rPr lang="en-US" b="1" dirty="0" smtClean="0"/>
              <a:t>  </a:t>
            </a:r>
            <a:r>
              <a:rPr lang="zh-CN" altLang="en-US" b="1" dirty="0" smtClean="0"/>
              <a:t>白璧微瑕 妙趣横生 破涕为笑 捧腹大笑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b="1" dirty="0" smtClean="0"/>
              <a:t>5</a:t>
            </a:r>
            <a:r>
              <a:rPr lang="zh-CN" altLang="en-US" b="1" dirty="0" smtClean="0"/>
              <a:t>、这部作品总体上写得很成功，个别地方有点美中不足，但也只是（白璧微瑕）。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b="1" dirty="0" smtClean="0"/>
              <a:t>6</a:t>
            </a:r>
            <a:r>
              <a:rPr lang="zh-CN" altLang="en-US" b="1" dirty="0" smtClean="0"/>
              <a:t>、在学习上，我们要发扬（寻根究底）的精神，不能满足于一知半解。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b="1" dirty="0" smtClean="0"/>
              <a:t>7</a:t>
            </a:r>
            <a:r>
              <a:rPr lang="zh-CN" altLang="en-US" b="1" dirty="0" smtClean="0"/>
              <a:t>、黄老师的教学语言诙谐幽默，（妙趣横生），常常逗得大家（捧腹大笑）。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b="1" dirty="0" smtClean="0"/>
              <a:t>8</a:t>
            </a:r>
            <a:r>
              <a:rPr lang="zh-CN" altLang="en-US" b="1" dirty="0" smtClean="0"/>
              <a:t>、听到亲人生还的好消息，刚才还（呼天抢地）、（ 痛不欲生）的他立刻（转悲为喜）、（破涕为笑）。</a:t>
            </a:r>
            <a:endParaRPr lang="zh-CN" altLang="en-US" dirty="0" smtClean="0"/>
          </a:p>
          <a:p>
            <a:r>
              <a:rPr lang="zh-CN" altLang="en-US" b="1" dirty="0" smtClean="0"/>
              <a:t>（三）漂洋过海　颠沛流离　星罗棋布　心潮起伏　日新月异　眼花缭乱　魂牵梦绕　风景如画</a:t>
            </a:r>
            <a:endParaRPr lang="zh-CN" altLang="en-US" dirty="0" smtClean="0"/>
          </a:p>
          <a:p>
            <a:r>
              <a:rPr lang="zh-CN" altLang="en-US" b="1" dirty="0" smtClean="0"/>
              <a:t>在“文革”那个动乱的年代，爷爷（ 漂洋过海 ）去了美国。</a:t>
            </a:r>
            <a:r>
              <a:rPr lang="en-US" b="1" dirty="0" smtClean="0"/>
              <a:t>30</a:t>
            </a:r>
            <a:r>
              <a:rPr lang="zh-CN" altLang="en-US" b="1" dirty="0" smtClean="0"/>
              <a:t>年后，爷爷终于回到了（魂牵梦绕 ）的故乡，结束了在海外（颠沛流离 ）的生活。一天，爷爷登上东方明珠塔，俯瞰浦江两岸，（风景如画），高楼大厦（ 星罗棋布 ），真是令人（眼花缭乱 ）。看着眼前的一切，爷爷（心潮起伏），激动地说：“家乡真是（ 日新月异</a:t>
            </a:r>
            <a:r>
              <a:rPr lang="en-US" b="1" dirty="0" smtClean="0"/>
              <a:t>?</a:t>
            </a:r>
            <a:r>
              <a:rPr lang="zh-CN" altLang="en-US" b="1" dirty="0" smtClean="0"/>
              <a:t>）啊！”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13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  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42452" y="884904"/>
            <a:ext cx="941636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B</a:t>
            </a:r>
            <a:r>
              <a:rPr lang="zh-CN" altLang="en-US" sz="1400" b="1" dirty="0" smtClean="0"/>
              <a:t>、句子</a:t>
            </a:r>
            <a:endParaRPr lang="zh-CN" altLang="en-US" sz="1400" dirty="0" smtClean="0"/>
          </a:p>
          <a:p>
            <a:r>
              <a:rPr lang="zh-CN" altLang="en-US" sz="1400" b="1" dirty="0" smtClean="0"/>
              <a:t>一．把下面的句子补充完整。</a:t>
            </a:r>
            <a:endParaRPr lang="zh-CN" altLang="en-US" sz="1400" dirty="0" smtClean="0"/>
          </a:p>
          <a:p>
            <a:r>
              <a:rPr lang="en-US" sz="1400" b="1" dirty="0" smtClean="0"/>
              <a:t>1</a:t>
            </a:r>
            <a:r>
              <a:rPr lang="zh-CN" altLang="en-US" sz="1400" b="1" dirty="0" smtClean="0"/>
              <a:t>．他在座谈会上（  ）自己的意见。</a:t>
            </a:r>
            <a:r>
              <a:rPr lang="en-US" sz="1400" b="1" dirty="0" smtClean="0"/>
              <a:t>    2.</a:t>
            </a:r>
            <a:r>
              <a:rPr lang="zh-CN" altLang="en-US" sz="1400" b="1" dirty="0" smtClean="0"/>
              <a:t>今天是（   ）。</a:t>
            </a:r>
            <a:endParaRPr lang="zh-CN" altLang="en-US" sz="1400" dirty="0" smtClean="0"/>
          </a:p>
          <a:p>
            <a:r>
              <a:rPr lang="en-US" sz="1400" b="1" dirty="0" smtClean="0"/>
              <a:t>3.</a:t>
            </a:r>
            <a:r>
              <a:rPr lang="zh-CN" altLang="en-US" sz="1400" b="1" dirty="0" smtClean="0"/>
              <a:t>（    ）是世界著名的音乐之都。</a:t>
            </a:r>
            <a:r>
              <a:rPr lang="en-US" sz="1400" b="1" dirty="0" smtClean="0"/>
              <a:t>   4.</a:t>
            </a:r>
            <a:r>
              <a:rPr lang="zh-CN" altLang="en-US" sz="1400" b="1" dirty="0" smtClean="0"/>
              <a:t>大家都积极地参加（          ）。</a:t>
            </a:r>
            <a:endParaRPr lang="zh-CN" altLang="en-US" sz="1400" dirty="0" smtClean="0"/>
          </a:p>
          <a:p>
            <a:r>
              <a:rPr lang="en-US" sz="1400" b="1" dirty="0" smtClean="0"/>
              <a:t>5</a:t>
            </a:r>
            <a:r>
              <a:rPr lang="zh-CN" altLang="en-US" sz="1400" b="1" dirty="0" smtClean="0"/>
              <a:t>．</a:t>
            </a:r>
            <a:r>
              <a:rPr lang="en-US" sz="1400" b="1" dirty="0" smtClean="0"/>
              <a:t>1946</a:t>
            </a:r>
            <a:r>
              <a:rPr lang="zh-CN" altLang="en-US" sz="1400" b="1" dirty="0" smtClean="0"/>
              <a:t>年人们（     ）第一台电子计算机。</a:t>
            </a:r>
            <a:r>
              <a:rPr lang="en-US" sz="1400" b="1" dirty="0" smtClean="0"/>
              <a:t>6.</a:t>
            </a:r>
            <a:r>
              <a:rPr lang="zh-CN" altLang="en-US" sz="1400" b="1" dirty="0" smtClean="0"/>
              <a:t>春天来了，花坛里的花在（    ）。</a:t>
            </a:r>
            <a:endParaRPr lang="zh-CN" altLang="en-US" sz="1400" dirty="0" smtClean="0"/>
          </a:p>
          <a:p>
            <a:r>
              <a:rPr lang="en-US" sz="1400" b="1" dirty="0" smtClean="0"/>
              <a:t>7.</a:t>
            </a:r>
            <a:r>
              <a:rPr lang="zh-CN" altLang="en-US" sz="1400" b="1" dirty="0" smtClean="0"/>
              <a:t>（               ）真是热闹极了。 </a:t>
            </a:r>
            <a:r>
              <a:rPr lang="en-US" sz="1400" b="1" dirty="0" smtClean="0"/>
              <a:t>8.</a:t>
            </a:r>
            <a:r>
              <a:rPr lang="zh-CN" altLang="en-US" sz="1400" b="1" dirty="0" smtClean="0"/>
              <a:t>我们观看了（     ）的（      ）。</a:t>
            </a:r>
            <a:endParaRPr lang="zh-CN" altLang="en-US" sz="1400" dirty="0" smtClean="0"/>
          </a:p>
          <a:p>
            <a:endParaRPr lang="zh-CN" altLang="en-US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627182" y="2485342"/>
            <a:ext cx="923162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B</a:t>
            </a:r>
            <a:r>
              <a:rPr lang="zh-CN" altLang="en-US" sz="1400" b="1" dirty="0" smtClean="0"/>
              <a:t>、句子</a:t>
            </a:r>
            <a:endParaRPr lang="zh-CN" altLang="en-US" sz="1400" dirty="0" smtClean="0"/>
          </a:p>
          <a:p>
            <a:r>
              <a:rPr lang="zh-CN" altLang="en-US" sz="1400" b="1" dirty="0" smtClean="0"/>
              <a:t>一．把下面的句子补充完整。</a:t>
            </a:r>
            <a:endParaRPr lang="zh-CN" altLang="en-US" sz="1400" dirty="0" smtClean="0"/>
          </a:p>
          <a:p>
            <a:r>
              <a:rPr lang="en-US" sz="1400" b="1" dirty="0" smtClean="0"/>
              <a:t>1</a:t>
            </a:r>
            <a:r>
              <a:rPr lang="zh-CN" altLang="en-US" sz="1400" b="1" dirty="0" smtClean="0"/>
              <a:t>．他在座谈会上（发表）自己的意见。</a:t>
            </a:r>
            <a:r>
              <a:rPr lang="en-US" sz="1400" b="1" dirty="0" smtClean="0"/>
              <a:t>    2.</a:t>
            </a:r>
            <a:r>
              <a:rPr lang="zh-CN" altLang="en-US" sz="1400" b="1" dirty="0" smtClean="0"/>
              <a:t>今天是（母亲节）。</a:t>
            </a:r>
            <a:endParaRPr lang="zh-CN" altLang="en-US" sz="1400" dirty="0" smtClean="0"/>
          </a:p>
          <a:p>
            <a:r>
              <a:rPr lang="en-US" sz="1400" b="1" dirty="0" smtClean="0"/>
              <a:t>3.</a:t>
            </a:r>
            <a:r>
              <a:rPr lang="zh-CN" altLang="en-US" sz="1400" b="1" dirty="0" smtClean="0"/>
              <a:t>（维也纳）是世界著名的音乐之都。</a:t>
            </a:r>
            <a:r>
              <a:rPr lang="en-US" sz="1400" b="1" dirty="0" smtClean="0"/>
              <a:t>   4.</a:t>
            </a:r>
            <a:r>
              <a:rPr lang="zh-CN" altLang="en-US" sz="1400" b="1" dirty="0" smtClean="0"/>
              <a:t>大家都积极地参加（抗震救灾捐款活动）。</a:t>
            </a:r>
            <a:endParaRPr lang="zh-CN" altLang="en-US" sz="1400" dirty="0" smtClean="0"/>
          </a:p>
          <a:p>
            <a:r>
              <a:rPr lang="en-US" sz="1400" b="1" dirty="0" smtClean="0"/>
              <a:t>5</a:t>
            </a:r>
            <a:r>
              <a:rPr lang="zh-CN" altLang="en-US" sz="1400" b="1" dirty="0" smtClean="0"/>
              <a:t>．</a:t>
            </a:r>
            <a:r>
              <a:rPr lang="en-US" sz="1400" b="1" dirty="0" smtClean="0"/>
              <a:t>1946</a:t>
            </a:r>
            <a:r>
              <a:rPr lang="zh-CN" altLang="en-US" sz="1400" b="1" dirty="0" smtClean="0"/>
              <a:t>年人们（发明了）第一台电子计算机。</a:t>
            </a:r>
            <a:r>
              <a:rPr lang="en-US" sz="1400" b="1" dirty="0" smtClean="0"/>
              <a:t>6.</a:t>
            </a:r>
            <a:r>
              <a:rPr lang="zh-CN" altLang="en-US" sz="1400" b="1" dirty="0" smtClean="0"/>
              <a:t>春天来了，花坛里的花在（竞相开放）。</a:t>
            </a:r>
            <a:endParaRPr lang="zh-CN" altLang="en-US" sz="1400" dirty="0" smtClean="0"/>
          </a:p>
          <a:p>
            <a:r>
              <a:rPr lang="en-US" sz="1400" b="1" dirty="0" smtClean="0"/>
              <a:t>7.</a:t>
            </a:r>
            <a:r>
              <a:rPr lang="zh-CN" altLang="en-US" sz="1400" b="1" dirty="0" smtClean="0"/>
              <a:t>（广场上人山人海欢声笑语）真是热闹极了。 </a:t>
            </a:r>
            <a:r>
              <a:rPr lang="en-US" sz="1400" b="1" dirty="0" smtClean="0"/>
              <a:t>8.</a:t>
            </a:r>
            <a:r>
              <a:rPr lang="zh-CN" altLang="en-US" sz="1400" b="1" dirty="0" smtClean="0"/>
              <a:t>我们观看了（吴桥）的（杂技）</a:t>
            </a:r>
            <a:r>
              <a:rPr lang="zh-CN" altLang="en-US" b="1" dirty="0" smtClean="0"/>
              <a:t>。</a:t>
            </a:r>
            <a:endParaRPr lang="zh-CN" altLang="en-US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627183" y="3931892"/>
            <a:ext cx="12192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二．缩写句子。</a:t>
            </a:r>
            <a:endParaRPr kumimoji="0" lang="zh-CN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1.</a:t>
            </a: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詹天佑是我国杰出的爱国工程师。（                     ）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2.</a:t>
            </a: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洪亮的钟声在天空中经久不息地回响。（                      ）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452" y="5072894"/>
            <a:ext cx="483497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/>
              <a:t>二．缩写句子。</a:t>
            </a:r>
            <a:endParaRPr lang="zh-CN" altLang="en-US" sz="1400" dirty="0" smtClean="0"/>
          </a:p>
          <a:p>
            <a:r>
              <a:rPr lang="en-US" sz="1400" b="1" dirty="0" smtClean="0"/>
              <a:t>1.</a:t>
            </a:r>
            <a:r>
              <a:rPr lang="zh-CN" altLang="en-US" sz="1400" b="1" dirty="0" smtClean="0"/>
              <a:t>詹天佑是我国杰出的爱国工程师。（詹天佑是工程师。）</a:t>
            </a:r>
            <a:endParaRPr lang="zh-CN" altLang="en-US" sz="1400" dirty="0" smtClean="0"/>
          </a:p>
          <a:p>
            <a:r>
              <a:rPr lang="en-US" sz="1400" b="1" dirty="0" smtClean="0"/>
              <a:t>2.</a:t>
            </a:r>
            <a:r>
              <a:rPr lang="zh-CN" altLang="en-US" sz="1400" b="1" dirty="0" smtClean="0"/>
              <a:t>洪亮的钟声在天空中经久不息地回响。（钟声回响。）</a:t>
            </a:r>
            <a:endParaRPr lang="zh-CN" altLang="en-US" sz="1400" dirty="0" smtClean="0"/>
          </a:p>
          <a:p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073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14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98206" y="706187"/>
            <a:ext cx="7252306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三．用恰当的关联词语完成练习    </a:t>
            </a:r>
            <a:endParaRPr lang="zh-CN" altLang="en-US" sz="1400" dirty="0" smtClean="0"/>
          </a:p>
          <a:p>
            <a:r>
              <a:rPr lang="en-US" sz="1400" b="1" dirty="0" smtClean="0"/>
              <a:t>1.</a:t>
            </a:r>
            <a:r>
              <a:rPr lang="zh-CN" altLang="en-US" sz="1400" b="1" dirty="0" smtClean="0"/>
              <a:t>选择下面的关联词语，填在句中的（ ）内。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1</a:t>
            </a:r>
            <a:r>
              <a:rPr lang="zh-CN" altLang="en-US" sz="1400" b="1" dirty="0" smtClean="0"/>
              <a:t>）（   ）你说得对，我们（  ）改正。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2</a:t>
            </a:r>
            <a:r>
              <a:rPr lang="zh-CN" altLang="en-US" sz="1400" b="1" dirty="0" smtClean="0"/>
              <a:t>）（    </a:t>
            </a:r>
            <a:r>
              <a:rPr lang="en-US" altLang="zh-CN" sz="1400" b="1" dirty="0" smtClean="0"/>
              <a:t>)</a:t>
            </a:r>
            <a:r>
              <a:rPr lang="zh-CN" altLang="en-US" sz="1400" b="1" dirty="0" smtClean="0"/>
              <a:t>从小学好本领，（  ）更好地为国家建设出力。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3</a:t>
            </a:r>
            <a:r>
              <a:rPr lang="zh-CN" altLang="en-US" sz="1400" b="1" dirty="0" smtClean="0"/>
              <a:t>）小王的学习（    ）有进步，（   ）老师和同学的帮助。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4</a:t>
            </a:r>
            <a:r>
              <a:rPr lang="zh-CN" altLang="en-US" sz="1400" b="1" dirty="0" smtClean="0"/>
              <a:t>）妈妈（   ）工作，（    ）参加进修学习。</a:t>
            </a:r>
            <a:endParaRPr lang="zh-CN" altLang="en-US" sz="1400" dirty="0" smtClean="0"/>
          </a:p>
          <a:p>
            <a:r>
              <a:rPr lang="en-US" sz="1400" b="1" dirty="0" smtClean="0"/>
              <a:t>2</a:t>
            </a:r>
            <a:r>
              <a:rPr lang="zh-CN" altLang="en-US" sz="1400" b="1" dirty="0" smtClean="0"/>
              <a:t>．用关联词语把下面两句话连起来。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1</a:t>
            </a:r>
            <a:r>
              <a:rPr lang="zh-CN" altLang="en-US" sz="1400" b="1" dirty="0" smtClean="0"/>
              <a:t>）</a:t>
            </a:r>
            <a:r>
              <a:rPr lang="en-US" altLang="zh-CN" sz="1400" b="1" dirty="0" smtClean="0"/>
              <a:t>【    】</a:t>
            </a:r>
            <a:r>
              <a:rPr lang="zh-CN" altLang="en-US" sz="1400" b="1" dirty="0" smtClean="0"/>
              <a:t>我的成绩在班级里名列前茅，</a:t>
            </a:r>
            <a:r>
              <a:rPr lang="en-US" altLang="zh-CN" sz="1400" b="1" dirty="0" smtClean="0"/>
              <a:t>【   】</a:t>
            </a:r>
            <a:r>
              <a:rPr lang="zh-CN" altLang="en-US" sz="1400" b="1" dirty="0" smtClean="0"/>
              <a:t>我不能骄傲。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2</a:t>
            </a:r>
            <a:r>
              <a:rPr lang="zh-CN" altLang="en-US" sz="1400" b="1" dirty="0" smtClean="0"/>
              <a:t>）</a:t>
            </a:r>
            <a:r>
              <a:rPr lang="en-US" altLang="zh-CN" sz="1400" b="1" dirty="0" smtClean="0"/>
              <a:t>【    】</a:t>
            </a:r>
            <a:r>
              <a:rPr lang="zh-CN" altLang="en-US" sz="1400" b="1" dirty="0" smtClean="0"/>
              <a:t>这本书写得太精彩了，</a:t>
            </a:r>
            <a:r>
              <a:rPr lang="en-US" altLang="zh-CN" sz="1400" b="1" dirty="0" smtClean="0"/>
              <a:t>【    】</a:t>
            </a:r>
            <a:r>
              <a:rPr lang="zh-CN" altLang="en-US" sz="1400" b="1" dirty="0" smtClean="0"/>
              <a:t>我一连看了三遍。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3</a:t>
            </a:r>
            <a:r>
              <a:rPr lang="zh-CN" altLang="en-US" sz="1400" b="1" dirty="0" smtClean="0"/>
              <a:t>）董存瑞</a:t>
            </a:r>
            <a:r>
              <a:rPr lang="en-US" altLang="zh-CN" sz="1400" b="1" dirty="0" smtClean="0"/>
              <a:t>【   】</a:t>
            </a:r>
            <a:r>
              <a:rPr lang="zh-CN" altLang="en-US" sz="1400" b="1" dirty="0" smtClean="0"/>
              <a:t>牺牲自己，</a:t>
            </a:r>
            <a:r>
              <a:rPr lang="en-US" altLang="zh-CN" sz="1400" b="1" dirty="0" smtClean="0"/>
              <a:t>【    】</a:t>
            </a:r>
            <a:r>
              <a:rPr lang="zh-CN" altLang="en-US" sz="1400" b="1" dirty="0" smtClean="0"/>
              <a:t>要炸毁暗堡。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4</a:t>
            </a:r>
            <a:r>
              <a:rPr lang="zh-CN" altLang="en-US" sz="1400" b="1" dirty="0" smtClean="0"/>
              <a:t>）做个好猎手</a:t>
            </a:r>
            <a:r>
              <a:rPr lang="en-US" altLang="zh-CN" sz="1400" b="1" dirty="0" smtClean="0"/>
              <a:t>【     】</a:t>
            </a:r>
            <a:r>
              <a:rPr lang="zh-CN" altLang="en-US" sz="1400" b="1" dirty="0" smtClean="0"/>
              <a:t>要枪法好，</a:t>
            </a:r>
            <a:r>
              <a:rPr lang="en-US" altLang="zh-CN" sz="1400" b="1" dirty="0" smtClean="0"/>
              <a:t>【     】</a:t>
            </a:r>
            <a:r>
              <a:rPr lang="zh-CN" altLang="en-US" sz="1400" b="1" dirty="0" smtClean="0"/>
              <a:t>要机智勇敢。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5</a:t>
            </a:r>
            <a:r>
              <a:rPr lang="zh-CN" altLang="en-US" sz="1400" b="1" dirty="0" smtClean="0"/>
              <a:t>）</a:t>
            </a:r>
            <a:r>
              <a:rPr lang="en-US" altLang="zh-CN" sz="1400" b="1" dirty="0" smtClean="0"/>
              <a:t>【     】</a:t>
            </a:r>
            <a:r>
              <a:rPr lang="zh-CN" altLang="en-US" sz="1400" b="1" dirty="0" smtClean="0"/>
              <a:t>你每天坚持锻炼，你的身体素质</a:t>
            </a:r>
            <a:r>
              <a:rPr lang="en-US" altLang="zh-CN" sz="1400" b="1" dirty="0" smtClean="0"/>
              <a:t>【     】</a:t>
            </a:r>
            <a:r>
              <a:rPr lang="zh-CN" altLang="en-US" sz="1400" b="1" dirty="0" smtClean="0"/>
              <a:t>会得到提高。</a:t>
            </a:r>
            <a:endParaRPr lang="zh-CN" altLang="en-US" sz="1400" dirty="0" smtClean="0"/>
          </a:p>
          <a:p>
            <a:endParaRPr lang="zh-CN" altLang="en-US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604684" y="3745248"/>
            <a:ext cx="5681363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/>
              <a:t>三．用恰当的关联词语完成练习</a:t>
            </a:r>
            <a:endParaRPr lang="zh-CN" altLang="en-US" sz="1400" dirty="0" smtClean="0"/>
          </a:p>
          <a:p>
            <a:r>
              <a:rPr lang="en-US" sz="1400" b="1" dirty="0" smtClean="0"/>
              <a:t>1.</a:t>
            </a:r>
            <a:r>
              <a:rPr lang="zh-CN" altLang="en-US" sz="1400" b="1" dirty="0" smtClean="0"/>
              <a:t>选择下面的关联词语，填在句中的（ ）内。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1</a:t>
            </a:r>
            <a:r>
              <a:rPr lang="zh-CN" altLang="en-US" sz="1400" b="1" dirty="0" smtClean="0"/>
              <a:t>）（只要）你说得对，我们（就）改正。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2</a:t>
            </a:r>
            <a:r>
              <a:rPr lang="zh-CN" altLang="en-US" sz="1400" b="1" dirty="0" smtClean="0"/>
              <a:t>）（只有从小学好本领，（才能）更好地为国家建设出力。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3</a:t>
            </a:r>
            <a:r>
              <a:rPr lang="zh-CN" altLang="en-US" sz="1400" b="1" dirty="0" smtClean="0"/>
              <a:t>）小王的学习（之所以）有进步，（是因为）老师和同学的帮助。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4</a:t>
            </a:r>
            <a:r>
              <a:rPr lang="zh-CN" altLang="en-US" sz="1400" b="1" dirty="0" smtClean="0"/>
              <a:t>）妈妈（一边）工作，（一边）参加进修学习。</a:t>
            </a:r>
            <a:endParaRPr lang="zh-CN" altLang="en-US" sz="1400" dirty="0" smtClean="0"/>
          </a:p>
          <a:p>
            <a:r>
              <a:rPr lang="en-US" sz="1400" b="1" dirty="0" smtClean="0"/>
              <a:t>2</a:t>
            </a:r>
            <a:r>
              <a:rPr lang="zh-CN" altLang="en-US" sz="1400" b="1" dirty="0" smtClean="0"/>
              <a:t>．用关联词语把下面两句话连起来。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1</a:t>
            </a:r>
            <a:r>
              <a:rPr lang="zh-CN" altLang="en-US" sz="1400" b="1" dirty="0" smtClean="0"/>
              <a:t>）</a:t>
            </a:r>
            <a:r>
              <a:rPr lang="en-US" altLang="zh-CN" sz="1400" b="1" dirty="0" smtClean="0"/>
              <a:t>【</a:t>
            </a:r>
            <a:r>
              <a:rPr lang="zh-CN" altLang="en-US" sz="1400" b="1" dirty="0" smtClean="0"/>
              <a:t>虽然</a:t>
            </a:r>
            <a:r>
              <a:rPr lang="en-US" altLang="zh-CN" sz="1400" b="1" dirty="0" smtClean="0"/>
              <a:t>】</a:t>
            </a:r>
            <a:r>
              <a:rPr lang="zh-CN" altLang="en-US" sz="1400" b="1" dirty="0" smtClean="0"/>
              <a:t>我的成绩在班级里名列前茅，</a:t>
            </a:r>
            <a:r>
              <a:rPr lang="en-US" altLang="zh-CN" sz="1400" b="1" dirty="0" smtClean="0"/>
              <a:t>【</a:t>
            </a:r>
            <a:r>
              <a:rPr lang="zh-CN" altLang="en-US" sz="1400" b="1" dirty="0" smtClean="0"/>
              <a:t>但是</a:t>
            </a:r>
            <a:r>
              <a:rPr lang="en-US" altLang="zh-CN" sz="1400" b="1" dirty="0" smtClean="0"/>
              <a:t>】</a:t>
            </a:r>
            <a:r>
              <a:rPr lang="zh-CN" altLang="en-US" sz="1400" b="1" dirty="0" smtClean="0"/>
              <a:t>我不能骄傲。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2</a:t>
            </a:r>
            <a:r>
              <a:rPr lang="zh-CN" altLang="en-US" sz="1400" b="1" dirty="0" smtClean="0"/>
              <a:t>）</a:t>
            </a:r>
            <a:r>
              <a:rPr lang="en-US" altLang="zh-CN" sz="1400" b="1" dirty="0" smtClean="0"/>
              <a:t>【</a:t>
            </a:r>
            <a:r>
              <a:rPr lang="zh-CN" altLang="en-US" sz="1400" b="1" dirty="0" smtClean="0"/>
              <a:t>因为</a:t>
            </a:r>
            <a:r>
              <a:rPr lang="en-US" altLang="zh-CN" sz="1400" b="1" dirty="0" smtClean="0"/>
              <a:t>】</a:t>
            </a:r>
            <a:r>
              <a:rPr lang="zh-CN" altLang="en-US" sz="1400" b="1" dirty="0" smtClean="0"/>
              <a:t>这本书写得太精彩了，</a:t>
            </a:r>
            <a:r>
              <a:rPr lang="en-US" altLang="zh-CN" sz="1400" b="1" dirty="0" smtClean="0"/>
              <a:t>【</a:t>
            </a:r>
            <a:r>
              <a:rPr lang="zh-CN" altLang="en-US" sz="1400" b="1" dirty="0" smtClean="0"/>
              <a:t>所以</a:t>
            </a:r>
            <a:r>
              <a:rPr lang="en-US" altLang="zh-CN" sz="1400" b="1" dirty="0" smtClean="0"/>
              <a:t>】</a:t>
            </a:r>
            <a:r>
              <a:rPr lang="zh-CN" altLang="en-US" sz="1400" b="1" dirty="0" smtClean="0"/>
              <a:t>我一连看了三遍。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3</a:t>
            </a:r>
            <a:r>
              <a:rPr lang="zh-CN" altLang="en-US" sz="1400" b="1" dirty="0" smtClean="0"/>
              <a:t>）董存瑞</a:t>
            </a:r>
            <a:r>
              <a:rPr lang="en-US" altLang="zh-CN" sz="1400" b="1" dirty="0" smtClean="0"/>
              <a:t>【</a:t>
            </a:r>
            <a:r>
              <a:rPr lang="zh-CN" altLang="en-US" sz="1400" b="1" dirty="0" smtClean="0"/>
              <a:t>宁可</a:t>
            </a:r>
            <a:r>
              <a:rPr lang="en-US" altLang="zh-CN" sz="1400" b="1" dirty="0" smtClean="0"/>
              <a:t>】</a:t>
            </a:r>
            <a:r>
              <a:rPr lang="zh-CN" altLang="en-US" sz="1400" b="1" dirty="0" smtClean="0"/>
              <a:t>牺牲自己，</a:t>
            </a:r>
            <a:r>
              <a:rPr lang="en-US" altLang="zh-CN" sz="1400" b="1" dirty="0" smtClean="0"/>
              <a:t>【</a:t>
            </a:r>
            <a:r>
              <a:rPr lang="zh-CN" altLang="en-US" sz="1400" b="1" dirty="0" smtClean="0"/>
              <a:t>也</a:t>
            </a:r>
            <a:r>
              <a:rPr lang="en-US" altLang="zh-CN" sz="1400" b="1" dirty="0" smtClean="0"/>
              <a:t>】</a:t>
            </a:r>
            <a:r>
              <a:rPr lang="zh-CN" altLang="en-US" sz="1400" b="1" dirty="0" smtClean="0"/>
              <a:t>要炸毁暗堡。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4</a:t>
            </a:r>
            <a:r>
              <a:rPr lang="zh-CN" altLang="en-US" sz="1400" b="1" dirty="0" smtClean="0"/>
              <a:t>）做个好猎手</a:t>
            </a:r>
            <a:r>
              <a:rPr lang="en-US" altLang="zh-CN" sz="1400" b="1" dirty="0" smtClean="0"/>
              <a:t>【</a:t>
            </a:r>
            <a:r>
              <a:rPr lang="zh-CN" altLang="en-US" sz="1400" b="1" dirty="0" smtClean="0"/>
              <a:t>不但</a:t>
            </a:r>
            <a:r>
              <a:rPr lang="en-US" altLang="zh-CN" sz="1400" b="1" dirty="0" smtClean="0"/>
              <a:t>】</a:t>
            </a:r>
            <a:r>
              <a:rPr lang="zh-CN" altLang="en-US" sz="1400" b="1" dirty="0" smtClean="0"/>
              <a:t>要枪法好，</a:t>
            </a:r>
            <a:r>
              <a:rPr lang="en-US" altLang="zh-CN" sz="1400" b="1" dirty="0" smtClean="0"/>
              <a:t>【</a:t>
            </a:r>
            <a:r>
              <a:rPr lang="zh-CN" altLang="en-US" sz="1400" b="1" dirty="0" smtClean="0"/>
              <a:t>还</a:t>
            </a:r>
            <a:r>
              <a:rPr lang="en-US" altLang="zh-CN" sz="1400" b="1" dirty="0" smtClean="0"/>
              <a:t>】</a:t>
            </a:r>
            <a:r>
              <a:rPr lang="zh-CN" altLang="en-US" sz="1400" b="1" dirty="0" smtClean="0"/>
              <a:t>要机智勇敢。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5</a:t>
            </a:r>
            <a:r>
              <a:rPr lang="zh-CN" altLang="en-US" sz="1400" b="1" dirty="0" smtClean="0"/>
              <a:t>）</a:t>
            </a:r>
            <a:r>
              <a:rPr lang="en-US" altLang="zh-CN" sz="1400" b="1" dirty="0" smtClean="0"/>
              <a:t>【</a:t>
            </a:r>
            <a:r>
              <a:rPr lang="zh-CN" altLang="en-US" sz="1400" b="1" dirty="0" smtClean="0"/>
              <a:t>如果</a:t>
            </a:r>
            <a:r>
              <a:rPr lang="en-US" altLang="zh-CN" sz="1400" b="1" dirty="0" smtClean="0"/>
              <a:t>】</a:t>
            </a:r>
            <a:r>
              <a:rPr lang="zh-CN" altLang="en-US" sz="1400" b="1" dirty="0" smtClean="0"/>
              <a:t>你每天坚持锻炼，你的身体素质</a:t>
            </a:r>
            <a:r>
              <a:rPr lang="en-US" altLang="zh-CN" sz="1400" b="1" dirty="0" smtClean="0"/>
              <a:t>【</a:t>
            </a:r>
            <a:r>
              <a:rPr lang="zh-CN" altLang="en-US" sz="1400" b="1" dirty="0" smtClean="0"/>
              <a:t>就</a:t>
            </a:r>
            <a:r>
              <a:rPr lang="en-US" altLang="zh-CN" sz="1400" b="1" dirty="0" smtClean="0"/>
              <a:t>】</a:t>
            </a:r>
            <a:r>
              <a:rPr lang="zh-CN" altLang="en-US" sz="1400" b="1" dirty="0" smtClean="0"/>
              <a:t>会得到提高。</a:t>
            </a:r>
            <a:endParaRPr lang="zh-CN" altLang="en-US" sz="1400" dirty="0" smtClean="0"/>
          </a:p>
          <a:p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15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01445" y="914400"/>
            <a:ext cx="604043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四．按要求改写句子。</a:t>
            </a:r>
            <a:endParaRPr lang="zh-CN" altLang="en-US" sz="1400" dirty="0" smtClean="0"/>
          </a:p>
          <a:p>
            <a:r>
              <a:rPr lang="en-US" sz="1400" b="1" dirty="0" smtClean="0"/>
              <a:t>1.</a:t>
            </a:r>
            <a:r>
              <a:rPr lang="zh-CN" altLang="en-US" sz="1400" b="1" dirty="0" smtClean="0"/>
              <a:t>把下面句子改成反问句。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1</a:t>
            </a:r>
            <a:r>
              <a:rPr lang="zh-CN" altLang="en-US" sz="1400" b="1" dirty="0" smtClean="0"/>
              <a:t>）坡度这么大，火车爬不上去。 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2</a:t>
            </a:r>
            <a:r>
              <a:rPr lang="zh-CN" altLang="en-US" sz="1400" b="1" dirty="0" smtClean="0"/>
              <a:t>）为了把祖国建设得更强盛，我们应该努力学习。</a:t>
            </a:r>
            <a:endParaRPr lang="zh-CN" altLang="en-US" sz="1400" dirty="0" smtClean="0"/>
          </a:p>
          <a:p>
            <a:r>
              <a:rPr lang="en-US" sz="1400" b="1" dirty="0" smtClean="0"/>
              <a:t>2.</a:t>
            </a:r>
            <a:r>
              <a:rPr lang="zh-CN" altLang="en-US" sz="1400" b="1" dirty="0" smtClean="0"/>
              <a:t>把下列句子改成陈述句。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1</a:t>
            </a:r>
            <a:r>
              <a:rPr lang="zh-CN" altLang="en-US" sz="1400" b="1" dirty="0" smtClean="0"/>
              <a:t>）人的聪明与愚笨，难道是天生的吗？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2</a:t>
            </a:r>
            <a:r>
              <a:rPr lang="zh-CN" altLang="en-US" sz="1400" b="1" dirty="0" smtClean="0"/>
              <a:t>）居里夫人只要在专利书上签个字，所有的困难不是都可以解决了吗？</a:t>
            </a:r>
            <a:endParaRPr lang="zh-CN" altLang="en-US" sz="1400" dirty="0" smtClean="0"/>
          </a:p>
          <a:p>
            <a:r>
              <a:rPr lang="en-US" sz="1400" b="1" dirty="0" smtClean="0"/>
              <a:t>3.</a:t>
            </a:r>
            <a:r>
              <a:rPr lang="zh-CN" altLang="en-US" sz="1400" b="1" dirty="0" smtClean="0"/>
              <a:t>把下面句子改变人称换个说法。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1</a:t>
            </a:r>
            <a:r>
              <a:rPr lang="zh-CN" altLang="en-US" sz="1400" b="1" dirty="0" smtClean="0"/>
              <a:t>）美丽的姑娘说：“我是智慧的女儿。”</a:t>
            </a:r>
            <a:r>
              <a:rPr lang="en-US" sz="1400" b="1" dirty="0" smtClean="0"/>
              <a:t> 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2</a:t>
            </a:r>
            <a:r>
              <a:rPr lang="zh-CN" altLang="en-US" sz="1400" b="1" dirty="0" smtClean="0"/>
              <a:t>）一位台湾同胞说，他是中国人，他爱中国。</a:t>
            </a:r>
            <a:endParaRPr lang="zh-CN" altLang="en-US" sz="1400" dirty="0" smtClean="0"/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37419" y="3438168"/>
            <a:ext cx="626933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四．按要求改写句子。</a:t>
            </a:r>
            <a:endParaRPr lang="zh-CN" altLang="en-US" sz="1400" dirty="0" smtClean="0"/>
          </a:p>
          <a:p>
            <a:r>
              <a:rPr lang="en-US" sz="1400" b="1" dirty="0" smtClean="0"/>
              <a:t>1.</a:t>
            </a:r>
            <a:r>
              <a:rPr lang="zh-CN" altLang="en-US" sz="1400" b="1" dirty="0" smtClean="0"/>
              <a:t>把下面句子改成反问句。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1</a:t>
            </a:r>
            <a:r>
              <a:rPr lang="zh-CN" altLang="en-US" sz="1400" b="1" dirty="0" smtClean="0"/>
              <a:t>）坡度这么大，火车爬不上去。 坡度这么大，火车怎么爬得上去呢？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2</a:t>
            </a:r>
            <a:r>
              <a:rPr lang="zh-CN" altLang="en-US" sz="1400" b="1" dirty="0" smtClean="0"/>
              <a:t>）为了把祖国建设得更强盛，我们应该努力学习。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为了把祖国建设得更强盛，难道我们不应该努力学习吗？</a:t>
            </a:r>
            <a:endParaRPr lang="zh-CN" altLang="en-US" sz="1400" dirty="0" smtClean="0"/>
          </a:p>
          <a:p>
            <a:r>
              <a:rPr lang="en-US" sz="1400" b="1" dirty="0" smtClean="0"/>
              <a:t>2.</a:t>
            </a:r>
            <a:r>
              <a:rPr lang="zh-CN" altLang="en-US" sz="1400" b="1" dirty="0" smtClean="0"/>
              <a:t>把下列句子改成陈述句。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1</a:t>
            </a:r>
            <a:r>
              <a:rPr lang="zh-CN" altLang="en-US" sz="1400" b="1" dirty="0" smtClean="0"/>
              <a:t>）人的聪明与愚笨，难道是天生的吗？</a:t>
            </a:r>
            <a:r>
              <a:rPr lang="en-US" sz="1400" b="1" dirty="0" smtClean="0"/>
              <a:t>  </a:t>
            </a:r>
            <a:r>
              <a:rPr lang="zh-CN" altLang="en-US" sz="1400" b="1" dirty="0" smtClean="0"/>
              <a:t>人的聪明与愚笨不是天生的。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2</a:t>
            </a:r>
            <a:r>
              <a:rPr lang="zh-CN" altLang="en-US" sz="1400" b="1" dirty="0" smtClean="0"/>
              <a:t>）居里夫人只要在专利书上签个字，所有的困难不是都可以解决了吗？</a:t>
            </a:r>
            <a:endParaRPr lang="zh-CN" altLang="en-US" sz="1400" dirty="0" smtClean="0"/>
          </a:p>
          <a:p>
            <a:r>
              <a:rPr lang="zh-CN" altLang="en-US" sz="1400" b="1" dirty="0" smtClean="0"/>
              <a:t>居里夫人只要在专利书上签个字，所有的困难都可以解决了。</a:t>
            </a:r>
            <a:endParaRPr lang="zh-CN" altLang="en-US" sz="1400" dirty="0" smtClean="0"/>
          </a:p>
          <a:p>
            <a:r>
              <a:rPr lang="en-US" sz="1400" b="1" dirty="0" smtClean="0"/>
              <a:t>3.</a:t>
            </a:r>
            <a:r>
              <a:rPr lang="zh-CN" altLang="en-US" sz="1400" b="1" dirty="0" smtClean="0"/>
              <a:t>把下面句子改变人称换个说法。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1</a:t>
            </a:r>
            <a:r>
              <a:rPr lang="zh-CN" altLang="en-US" sz="1400" b="1" dirty="0" smtClean="0"/>
              <a:t>）美丽的姑娘说：“我是智慧的女儿。”</a:t>
            </a:r>
            <a:r>
              <a:rPr lang="en-US" sz="1400" b="1" dirty="0" smtClean="0"/>
              <a:t>  </a:t>
            </a:r>
            <a:r>
              <a:rPr lang="zh-CN" altLang="en-US" sz="1400" b="1" dirty="0" smtClean="0"/>
              <a:t>美丽的姑娘说，她是智慧的女儿。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2</a:t>
            </a:r>
            <a:r>
              <a:rPr lang="zh-CN" altLang="en-US" sz="1400" b="1" dirty="0" smtClean="0"/>
              <a:t>）一位台湾同胞说，他是中国人，他爱中国。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一位台湾同胞说：“我是中国人，我爱中国！”</a:t>
            </a:r>
            <a:endParaRPr lang="zh-CN" altLang="en-US" sz="1400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16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71948" y="943897"/>
            <a:ext cx="97465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五．读下面的句子，想想这些句子在表达上有什么特点，再仿照例句写句子。</a:t>
            </a:r>
            <a:endParaRPr lang="zh-CN" altLang="en-US" sz="1400" dirty="0" smtClean="0"/>
          </a:p>
          <a:p>
            <a:r>
              <a:rPr lang="en-US" sz="1400" b="1" dirty="0" smtClean="0"/>
              <a:t>1</a:t>
            </a:r>
            <a:r>
              <a:rPr lang="zh-CN" altLang="en-US" sz="1400" b="1" dirty="0" smtClean="0"/>
              <a:t>．飞机排成人字形，像银燕一样飞过天空。（      ）</a:t>
            </a:r>
            <a:endParaRPr lang="zh-CN" altLang="en-US" sz="1400" dirty="0" smtClean="0"/>
          </a:p>
          <a:p>
            <a:r>
              <a:rPr lang="en-US" sz="1400" b="1" dirty="0" smtClean="0"/>
              <a:t>2.</a:t>
            </a:r>
            <a:r>
              <a:rPr lang="zh-CN" altLang="en-US" sz="1400" b="1" dirty="0" smtClean="0"/>
              <a:t>井冈山是中国革命的摇篮。（     ）</a:t>
            </a:r>
            <a:endParaRPr lang="zh-CN" altLang="en-US" sz="1400" dirty="0" smtClean="0"/>
          </a:p>
          <a:p>
            <a:r>
              <a:rPr lang="en-US" sz="1400" b="1" dirty="0" smtClean="0"/>
              <a:t>3.</a:t>
            </a:r>
            <a:r>
              <a:rPr lang="zh-CN" altLang="en-US" sz="1400" b="1" dirty="0" smtClean="0"/>
              <a:t>涨红了脸，稻子笑弯了腰。（      ）</a:t>
            </a:r>
            <a:endParaRPr lang="zh-CN" altLang="en-US" sz="1400" dirty="0" smtClean="0"/>
          </a:p>
          <a:p>
            <a:r>
              <a:rPr lang="zh-CN" altLang="en-US" sz="1400" b="1" dirty="0" smtClean="0"/>
              <a:t>六．指出下面句子分别使用了那种说明方法。</a:t>
            </a:r>
            <a:endParaRPr lang="zh-CN" altLang="en-US" sz="1400" dirty="0" smtClean="0"/>
          </a:p>
          <a:p>
            <a:r>
              <a:rPr lang="en-US" sz="1400" b="1" dirty="0" smtClean="0"/>
              <a:t>1</a:t>
            </a:r>
            <a:r>
              <a:rPr lang="zh-CN" altLang="en-US" sz="1400" b="1" dirty="0" smtClean="0"/>
              <a:t>．科学家提出了许多设想。例如，在火星或者月球上建造移民基地。（    ）</a:t>
            </a:r>
            <a:endParaRPr lang="zh-CN" altLang="en-US" sz="1400" dirty="0" smtClean="0"/>
          </a:p>
          <a:p>
            <a:r>
              <a:rPr lang="en-US" sz="1400" b="1" dirty="0" smtClean="0"/>
              <a:t>2.</a:t>
            </a:r>
            <a:r>
              <a:rPr lang="zh-CN" altLang="en-US" sz="1400" b="1" dirty="0" smtClean="0"/>
              <a:t>地球，这位人类的母亲，这个生命的摇篮，是那样的美丽壮观，和蔼可亲。（    ）</a:t>
            </a:r>
            <a:endParaRPr lang="zh-CN" altLang="en-US" sz="1400" dirty="0" smtClean="0"/>
          </a:p>
          <a:p>
            <a:r>
              <a:rPr lang="en-US" sz="1400" b="1" dirty="0" smtClean="0"/>
              <a:t>3.</a:t>
            </a:r>
            <a:r>
              <a:rPr lang="zh-CN" altLang="en-US" sz="1400" b="1" dirty="0" smtClean="0"/>
              <a:t>地球表面的面积是</a:t>
            </a:r>
            <a:r>
              <a:rPr lang="en-US" sz="1400" b="1" dirty="0" smtClean="0"/>
              <a:t>5.1</a:t>
            </a:r>
            <a:r>
              <a:rPr lang="zh-CN" altLang="en-US" sz="1400" b="1" dirty="0" smtClean="0"/>
              <a:t>亿平方千米，而人类生活的陆地大约只占其中的五分之一。（    ）</a:t>
            </a:r>
            <a:endParaRPr lang="zh-CN" altLang="en-US" sz="1400" dirty="0" smtClean="0"/>
          </a:p>
          <a:p>
            <a:r>
              <a:rPr lang="en-US" sz="1400" b="1" dirty="0" smtClean="0"/>
              <a:t>4</a:t>
            </a:r>
            <a:r>
              <a:rPr lang="zh-CN" altLang="en-US" sz="1400" b="1" dirty="0" smtClean="0"/>
              <a:t>．苏州园林与北京的园林不同，极少使用彩绘。（      ）</a:t>
            </a:r>
            <a:endParaRPr lang="zh-CN" altLang="en-US" sz="1400" dirty="0" smtClean="0"/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71948" y="3252221"/>
            <a:ext cx="7620997" cy="25237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/>
              <a:t>五．读下面的句子，想想这些句子在表达上有什么特点，在仿照例句写句子。</a:t>
            </a:r>
            <a:endParaRPr lang="zh-CN" altLang="en-US" sz="1400" dirty="0" smtClean="0"/>
          </a:p>
          <a:p>
            <a:r>
              <a:rPr lang="en-US" sz="1400" b="1" dirty="0" smtClean="0"/>
              <a:t>1</a:t>
            </a:r>
            <a:r>
              <a:rPr lang="zh-CN" altLang="en-US" sz="1400" b="1" dirty="0" smtClean="0"/>
              <a:t>．飞机排成人字形，像银燕一样飞过天空。（比喻）</a:t>
            </a:r>
            <a:endParaRPr lang="zh-CN" altLang="en-US" sz="1400" dirty="0" smtClean="0"/>
          </a:p>
          <a:p>
            <a:r>
              <a:rPr lang="zh-CN" altLang="en-US" sz="1400" b="1" dirty="0" smtClean="0"/>
              <a:t>燕子的尾巴像剪刀一样，裁出一片春色。</a:t>
            </a:r>
            <a:endParaRPr lang="zh-CN" altLang="en-US" sz="1400" dirty="0" smtClean="0"/>
          </a:p>
          <a:p>
            <a:r>
              <a:rPr lang="en-US" sz="1400" b="1" dirty="0" smtClean="0"/>
              <a:t>2.</a:t>
            </a:r>
            <a:r>
              <a:rPr lang="zh-CN" altLang="en-US" sz="1400" b="1" dirty="0" smtClean="0"/>
              <a:t>井冈山是中国革命的摇篮。（暗喻）</a:t>
            </a:r>
            <a:r>
              <a:rPr lang="en-US" sz="1400" b="1" dirty="0" smtClean="0"/>
              <a:t>   </a:t>
            </a:r>
            <a:r>
              <a:rPr lang="zh-CN" altLang="en-US" sz="1400" b="1" dirty="0" smtClean="0"/>
              <a:t>学校是一座百花园，万紫千红。</a:t>
            </a:r>
            <a:endParaRPr lang="zh-CN" altLang="en-US" sz="1400" dirty="0" smtClean="0"/>
          </a:p>
          <a:p>
            <a:r>
              <a:rPr lang="en-US" sz="1400" b="1" dirty="0" smtClean="0"/>
              <a:t>3.</a:t>
            </a:r>
            <a:r>
              <a:rPr lang="zh-CN" altLang="en-US" sz="1400" b="1" dirty="0" smtClean="0"/>
              <a:t>涨红了脸，稻子笑弯了腰。（拟人）</a:t>
            </a:r>
            <a:r>
              <a:rPr lang="en-US" sz="1400" b="1" dirty="0" smtClean="0"/>
              <a:t>   </a:t>
            </a:r>
            <a:r>
              <a:rPr lang="zh-CN" altLang="en-US" sz="1400" b="1" dirty="0" smtClean="0"/>
              <a:t>玉米长胡子哈哈大笑，露出了金黄的牙齿。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六．指出下面句子分别使用了那种说明方法。</a:t>
            </a:r>
            <a:endParaRPr lang="zh-CN" altLang="en-US" sz="1400" dirty="0" smtClean="0"/>
          </a:p>
          <a:p>
            <a:r>
              <a:rPr lang="en-US" sz="1400" b="1" dirty="0" smtClean="0"/>
              <a:t>1</a:t>
            </a:r>
            <a:r>
              <a:rPr lang="zh-CN" altLang="en-US" sz="1400" b="1" dirty="0" smtClean="0"/>
              <a:t>．科学家提出了许多设想。例如，在火星或者月球上建造移民基地。（举例子）</a:t>
            </a:r>
            <a:endParaRPr lang="zh-CN" altLang="en-US" sz="1400" dirty="0" smtClean="0"/>
          </a:p>
          <a:p>
            <a:r>
              <a:rPr lang="en-US" sz="1400" b="1" dirty="0" smtClean="0"/>
              <a:t>2.</a:t>
            </a:r>
            <a:r>
              <a:rPr lang="zh-CN" altLang="en-US" sz="1400" b="1" dirty="0" smtClean="0"/>
              <a:t>地球，这位人类的母亲，这个生命的摇篮，是那样的美丽壮观，和蔼可亲。（打比方）</a:t>
            </a:r>
            <a:endParaRPr lang="zh-CN" altLang="en-US" sz="1400" dirty="0" smtClean="0"/>
          </a:p>
          <a:p>
            <a:r>
              <a:rPr lang="en-US" sz="1400" b="1" dirty="0" smtClean="0"/>
              <a:t>3.</a:t>
            </a:r>
            <a:r>
              <a:rPr lang="zh-CN" altLang="en-US" sz="1400" b="1" dirty="0" smtClean="0"/>
              <a:t>地球表面的面积是</a:t>
            </a:r>
            <a:r>
              <a:rPr lang="en-US" sz="1400" b="1" dirty="0" smtClean="0"/>
              <a:t>5.1</a:t>
            </a:r>
            <a:r>
              <a:rPr lang="zh-CN" altLang="en-US" sz="1400" b="1" dirty="0" smtClean="0"/>
              <a:t>亿平方千米，而人类生活的陆地大约只占其中的五分之一。（列数字）</a:t>
            </a:r>
            <a:endParaRPr lang="zh-CN" altLang="en-US" sz="1400" dirty="0" smtClean="0"/>
          </a:p>
          <a:p>
            <a:r>
              <a:rPr lang="en-US" sz="1400" b="1" dirty="0" smtClean="0"/>
              <a:t>4</a:t>
            </a:r>
            <a:r>
              <a:rPr lang="zh-CN" altLang="en-US" sz="1400" b="1" dirty="0" smtClean="0"/>
              <a:t>．苏州园林与北京的园林不同，极少使用彩绘。（作比较）</a:t>
            </a:r>
            <a:endParaRPr lang="zh-CN" altLang="en-US" sz="1400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17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16195" y="960120"/>
            <a:ext cx="112732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七．仿照例句把下面的句子填写完整，使它读起来充满诗情画意。</a:t>
            </a:r>
            <a:endParaRPr lang="zh-CN" altLang="en-US" dirty="0" smtClean="0"/>
          </a:p>
          <a:p>
            <a:r>
              <a:rPr lang="zh-CN" altLang="en-US" b="1" dirty="0" smtClean="0"/>
              <a:t>小溪匆匆走下山崖。</a:t>
            </a:r>
            <a:r>
              <a:rPr lang="en-US" b="1" dirty="0" smtClean="0"/>
              <a:t>  </a:t>
            </a:r>
            <a:r>
              <a:rPr lang="zh-CN" altLang="en-US" b="1" dirty="0" smtClean="0"/>
              <a:t>阳光（       ）大海。</a:t>
            </a:r>
            <a:r>
              <a:rPr lang="en-US" b="1" dirty="0" smtClean="0"/>
              <a:t>   </a:t>
            </a:r>
            <a:r>
              <a:rPr lang="zh-CN" altLang="en-US" b="1" dirty="0" smtClean="0"/>
              <a:t>高山（      ）草原。</a:t>
            </a:r>
            <a:endParaRPr lang="zh-CN" altLang="en-US" dirty="0" smtClean="0"/>
          </a:p>
          <a:p>
            <a:r>
              <a:rPr lang="zh-CN" altLang="en-US" b="1" dirty="0" smtClean="0"/>
              <a:t>黄昏（      ）村庄。 春天（      ）小鸭。</a:t>
            </a:r>
            <a:endParaRPr lang="en-US" altLang="zh-CN" b="1" dirty="0" smtClean="0"/>
          </a:p>
          <a:p>
            <a:r>
              <a:rPr lang="zh-CN" altLang="en-US" b="1" dirty="0" smtClean="0"/>
              <a:t>坐</a:t>
            </a:r>
            <a:r>
              <a:rPr lang="en-US" b="1" dirty="0" smtClean="0"/>
              <a:t>——</a:t>
            </a:r>
            <a:endParaRPr lang="en-US" altLang="zh-CN" b="1" dirty="0" smtClean="0"/>
          </a:p>
          <a:p>
            <a:r>
              <a:rPr lang="zh-CN" altLang="en-US" b="1" dirty="0" smtClean="0"/>
              <a:t>听</a:t>
            </a:r>
            <a:r>
              <a:rPr lang="en-US" b="1" dirty="0" smtClean="0"/>
              <a:t>——</a:t>
            </a:r>
            <a:endParaRPr lang="en-US" altLang="zh-CN" b="1" dirty="0" smtClean="0"/>
          </a:p>
          <a:p>
            <a:r>
              <a:rPr lang="zh-CN" altLang="en-US" b="1" dirty="0" smtClean="0"/>
              <a:t>跑</a:t>
            </a:r>
            <a:r>
              <a:rPr lang="en-US" b="1" dirty="0" smtClean="0"/>
              <a:t>——</a:t>
            </a:r>
          </a:p>
          <a:p>
            <a:r>
              <a:rPr lang="zh-CN" altLang="en-US" b="1" dirty="0" smtClean="0"/>
              <a:t>回来</a:t>
            </a:r>
            <a:r>
              <a:rPr lang="en-US" b="1" dirty="0" smtClean="0"/>
              <a:t>——</a:t>
            </a:r>
            <a:endParaRPr lang="en-US" altLang="zh-CN" b="1" dirty="0" smtClean="0"/>
          </a:p>
          <a:p>
            <a:r>
              <a:rPr lang="zh-CN" altLang="en-US" b="1" dirty="0" smtClean="0"/>
              <a:t> 睡觉</a:t>
            </a:r>
            <a:r>
              <a:rPr lang="en-US" b="1" dirty="0" smtClean="0"/>
              <a:t>——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16195" y="3635603"/>
            <a:ext cx="1108144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七．仿照例句把下面的句子填写完整，使它读起来充满诗情画意。</a:t>
            </a:r>
            <a:endParaRPr lang="zh-CN" altLang="en-US" dirty="0" smtClean="0"/>
          </a:p>
          <a:p>
            <a:r>
              <a:rPr lang="zh-CN" altLang="en-US" b="1" dirty="0" smtClean="0"/>
              <a:t>小溪匆匆走下山崖。</a:t>
            </a:r>
            <a:r>
              <a:rPr lang="en-US" b="1" dirty="0" smtClean="0"/>
              <a:t>  </a:t>
            </a:r>
            <a:r>
              <a:rPr lang="zh-CN" altLang="en-US" b="1" dirty="0" smtClean="0"/>
              <a:t>阳光（轻轻抚摸）大海。</a:t>
            </a:r>
            <a:r>
              <a:rPr lang="en-US" b="1" dirty="0" smtClean="0"/>
              <a:t>   </a:t>
            </a:r>
            <a:r>
              <a:rPr lang="zh-CN" altLang="en-US" b="1" dirty="0" smtClean="0"/>
              <a:t>高山（静静护卫）草原。</a:t>
            </a:r>
            <a:endParaRPr lang="zh-CN" altLang="en-US" dirty="0" smtClean="0"/>
          </a:p>
          <a:p>
            <a:r>
              <a:rPr lang="zh-CN" altLang="en-US" b="1" dirty="0" smtClean="0"/>
              <a:t>黄昏（慢慢莅临）村庄。 春天（暖暖拥抱）小鸭。</a:t>
            </a:r>
            <a:endParaRPr lang="en-US" altLang="zh-CN" b="1" dirty="0" smtClean="0"/>
          </a:p>
          <a:p>
            <a:r>
              <a:rPr lang="zh-CN" altLang="en-US" b="1" dirty="0" smtClean="0"/>
              <a:t>坐</a:t>
            </a:r>
            <a:r>
              <a:rPr lang="en-US" b="1" dirty="0" smtClean="0"/>
              <a:t>——</a:t>
            </a:r>
            <a:r>
              <a:rPr lang="zh-CN" altLang="en-US" b="1" dirty="0" smtClean="0"/>
              <a:t>小野菊坐在篱笆的后面，侧着头。</a:t>
            </a:r>
            <a:endParaRPr lang="en-US" altLang="zh-CN" b="1" dirty="0" smtClean="0"/>
          </a:p>
          <a:p>
            <a:r>
              <a:rPr lang="zh-CN" altLang="en-US" b="1" dirty="0" smtClean="0"/>
              <a:t>听</a:t>
            </a:r>
            <a:r>
              <a:rPr lang="en-US" b="1" dirty="0" smtClean="0"/>
              <a:t>——</a:t>
            </a:r>
            <a:r>
              <a:rPr lang="zh-CN" altLang="en-US" b="1" dirty="0" smtClean="0"/>
              <a:t>小草听着蟋蟀的琴声，弯着腰。</a:t>
            </a:r>
            <a:endParaRPr lang="en-US" altLang="zh-CN" b="1" dirty="0" smtClean="0"/>
          </a:p>
          <a:p>
            <a:r>
              <a:rPr lang="zh-CN" altLang="en-US" b="1" dirty="0" smtClean="0"/>
              <a:t>跑</a:t>
            </a:r>
            <a:r>
              <a:rPr lang="en-US" b="1" dirty="0" smtClean="0"/>
              <a:t>——</a:t>
            </a:r>
            <a:r>
              <a:rPr lang="zh-CN" altLang="en-US" b="1" dirty="0" smtClean="0"/>
              <a:t>春雷跑向遥远的天际，敲着鼓。</a:t>
            </a:r>
            <a:endParaRPr lang="en-US" altLang="zh-CN" b="1" dirty="0" smtClean="0"/>
          </a:p>
          <a:p>
            <a:r>
              <a:rPr lang="en-US" b="1" dirty="0" smtClean="0"/>
              <a:t>  </a:t>
            </a:r>
            <a:r>
              <a:rPr lang="zh-CN" altLang="en-US" b="1" dirty="0" smtClean="0"/>
              <a:t>回来</a:t>
            </a:r>
            <a:r>
              <a:rPr lang="en-US" b="1" dirty="0" smtClean="0"/>
              <a:t>——</a:t>
            </a:r>
            <a:r>
              <a:rPr lang="zh-CN" altLang="en-US" b="1" dirty="0" smtClean="0"/>
              <a:t>小燕子带着春天的气息回来，歌唱着。</a:t>
            </a:r>
            <a:endParaRPr lang="en-US" altLang="zh-CN" b="1" dirty="0" smtClean="0"/>
          </a:p>
          <a:p>
            <a:r>
              <a:rPr lang="zh-CN" altLang="en-US" b="1" dirty="0" smtClean="0"/>
              <a:t> 睡觉</a:t>
            </a:r>
            <a:r>
              <a:rPr lang="en-US" b="1" dirty="0" smtClean="0"/>
              <a:t>——</a:t>
            </a:r>
            <a:r>
              <a:rPr lang="zh-CN" altLang="en-US" b="1" dirty="0" smtClean="0"/>
              <a:t>小鸟在碧绿的枝叶间睡觉，打着鼾。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18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45690" y="1091381"/>
            <a:ext cx="664797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八．修改下列病句。</a:t>
            </a:r>
            <a:endParaRPr lang="zh-CN" altLang="en-US" sz="1400" dirty="0" smtClean="0"/>
          </a:p>
          <a:p>
            <a:r>
              <a:rPr lang="en-US" sz="1400" b="1" dirty="0" smtClean="0"/>
              <a:t>1</a:t>
            </a:r>
            <a:r>
              <a:rPr lang="zh-CN" altLang="en-US" sz="1400" b="1" dirty="0" smtClean="0"/>
              <a:t>．贯彻</a:t>
            </a:r>
            <a:r>
              <a:rPr lang="en-US" altLang="zh-CN" sz="1400" b="1" dirty="0" smtClean="0"/>
              <a:t>《</a:t>
            </a:r>
            <a:r>
              <a:rPr lang="zh-CN" altLang="en-US" sz="1400" b="1" dirty="0" smtClean="0"/>
              <a:t>小学生守则</a:t>
            </a:r>
            <a:r>
              <a:rPr lang="en-US" altLang="zh-CN" sz="1400" b="1" dirty="0" smtClean="0"/>
              <a:t>》</a:t>
            </a:r>
            <a:r>
              <a:rPr lang="zh-CN" altLang="en-US" sz="1400" b="1" dirty="0" smtClean="0"/>
              <a:t>以后，发生了显著的变化。</a:t>
            </a:r>
            <a:endParaRPr lang="zh-CN" altLang="en-US" sz="1400" dirty="0" smtClean="0"/>
          </a:p>
          <a:p>
            <a:endParaRPr lang="zh-CN" altLang="en-US" sz="1400" dirty="0" smtClean="0"/>
          </a:p>
          <a:p>
            <a:r>
              <a:rPr lang="en-US" sz="1400" b="1" dirty="0" smtClean="0"/>
              <a:t>2.</a:t>
            </a:r>
            <a:r>
              <a:rPr lang="zh-CN" altLang="en-US" sz="1400" b="1" dirty="0" smtClean="0"/>
              <a:t>育红小学的运动会已经将要开了两天。</a:t>
            </a:r>
            <a:endParaRPr lang="zh-CN" altLang="en-US" sz="1400" dirty="0" smtClean="0"/>
          </a:p>
          <a:p>
            <a:endParaRPr lang="en-US" sz="1400" b="1" dirty="0" smtClean="0"/>
          </a:p>
          <a:p>
            <a:r>
              <a:rPr lang="en-US" sz="1400" b="1" dirty="0" smtClean="0"/>
              <a:t>3.</a:t>
            </a:r>
            <a:r>
              <a:rPr lang="zh-CN" altLang="en-US" sz="1400" b="1" dirty="0" smtClean="0"/>
              <a:t>这是一套内容精致的儿童读物。</a:t>
            </a:r>
            <a:endParaRPr lang="zh-CN" altLang="en-US" sz="1400" dirty="0" smtClean="0"/>
          </a:p>
          <a:p>
            <a:endParaRPr lang="en-US" sz="1400" b="1" dirty="0" smtClean="0"/>
          </a:p>
          <a:p>
            <a:r>
              <a:rPr lang="en-US" sz="1400" b="1" dirty="0" smtClean="0"/>
              <a:t>4.</a:t>
            </a:r>
            <a:r>
              <a:rPr lang="zh-CN" altLang="en-US" sz="1400" b="1" dirty="0" smtClean="0"/>
              <a:t>班级的同学是全校开展学雷锋活动最好的班级。</a:t>
            </a:r>
            <a:endParaRPr lang="zh-CN" altLang="en-US" sz="1400" dirty="0" smtClean="0"/>
          </a:p>
          <a:p>
            <a:endParaRPr lang="en-US" sz="1400" b="1" dirty="0" smtClean="0"/>
          </a:p>
          <a:p>
            <a:r>
              <a:rPr lang="en-US" sz="1400" b="1" dirty="0" smtClean="0"/>
              <a:t>5.</a:t>
            </a:r>
            <a:r>
              <a:rPr lang="zh-CN" altLang="en-US" sz="1400" b="1" dirty="0" smtClean="0"/>
              <a:t>在老师的教育下，他明确了学习态度。</a:t>
            </a:r>
            <a:endParaRPr lang="zh-CN" altLang="en-US" sz="1400" dirty="0" smtClean="0"/>
          </a:p>
          <a:p>
            <a:endParaRPr lang="zh-CN" altLang="en-US" sz="1400" dirty="0" smtClean="0"/>
          </a:p>
          <a:p>
            <a:r>
              <a:rPr lang="en-US" sz="1400" b="1" dirty="0" smtClean="0"/>
              <a:t>6.</a:t>
            </a:r>
            <a:r>
              <a:rPr lang="zh-CN" altLang="en-US" sz="1400" b="1" dirty="0" smtClean="0"/>
              <a:t>下列语句中，有些地方不恰当，请你修改一下。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1</a:t>
            </a:r>
            <a:r>
              <a:rPr lang="zh-CN" altLang="en-US" sz="1400" b="1" dirty="0" smtClean="0"/>
              <a:t>）某公司开业广告说：免费赠送小礼品，赠完为止。</a:t>
            </a:r>
            <a:endParaRPr lang="en-US" altLang="zh-CN" sz="1400" b="1" dirty="0" smtClean="0"/>
          </a:p>
          <a:p>
            <a:endParaRPr lang="en-US" altLang="zh-CN" sz="1400" b="1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2</a:t>
            </a:r>
            <a:r>
              <a:rPr lang="zh-CN" altLang="en-US" sz="1400" b="1" dirty="0" smtClean="0"/>
              <a:t>）一家新开张的商店在广告里表示：欢迎新老顾客光临。</a:t>
            </a:r>
            <a:endParaRPr lang="zh-CN" altLang="en-US" sz="1400" dirty="0" smtClean="0"/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78129" y="1091381"/>
            <a:ext cx="57764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八．修改下列病句。</a:t>
            </a:r>
            <a:endParaRPr lang="zh-CN" altLang="en-US" sz="1400" dirty="0" smtClean="0"/>
          </a:p>
          <a:p>
            <a:r>
              <a:rPr lang="en-US" sz="1400" b="1" dirty="0" smtClean="0"/>
              <a:t>1</a:t>
            </a:r>
            <a:r>
              <a:rPr lang="zh-CN" altLang="en-US" sz="1400" b="1" dirty="0" smtClean="0"/>
              <a:t>．贯彻</a:t>
            </a:r>
            <a:r>
              <a:rPr lang="en-US" altLang="zh-CN" sz="1400" b="1" dirty="0" smtClean="0"/>
              <a:t>《</a:t>
            </a:r>
            <a:r>
              <a:rPr lang="zh-CN" altLang="en-US" sz="1400" b="1" dirty="0" smtClean="0"/>
              <a:t>小学生守则</a:t>
            </a:r>
            <a:r>
              <a:rPr lang="en-US" altLang="zh-CN" sz="1400" b="1" dirty="0" smtClean="0"/>
              <a:t>》</a:t>
            </a:r>
            <a:r>
              <a:rPr lang="zh-CN" altLang="en-US" sz="1400" b="1" dirty="0" smtClean="0"/>
              <a:t>以后，发生了显著的变化。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贯彻</a:t>
            </a:r>
            <a:r>
              <a:rPr lang="en-US" altLang="zh-CN" sz="1400" b="1" dirty="0" smtClean="0"/>
              <a:t>《</a:t>
            </a:r>
            <a:r>
              <a:rPr lang="zh-CN" altLang="en-US" sz="1400" b="1" dirty="0" smtClean="0"/>
              <a:t>小学生守则</a:t>
            </a:r>
            <a:r>
              <a:rPr lang="en-US" altLang="zh-CN" sz="1400" b="1" dirty="0" smtClean="0"/>
              <a:t>》</a:t>
            </a:r>
            <a:r>
              <a:rPr lang="zh-CN" altLang="en-US" sz="1400" b="1" dirty="0" smtClean="0"/>
              <a:t>以后，同学们发生了显著的变化。</a:t>
            </a:r>
            <a:endParaRPr lang="zh-CN" altLang="en-US" sz="1400" dirty="0" smtClean="0"/>
          </a:p>
          <a:p>
            <a:r>
              <a:rPr lang="en-US" sz="1400" b="1" dirty="0" smtClean="0"/>
              <a:t>2.</a:t>
            </a:r>
            <a:r>
              <a:rPr lang="zh-CN" altLang="en-US" sz="1400" b="1" dirty="0" smtClean="0"/>
              <a:t>育红小学的运动会已经将要开了两天。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育红小学的运动会已经开了两天。</a:t>
            </a:r>
            <a:endParaRPr lang="zh-CN" altLang="en-US" sz="1400" dirty="0" smtClean="0"/>
          </a:p>
          <a:p>
            <a:r>
              <a:rPr lang="en-US" sz="1400" b="1" dirty="0" smtClean="0"/>
              <a:t>3.</a:t>
            </a:r>
            <a:r>
              <a:rPr lang="zh-CN" altLang="en-US" sz="1400" b="1" dirty="0" smtClean="0"/>
              <a:t>这是一套内容精致的儿童读物。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这是一套内容精彩的儿童读物。</a:t>
            </a:r>
            <a:endParaRPr lang="zh-CN" altLang="en-US" sz="1400" dirty="0" smtClean="0"/>
          </a:p>
          <a:p>
            <a:r>
              <a:rPr lang="en-US" sz="1400" b="1" dirty="0" smtClean="0"/>
              <a:t>4.</a:t>
            </a:r>
            <a:r>
              <a:rPr lang="zh-CN" altLang="en-US" sz="1400" b="1" dirty="0" smtClean="0"/>
              <a:t>班级的同学是全校开展学雷锋活动最好的班级。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这个班级是全校开展学雷锋活动最好的班级。</a:t>
            </a:r>
            <a:endParaRPr lang="zh-CN" altLang="en-US" sz="1400" dirty="0" smtClean="0"/>
          </a:p>
          <a:p>
            <a:r>
              <a:rPr lang="en-US" sz="1400" b="1" dirty="0" smtClean="0"/>
              <a:t>5.</a:t>
            </a:r>
            <a:r>
              <a:rPr lang="zh-CN" altLang="en-US" sz="1400" b="1" dirty="0" smtClean="0"/>
              <a:t>在老师的教育下，他明确了学习态度。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在老师的教育下，他端正了学习态度（或他明确了学习目标）。</a:t>
            </a:r>
            <a:endParaRPr lang="zh-CN" altLang="en-US" sz="1400" dirty="0" smtClean="0"/>
          </a:p>
          <a:p>
            <a:r>
              <a:rPr lang="en-US" sz="1400" b="1" dirty="0" smtClean="0"/>
              <a:t>6.</a:t>
            </a:r>
            <a:r>
              <a:rPr lang="zh-CN" altLang="en-US" sz="1400" b="1" dirty="0" smtClean="0"/>
              <a:t>下列语句中，有些地方不恰当，请你修改一下。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1</a:t>
            </a:r>
            <a:r>
              <a:rPr lang="zh-CN" altLang="en-US" sz="1400" b="1" dirty="0" smtClean="0"/>
              <a:t>）某公司开业广告说：免费赠送小礼品，赠完为止。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某公司开业广告说，本公司赠送小礼品，赠完为止。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2</a:t>
            </a:r>
            <a:r>
              <a:rPr lang="zh-CN" altLang="en-US" sz="1400" b="1" dirty="0" smtClean="0"/>
              <a:t>）一家新开张的商店在广告里表示：欢迎新老顾客光临。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一家新开张的商店在广告里表示：欢迎顾客光临。</a:t>
            </a:r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19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75187" y="1135626"/>
            <a:ext cx="1087028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九．给下列句子加标点符号。</a:t>
            </a:r>
            <a:endParaRPr lang="zh-CN" altLang="en-US" dirty="0" smtClean="0"/>
          </a:p>
          <a:p>
            <a:r>
              <a:rPr lang="en-US" b="1" dirty="0" smtClean="0"/>
              <a:t>1.</a:t>
            </a:r>
            <a:r>
              <a:rPr lang="zh-CN" altLang="en-US" b="1" dirty="0" smtClean="0"/>
              <a:t>我有一本  新华字典   它是我学习语文的好工具</a:t>
            </a:r>
            <a:endParaRPr lang="zh-CN" altLang="en-US" dirty="0" smtClean="0"/>
          </a:p>
          <a:p>
            <a:r>
              <a:rPr lang="en-US" b="1" dirty="0" smtClean="0"/>
              <a:t>2.</a:t>
            </a:r>
            <a:r>
              <a:rPr lang="zh-CN" altLang="en-US" b="1" dirty="0" smtClean="0"/>
              <a:t>那里开着许多鲜花   有火红的桃花  雪白的梨花   娇艳的海棠花</a:t>
            </a:r>
            <a:endParaRPr lang="en-US" altLang="zh-CN" b="1" dirty="0" smtClean="0"/>
          </a:p>
          <a:p>
            <a:r>
              <a:rPr lang="en-US" b="1" dirty="0" smtClean="0"/>
              <a:t>3</a:t>
            </a:r>
            <a:r>
              <a:rPr lang="zh-CN" altLang="en-US" b="1" dirty="0" smtClean="0"/>
              <a:t>．在学校里  要尊敬老师   关心同学   在社会上    要尊老爱幼   助人为乐   在家里要尊敬父母  爱护弟妹。</a:t>
            </a:r>
            <a:endParaRPr lang="zh-CN" altLang="en-US" dirty="0" smtClean="0"/>
          </a:p>
          <a:p>
            <a:r>
              <a:rPr lang="en-US" b="1" dirty="0" smtClean="0"/>
              <a:t>4.</a:t>
            </a:r>
            <a:r>
              <a:rPr lang="zh-CN" altLang="en-US" b="1" dirty="0" smtClean="0"/>
              <a:t>给下面句子加上标点符号，使它表示两种不同的意思。</a:t>
            </a:r>
            <a:endParaRPr lang="zh-CN" altLang="en-US" dirty="0" smtClean="0"/>
          </a:p>
          <a:p>
            <a:r>
              <a:rPr lang="zh-CN" altLang="en-US" b="1" dirty="0" smtClean="0"/>
              <a:t>休斯敦火箭队打败了达拉斯小牛队得了冠军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75187" y="3967316"/>
            <a:ext cx="1117645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九．给下列句子加标点符号。</a:t>
            </a:r>
            <a:endParaRPr lang="zh-CN" altLang="en-US" dirty="0" smtClean="0"/>
          </a:p>
          <a:p>
            <a:r>
              <a:rPr lang="en-US" b="1" dirty="0" smtClean="0"/>
              <a:t>1.</a:t>
            </a:r>
            <a:r>
              <a:rPr lang="zh-CN" altLang="en-US" b="1" dirty="0" smtClean="0"/>
              <a:t>我有一本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新华字典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，它是我学习语文的好工具。</a:t>
            </a:r>
            <a:endParaRPr lang="zh-CN" altLang="en-US" dirty="0" smtClean="0"/>
          </a:p>
          <a:p>
            <a:r>
              <a:rPr lang="en-US" b="1" dirty="0" smtClean="0"/>
              <a:t>2.</a:t>
            </a:r>
            <a:r>
              <a:rPr lang="zh-CN" altLang="en-US" b="1" dirty="0" smtClean="0"/>
              <a:t>那里开着许多鲜花：有火红的桃花、雪白的梨花、娇艳的海棠花</a:t>
            </a:r>
            <a:r>
              <a:rPr lang="en-US" altLang="zh-CN" b="1" dirty="0" smtClean="0"/>
              <a:t>……</a:t>
            </a:r>
            <a:endParaRPr lang="zh-CN" altLang="en-US" dirty="0" smtClean="0"/>
          </a:p>
          <a:p>
            <a:r>
              <a:rPr lang="en-US" b="1" dirty="0" smtClean="0"/>
              <a:t>3</a:t>
            </a:r>
            <a:r>
              <a:rPr lang="zh-CN" altLang="en-US" b="1" dirty="0" smtClean="0"/>
              <a:t>．在学校里，要尊敬老师、关心同学；在社会上，要尊老爱幼、助人为乐；在家里要尊敬父母、爱护弟妹。</a:t>
            </a:r>
            <a:endParaRPr lang="zh-CN" altLang="en-US" dirty="0" smtClean="0"/>
          </a:p>
          <a:p>
            <a:r>
              <a:rPr lang="en-US" b="1" dirty="0" smtClean="0"/>
              <a:t>4.</a:t>
            </a:r>
            <a:r>
              <a:rPr lang="zh-CN" altLang="en-US" b="1" dirty="0" smtClean="0"/>
              <a:t>给下面句子加上标点符号，使它表示两种不同的意思。</a:t>
            </a:r>
            <a:endParaRPr lang="zh-CN" altLang="en-US" dirty="0" smtClean="0"/>
          </a:p>
          <a:p>
            <a:r>
              <a:rPr lang="zh-CN" altLang="en-US" b="1" dirty="0" smtClean="0"/>
              <a:t>休斯敦火箭队打败了，达拉斯小牛队得了冠军。</a:t>
            </a:r>
            <a:endParaRPr lang="zh-CN" altLang="en-US" dirty="0" smtClean="0"/>
          </a:p>
          <a:p>
            <a:r>
              <a:rPr lang="zh-CN" altLang="en-US" b="1" dirty="0" smtClean="0"/>
              <a:t>休斯敦火箭队队打败了达拉斯小牛队，得了冠军。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2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52168" y="1253613"/>
            <a:ext cx="641714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a typeface="微软雅黑" pitchFamily="34" charset="-122"/>
              </a:rPr>
              <a:t>A</a:t>
            </a:r>
            <a:r>
              <a:rPr lang="zh-CN" altLang="en-US" b="1" dirty="0" smtClean="0">
                <a:ea typeface="微软雅黑" pitchFamily="34" charset="-122"/>
              </a:rPr>
              <a:t>、字、词</a:t>
            </a:r>
          </a:p>
          <a:p>
            <a:r>
              <a:rPr lang="zh-CN" altLang="en-US" b="1" dirty="0" smtClean="0">
                <a:ea typeface="微软雅黑" pitchFamily="34" charset="-122"/>
              </a:rPr>
              <a:t>一．改正下列成语中的错别字。</a:t>
            </a:r>
          </a:p>
          <a:p>
            <a:r>
              <a:rPr lang="zh-CN" altLang="en-US" b="1" dirty="0" smtClean="0">
                <a:ea typeface="微软雅黑" pitchFamily="34" charset="-122"/>
              </a:rPr>
              <a:t>直接了当（）　焕然一新（）　道貌暗然（）　既往不究（）</a:t>
            </a:r>
          </a:p>
          <a:p>
            <a:r>
              <a:rPr lang="zh-CN" altLang="en-US" b="1" dirty="0" smtClean="0">
                <a:ea typeface="微软雅黑" pitchFamily="34" charset="-122"/>
              </a:rPr>
              <a:t>别出心栽（）　礼上往来（）　难以名壮（）　色厉内茬（）</a:t>
            </a:r>
          </a:p>
          <a:p>
            <a:r>
              <a:rPr lang="zh-CN" altLang="en-US" b="1" dirty="0" smtClean="0">
                <a:ea typeface="微软雅黑" pitchFamily="34" charset="-122"/>
              </a:rPr>
              <a:t>如火如茶（）　因地治宜（）　推心至腹（）　纷至踏来（）</a:t>
            </a:r>
          </a:p>
          <a:p>
            <a:r>
              <a:rPr lang="zh-CN" altLang="en-US" b="1" dirty="0" smtClean="0">
                <a:ea typeface="微软雅黑" pitchFamily="34" charset="-122"/>
              </a:rPr>
              <a:t>原形必露（）　谈笑风声（）　委屈求全（）　金壁辉煌（）</a:t>
            </a:r>
            <a:endParaRPr lang="zh-CN" altLang="en-US" b="1" dirty="0"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88142" y="3716594"/>
            <a:ext cx="734047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</a:t>
            </a:r>
            <a:r>
              <a:rPr lang="zh-CN" altLang="en-US" b="1" dirty="0" smtClean="0"/>
              <a:t>、字、词</a:t>
            </a:r>
            <a:endParaRPr lang="zh-CN" altLang="en-US" dirty="0" smtClean="0"/>
          </a:p>
          <a:p>
            <a:r>
              <a:rPr lang="zh-CN" altLang="en-US" b="1" dirty="0" smtClean="0"/>
              <a:t>一．改正下列成语中的错别字。</a:t>
            </a:r>
            <a:endParaRPr lang="zh-CN" altLang="en-US" dirty="0" smtClean="0"/>
          </a:p>
          <a:p>
            <a:r>
              <a:rPr lang="zh-CN" altLang="en-US" b="1" dirty="0" smtClean="0"/>
              <a:t>直接了当（截）　焕然一新（焕）　道貌暗然（岸）　既往不究（咎）</a:t>
            </a:r>
            <a:endParaRPr lang="zh-CN" altLang="en-US" dirty="0" smtClean="0"/>
          </a:p>
          <a:p>
            <a:r>
              <a:rPr lang="zh-CN" altLang="en-US" b="1" dirty="0" smtClean="0"/>
              <a:t>别出心栽（裁）　礼上往来（尚）　难以名壮（状）　色厉内茬（荏）</a:t>
            </a:r>
            <a:endParaRPr lang="zh-CN" altLang="en-US" dirty="0" smtClean="0"/>
          </a:p>
          <a:p>
            <a:r>
              <a:rPr lang="zh-CN" altLang="en-US" b="1" dirty="0" smtClean="0"/>
              <a:t>如火如茶（荼）　因地治宜（制）　推心至腹（置）　纷至踏来（沓）</a:t>
            </a:r>
            <a:endParaRPr lang="zh-CN" altLang="en-US" dirty="0" smtClean="0"/>
          </a:p>
          <a:p>
            <a:r>
              <a:rPr lang="zh-CN" altLang="en-US" b="1" dirty="0" smtClean="0"/>
              <a:t>原形必露（毕）　谈笑风声（生）　委屈求全（曲）　金壁辉煌（碧）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20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4684" y="1135626"/>
            <a:ext cx="111847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十、破折号的用法。</a:t>
            </a:r>
            <a:endParaRPr lang="zh-CN" altLang="en-US" dirty="0" smtClean="0"/>
          </a:p>
          <a:p>
            <a:r>
              <a:rPr lang="en-US" b="1" dirty="0" smtClean="0"/>
              <a:t>1.</a:t>
            </a:r>
            <a:r>
              <a:rPr lang="zh-CN" altLang="en-US" b="1" dirty="0" smtClean="0"/>
              <a:t>这是一年的最后一天</a:t>
            </a:r>
            <a:r>
              <a:rPr lang="en-US" b="1" dirty="0" smtClean="0"/>
              <a:t>——</a:t>
            </a:r>
            <a:r>
              <a:rPr lang="zh-CN" altLang="en-US" b="1" dirty="0" smtClean="0"/>
              <a:t>大年夜。（           ）</a:t>
            </a:r>
            <a:endParaRPr lang="zh-CN" altLang="en-US" dirty="0" smtClean="0"/>
          </a:p>
          <a:p>
            <a:r>
              <a:rPr lang="en-US" b="1" dirty="0" smtClean="0"/>
              <a:t>2.</a:t>
            </a:r>
            <a:r>
              <a:rPr lang="zh-CN" altLang="en-US" b="1" dirty="0" smtClean="0"/>
              <a:t>“哗</a:t>
            </a:r>
            <a:r>
              <a:rPr lang="en-US" b="1" dirty="0" smtClean="0"/>
              <a:t>——</a:t>
            </a:r>
            <a:r>
              <a:rPr lang="zh-CN" altLang="en-US" b="1" dirty="0" smtClean="0"/>
              <a:t>哗</a:t>
            </a:r>
            <a:r>
              <a:rPr lang="en-US" b="1" dirty="0" smtClean="0"/>
              <a:t>——</a:t>
            </a:r>
            <a:r>
              <a:rPr lang="zh-CN" altLang="en-US" b="1" dirty="0" smtClean="0"/>
              <a:t>”我循声望去，原来是一位清洁工阿姨在扫马路。（            ）</a:t>
            </a:r>
            <a:endParaRPr lang="zh-CN" altLang="en-US" dirty="0" smtClean="0"/>
          </a:p>
          <a:p>
            <a:r>
              <a:rPr lang="en-US" b="1" dirty="0" smtClean="0"/>
              <a:t>3.</a:t>
            </a:r>
            <a:r>
              <a:rPr lang="zh-CN" altLang="en-US" b="1" dirty="0" smtClean="0"/>
              <a:t>四十秒钟后</a:t>
            </a:r>
            <a:r>
              <a:rPr lang="en-US" b="1" dirty="0" smtClean="0"/>
              <a:t>——</a:t>
            </a:r>
            <a:r>
              <a:rPr lang="zh-CN" altLang="en-US" b="1" dirty="0" smtClean="0"/>
              <a:t>大家已经觉得时间太长了，孩子的身体浮上来了。（             ）</a:t>
            </a:r>
            <a:endParaRPr lang="zh-CN" altLang="en-US" dirty="0" smtClean="0"/>
          </a:p>
          <a:p>
            <a:r>
              <a:rPr lang="en-US" b="1" dirty="0" smtClean="0"/>
              <a:t>4.</a:t>
            </a:r>
            <a:r>
              <a:rPr lang="zh-CN" altLang="en-US" b="1" dirty="0" smtClean="0"/>
              <a:t>联合国在它成立</a:t>
            </a:r>
            <a:r>
              <a:rPr lang="en-US" b="1" dirty="0" smtClean="0"/>
              <a:t>50</a:t>
            </a:r>
            <a:r>
              <a:rPr lang="zh-CN" altLang="en-US" b="1" dirty="0" smtClean="0"/>
              <a:t>周年前夕，得到了一份珍贵的生日礼物</a:t>
            </a:r>
            <a:r>
              <a:rPr lang="en-US" b="1" dirty="0" smtClean="0"/>
              <a:t>——</a:t>
            </a:r>
            <a:r>
              <a:rPr lang="zh-CN" altLang="en-US" b="1" dirty="0" smtClean="0"/>
              <a:t>由十二亿中国人民赠送的巨型青铜器</a:t>
            </a:r>
            <a:r>
              <a:rPr lang="en-US" b="1" dirty="0" smtClean="0"/>
              <a:t>——</a:t>
            </a:r>
            <a:r>
              <a:rPr lang="zh-CN" altLang="en-US" b="1" dirty="0" smtClean="0"/>
              <a:t>“世纪宝鼎”。（             ）</a:t>
            </a:r>
            <a:endParaRPr lang="zh-CN" altLang="en-US" dirty="0" smtClean="0"/>
          </a:p>
          <a:p>
            <a:r>
              <a:rPr lang="en-US" b="1" dirty="0" smtClean="0"/>
              <a:t>5.</a:t>
            </a:r>
            <a:r>
              <a:rPr lang="zh-CN" altLang="en-US" b="1" dirty="0" smtClean="0"/>
              <a:t>“今天好冷啊</a:t>
            </a:r>
            <a:r>
              <a:rPr lang="en-US" b="1" dirty="0" smtClean="0"/>
              <a:t>——</a:t>
            </a:r>
            <a:r>
              <a:rPr lang="zh-CN" altLang="en-US" b="1" dirty="0" smtClean="0"/>
              <a:t>你什么时候去北京？”张丽对刚进门的李红说。（              ）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25911" y="3886200"/>
            <a:ext cx="104516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十、破折号的用法。</a:t>
            </a:r>
            <a:endParaRPr lang="zh-CN" altLang="en-US" dirty="0" smtClean="0"/>
          </a:p>
          <a:p>
            <a:r>
              <a:rPr lang="en-US" b="1" dirty="0" smtClean="0"/>
              <a:t>1.</a:t>
            </a:r>
            <a:r>
              <a:rPr lang="zh-CN" altLang="en-US" b="1" dirty="0" smtClean="0"/>
              <a:t>这是一年的最后一天</a:t>
            </a:r>
            <a:r>
              <a:rPr lang="en-US" b="1" dirty="0" smtClean="0"/>
              <a:t>——</a:t>
            </a:r>
            <a:r>
              <a:rPr lang="zh-CN" altLang="en-US" b="1" dirty="0" smtClean="0"/>
              <a:t>大年夜。（解释说明）</a:t>
            </a:r>
            <a:endParaRPr lang="zh-CN" altLang="en-US" dirty="0" smtClean="0"/>
          </a:p>
          <a:p>
            <a:r>
              <a:rPr lang="en-US" b="1" dirty="0" smtClean="0"/>
              <a:t>2.</a:t>
            </a:r>
            <a:r>
              <a:rPr lang="zh-CN" altLang="en-US" b="1" dirty="0" smtClean="0"/>
              <a:t>“哗</a:t>
            </a:r>
            <a:r>
              <a:rPr lang="en-US" b="1" dirty="0" smtClean="0"/>
              <a:t>——</a:t>
            </a:r>
            <a:r>
              <a:rPr lang="zh-CN" altLang="en-US" b="1" dirty="0" smtClean="0"/>
              <a:t>哗</a:t>
            </a:r>
            <a:r>
              <a:rPr lang="en-US" b="1" dirty="0" smtClean="0"/>
              <a:t>——</a:t>
            </a:r>
            <a:r>
              <a:rPr lang="zh-CN" altLang="en-US" b="1" dirty="0" smtClean="0"/>
              <a:t>”我循声望去，原来是一位清洁工阿姨在扫马路。（表示声音的延长）</a:t>
            </a:r>
            <a:endParaRPr lang="zh-CN" altLang="en-US" dirty="0" smtClean="0"/>
          </a:p>
          <a:p>
            <a:r>
              <a:rPr lang="en-US" b="1" dirty="0" smtClean="0"/>
              <a:t>3.</a:t>
            </a:r>
            <a:r>
              <a:rPr lang="zh-CN" altLang="en-US" b="1" dirty="0" smtClean="0"/>
              <a:t>四十秒钟后</a:t>
            </a:r>
            <a:r>
              <a:rPr lang="en-US" b="1" dirty="0" smtClean="0"/>
              <a:t>——</a:t>
            </a:r>
            <a:r>
              <a:rPr lang="zh-CN" altLang="en-US" b="1" dirty="0" smtClean="0"/>
              <a:t>大家已经觉得时间太长了，孩子的身体浮上来了。（表示意思的转折）</a:t>
            </a:r>
            <a:endParaRPr lang="zh-CN" altLang="en-US" dirty="0" smtClean="0"/>
          </a:p>
          <a:p>
            <a:r>
              <a:rPr lang="en-US" b="1" dirty="0" smtClean="0"/>
              <a:t>4.</a:t>
            </a:r>
            <a:r>
              <a:rPr lang="zh-CN" altLang="en-US" b="1" dirty="0" smtClean="0"/>
              <a:t>联合国在它成立</a:t>
            </a:r>
            <a:r>
              <a:rPr lang="en-US" b="1" dirty="0" smtClean="0"/>
              <a:t>50</a:t>
            </a:r>
            <a:r>
              <a:rPr lang="zh-CN" altLang="en-US" b="1" dirty="0" smtClean="0"/>
              <a:t>周年前夕，得到了一份珍贵的生日礼物</a:t>
            </a:r>
            <a:r>
              <a:rPr lang="en-US" b="1" dirty="0" smtClean="0"/>
              <a:t>——</a:t>
            </a:r>
            <a:r>
              <a:rPr lang="zh-CN" altLang="en-US" b="1" dirty="0" smtClean="0"/>
              <a:t>由十二亿中国人民赠送的巨型青铜器</a:t>
            </a:r>
            <a:r>
              <a:rPr lang="en-US" b="1" dirty="0" smtClean="0"/>
              <a:t>——</a:t>
            </a:r>
            <a:r>
              <a:rPr lang="zh-CN" altLang="en-US" b="1" dirty="0" smtClean="0"/>
              <a:t>“世纪宝鼎”。（解释说明）</a:t>
            </a:r>
            <a:endParaRPr lang="zh-CN" altLang="en-US" dirty="0" smtClean="0"/>
          </a:p>
          <a:p>
            <a:r>
              <a:rPr lang="en-US" b="1" dirty="0" smtClean="0"/>
              <a:t>5.</a:t>
            </a:r>
            <a:r>
              <a:rPr lang="zh-CN" altLang="en-US" b="1" dirty="0" smtClean="0"/>
              <a:t>“今天好冷啊</a:t>
            </a:r>
            <a:r>
              <a:rPr lang="en-US" b="1" dirty="0" smtClean="0"/>
              <a:t>——</a:t>
            </a:r>
            <a:r>
              <a:rPr lang="zh-CN" altLang="en-US" b="1" dirty="0" smtClean="0"/>
              <a:t>你什么时候去北京？”张丽对刚进门的李红说。（表示意思的转折）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21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30942" y="899652"/>
            <a:ext cx="805541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十一、选择正确答案，把序号写在括号内。</a:t>
            </a:r>
            <a:endParaRPr lang="zh-CN" altLang="en-US" sz="1400" dirty="0" smtClean="0"/>
          </a:p>
          <a:p>
            <a:r>
              <a:rPr lang="en-US" sz="1400" b="1" dirty="0" smtClean="0"/>
              <a:t>1.    </a:t>
            </a:r>
            <a:r>
              <a:rPr lang="zh-CN" altLang="en-US" sz="1400" b="1" dirty="0" smtClean="0"/>
              <a:t>下面语言不得体的一项是</a:t>
            </a:r>
            <a:endParaRPr lang="zh-CN" altLang="en-US" sz="1400" dirty="0" smtClean="0"/>
          </a:p>
          <a:p>
            <a:r>
              <a:rPr lang="zh-CN" altLang="en-US" sz="1400" b="1" dirty="0" smtClean="0"/>
              <a:t>①“人人讲究卫生，争当文明市民”（街道旁标语）</a:t>
            </a:r>
            <a:endParaRPr lang="zh-CN" altLang="en-US" sz="1400" dirty="0" smtClean="0"/>
          </a:p>
          <a:p>
            <a:r>
              <a:rPr lang="zh-CN" altLang="en-US" sz="1400" b="1" dirty="0" smtClean="0"/>
              <a:t>②“再穷不能穷教育，再苦不能苦孩子”（学校标语）</a:t>
            </a:r>
            <a:endParaRPr lang="zh-CN" altLang="en-US" sz="1400" dirty="0" smtClean="0"/>
          </a:p>
          <a:p>
            <a:r>
              <a:rPr lang="zh-CN" altLang="en-US" sz="1400" b="1" dirty="0" smtClean="0"/>
              <a:t>③“欢迎各界人士光临本院”（医院门口标语）</a:t>
            </a:r>
            <a:endParaRPr lang="zh-CN" altLang="en-US" sz="1400" dirty="0" smtClean="0"/>
          </a:p>
          <a:p>
            <a:r>
              <a:rPr lang="zh-CN" altLang="en-US" sz="1400" b="1" dirty="0" smtClean="0"/>
              <a:t>④“为了您和家人的幸福，请注意交通安全”（道路旁标语）</a:t>
            </a:r>
            <a:endParaRPr lang="zh-CN" altLang="en-US" sz="1400" dirty="0" smtClean="0"/>
          </a:p>
          <a:p>
            <a:r>
              <a:rPr lang="en-US" sz="1400" b="1" dirty="0" smtClean="0"/>
              <a:t>2.    </a:t>
            </a:r>
            <a:r>
              <a:rPr lang="zh-CN" altLang="en-US" sz="1400" b="1" dirty="0" smtClean="0"/>
              <a:t>“天边偶尔飘浮着淡淡的白云”后面连接哪一项才能构成最佳比喻句？</a:t>
            </a:r>
            <a:endParaRPr lang="zh-CN" altLang="en-US" sz="1400" dirty="0" smtClean="0"/>
          </a:p>
          <a:p>
            <a:r>
              <a:rPr lang="zh-CN" altLang="en-US" sz="1400" b="1" dirty="0" smtClean="0"/>
              <a:t>①犹如千万曲盛开的白莲。</a:t>
            </a:r>
            <a:r>
              <a:rPr lang="en-US" sz="1400" b="1" dirty="0" smtClean="0"/>
              <a:t>       </a:t>
            </a:r>
            <a:endParaRPr lang="zh-CN" altLang="en-US" sz="1400" dirty="0" smtClean="0"/>
          </a:p>
          <a:p>
            <a:r>
              <a:rPr lang="zh-CN" altLang="en-US" sz="1400" b="1" dirty="0" smtClean="0"/>
              <a:t>②像从什么仙境飘来的片片银色的羽毛。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③像千万朵闪耀的银练。</a:t>
            </a:r>
            <a:r>
              <a:rPr lang="en-US" sz="1400" b="1" dirty="0" smtClean="0"/>
              <a:t>         </a:t>
            </a:r>
            <a:endParaRPr lang="zh-CN" altLang="en-US" sz="1400" dirty="0" smtClean="0"/>
          </a:p>
          <a:p>
            <a:r>
              <a:rPr lang="zh-CN" altLang="en-US" sz="1400" b="1" dirty="0" smtClean="0"/>
              <a:t>④仿佛落入人间仓库的朵朵银棉。</a:t>
            </a:r>
            <a:endParaRPr lang="zh-CN" altLang="en-US" sz="1400" dirty="0" smtClean="0"/>
          </a:p>
          <a:p>
            <a:endParaRPr lang="zh-CN" altLang="en-US" dirty="0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707923" y="3638863"/>
            <a:ext cx="10250129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十一、选择正确答案，把序号写在括号内。</a:t>
            </a:r>
            <a:endParaRPr kumimoji="0" lang="zh-CN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1.    </a:t>
            </a: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下面语言不得体的一项是③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①“人人讲究卫生，争当文明市民”（街道旁标语）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②“再穷不能穷教育，再苦不能苦孩子”（学校标语）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③“欢迎各界人士光临本院”（医院门口标语）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④“为了您和家人的幸福，请注意交通安全”（道路旁标语）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2.</a:t>
            </a: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Calibri" pitchFamily="34" charset="0"/>
              </a:rPr>
              <a:t>   </a:t>
            </a: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 “</a:t>
            </a: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天边偶尔飘浮着淡淡的白云”后面连接哪一项才能构成最佳比喻句？②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①犹如千万曲盛开的白莲。       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②像从什么仙境飘来的片片银色的羽毛。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③像千万朵闪耀的银练。         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④仿佛落入人间仓库的朵朵银棉。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457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22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86697" y="1120877"/>
            <a:ext cx="65998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a typeface="微软雅黑" pitchFamily="34" charset="-122"/>
              </a:rPr>
              <a:t>3.</a:t>
            </a:r>
            <a:r>
              <a:rPr lang="zh-CN" altLang="en-US" b="1" dirty="0" smtClean="0">
                <a:ea typeface="微软雅黑" pitchFamily="34" charset="-122"/>
              </a:rPr>
              <a:t>理解下面</a:t>
            </a:r>
            <a:r>
              <a:rPr lang="zh-CN" altLang="en-US" b="1" u="heavy" dirty="0" smtClean="0">
                <a:ea typeface="微软雅黑" pitchFamily="34" charset="-122"/>
              </a:rPr>
              <a:t>谚语</a:t>
            </a:r>
            <a:r>
              <a:rPr lang="zh-CN" altLang="en-US" b="1" dirty="0" smtClean="0">
                <a:ea typeface="微软雅黑" pitchFamily="34" charset="-122"/>
              </a:rPr>
              <a:t>的含义，把正确答案的序号填在括号里。</a:t>
            </a:r>
            <a:endParaRPr lang="zh-CN" altLang="en-US" dirty="0" smtClean="0">
              <a:ea typeface="微软雅黑" pitchFamily="34" charset="-122"/>
            </a:endParaRPr>
          </a:p>
          <a:p>
            <a:r>
              <a:rPr lang="zh-CN" altLang="en-US" b="1" dirty="0" smtClean="0">
                <a:ea typeface="微软雅黑" pitchFamily="34" charset="-122"/>
              </a:rPr>
              <a:t>①拳不离手，曲不离口。（ ）</a:t>
            </a:r>
            <a:r>
              <a:rPr lang="en-US" b="1" dirty="0" smtClean="0">
                <a:ea typeface="微软雅黑" pitchFamily="34" charset="-122"/>
              </a:rPr>
              <a:t>   </a:t>
            </a:r>
            <a:r>
              <a:rPr lang="zh-CN" altLang="en-US" b="1" dirty="0" smtClean="0">
                <a:ea typeface="微软雅黑" pitchFamily="34" charset="-122"/>
              </a:rPr>
              <a:t>②三人同行，必有我师。（ ）</a:t>
            </a:r>
            <a:endParaRPr lang="zh-CN" altLang="en-US" dirty="0" smtClean="0">
              <a:ea typeface="微软雅黑" pitchFamily="34" charset="-122"/>
            </a:endParaRPr>
          </a:p>
          <a:p>
            <a:r>
              <a:rPr lang="zh-CN" altLang="en-US" b="1" dirty="0" smtClean="0">
                <a:ea typeface="微软雅黑" pitchFamily="34" charset="-122"/>
              </a:rPr>
              <a:t>③好学深思，心知其意。（ ）</a:t>
            </a:r>
            <a:r>
              <a:rPr lang="en-US" b="1" dirty="0" smtClean="0">
                <a:ea typeface="微软雅黑" pitchFamily="34" charset="-122"/>
              </a:rPr>
              <a:t>   </a:t>
            </a:r>
            <a:r>
              <a:rPr lang="zh-CN" altLang="en-US" b="1" dirty="0" smtClean="0">
                <a:ea typeface="微软雅黑" pitchFamily="34" charset="-122"/>
              </a:rPr>
              <a:t>④书读百遍，其义自见。（ ） </a:t>
            </a:r>
            <a:endParaRPr lang="zh-CN" altLang="en-US" dirty="0" smtClean="0">
              <a:ea typeface="微软雅黑" pitchFamily="34" charset="-122"/>
            </a:endParaRPr>
          </a:p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707923" y="2790666"/>
            <a:ext cx="1077615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微软雅黑" pitchFamily="34" charset="-122"/>
                <a:cs typeface="Calibri" pitchFamily="34" charset="0"/>
              </a:rPr>
              <a:t>3.</a:t>
            </a:r>
            <a:r>
              <a:rPr kumimoji="0" lang="zh-CN" altLang="en-US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微软雅黑" pitchFamily="34" charset="-122"/>
                <a:cs typeface="Calibri" pitchFamily="34" charset="0"/>
              </a:rPr>
              <a:t>理解下面</a:t>
            </a:r>
            <a:r>
              <a:rPr kumimoji="0" lang="zh-CN" altLang="en-US" sz="1600" b="1" i="0" u="sng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微软雅黑" pitchFamily="34" charset="-122"/>
                <a:cs typeface="Calibri" pitchFamily="34" charset="0"/>
              </a:rPr>
              <a:t>谚语</a:t>
            </a:r>
            <a:r>
              <a:rPr kumimoji="0" lang="zh-CN" altLang="en-US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微软雅黑" pitchFamily="34" charset="-122"/>
                <a:cs typeface="Calibri" pitchFamily="34" charset="0"/>
              </a:rPr>
              <a:t>的含义，把正确答案的序号填在括号里。</a:t>
            </a:r>
            <a:endParaRPr kumimoji="0" lang="zh-CN" altLang="en-US" sz="16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微软雅黑" pitchFamily="34" charset="-122"/>
                <a:cs typeface="Calibri" pitchFamily="34" charset="0"/>
              </a:rPr>
              <a:t>①拳不离手，曲不离口。（ 多练）   ②三人同行，必有我师。（ 多问）</a:t>
            </a:r>
            <a:endParaRPr kumimoji="0" lang="zh-CN" altLang="en-US" sz="16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微软雅黑" pitchFamily="34" charset="-122"/>
                <a:cs typeface="Calibri" pitchFamily="34" charset="0"/>
              </a:rPr>
              <a:t>③好学深思，心知其意。（ 多思）   ④书读百遍，其义自见。（ 多读） </a:t>
            </a:r>
            <a:endParaRPr kumimoji="0" lang="zh-CN" altLang="en-US" sz="16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35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23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89935" y="1194910"/>
            <a:ext cx="1068766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十三、仿写句子。</a:t>
            </a:r>
            <a:endParaRPr lang="zh-CN" altLang="en-US" dirty="0" smtClean="0"/>
          </a:p>
          <a:p>
            <a:r>
              <a:rPr lang="zh-CN" altLang="en-US" b="1" dirty="0" smtClean="0"/>
              <a:t>１</a:t>
            </a:r>
            <a:r>
              <a:rPr lang="en-US" b="1" dirty="0" smtClean="0"/>
              <a:t>. </a:t>
            </a:r>
            <a:r>
              <a:rPr lang="zh-CN" altLang="en-US" b="1" dirty="0" smtClean="0"/>
              <a:t>例句：钱可以买到书本，但不一定能买到智慧。</a:t>
            </a:r>
            <a:endParaRPr lang="zh-CN" altLang="en-US" dirty="0" smtClean="0"/>
          </a:p>
          <a:p>
            <a:r>
              <a:rPr lang="zh-CN" altLang="en-US" b="1" dirty="0" smtClean="0"/>
              <a:t>仿句：钱可以买到（   ），但不一定能买到（   ）。</a:t>
            </a:r>
            <a:endParaRPr lang="zh-CN" altLang="en-US" dirty="0" smtClean="0"/>
          </a:p>
          <a:p>
            <a:r>
              <a:rPr lang="zh-CN" altLang="en-US" b="1" dirty="0" smtClean="0"/>
              <a:t>钱可以买到（   ），但不一定能买到（   ）。</a:t>
            </a:r>
            <a:endParaRPr lang="zh-CN" altLang="en-US" dirty="0" smtClean="0"/>
          </a:p>
          <a:p>
            <a:r>
              <a:rPr lang="zh-CN" altLang="en-US" b="1" dirty="0" smtClean="0"/>
              <a:t>钱可以买到（    ），但不一定能买到（    ）。</a:t>
            </a:r>
            <a:endParaRPr lang="zh-CN" altLang="en-US" dirty="0" smtClean="0"/>
          </a:p>
          <a:p>
            <a:r>
              <a:rPr lang="zh-CN" altLang="en-US" b="1" dirty="0" smtClean="0"/>
              <a:t>２</a:t>
            </a:r>
            <a:r>
              <a:rPr lang="en-US" b="1" dirty="0" smtClean="0"/>
              <a:t>. </a:t>
            </a:r>
            <a:r>
              <a:rPr lang="zh-CN" altLang="en-US" b="1" dirty="0" smtClean="0"/>
              <a:t>例句：书是明灯，能照亮道路；书是阳光，能温暖心灵；书是甘泉，能滋润情感。</a:t>
            </a:r>
            <a:endParaRPr lang="zh-CN" altLang="en-US" dirty="0" smtClean="0"/>
          </a:p>
          <a:p>
            <a:r>
              <a:rPr lang="zh-CN" altLang="en-US" b="1" dirty="0" smtClean="0"/>
              <a:t>仿句：书是（    ），能（   ）；书是（   ），能（   ）；书是星斗，能（    ）。</a:t>
            </a:r>
            <a:endParaRPr lang="zh-CN" altLang="en-US" dirty="0" smtClean="0"/>
          </a:p>
          <a:p>
            <a:r>
              <a:rPr lang="zh-CN" altLang="en-US" b="1" dirty="0" smtClean="0"/>
              <a:t>３</a:t>
            </a:r>
            <a:r>
              <a:rPr lang="en-US" b="1" dirty="0" smtClean="0"/>
              <a:t>. </a:t>
            </a:r>
            <a:r>
              <a:rPr lang="zh-CN" altLang="en-US" b="1" dirty="0" smtClean="0"/>
              <a:t>例句：人们都爱秋天，爱她的天高气爽，爱她的云淡日丽，爱她的香飘田野。</a:t>
            </a:r>
            <a:endParaRPr lang="zh-CN" altLang="en-US" dirty="0" smtClean="0"/>
          </a:p>
          <a:p>
            <a:r>
              <a:rPr lang="zh-CN" altLang="en-US" b="1" dirty="0" smtClean="0"/>
              <a:t>仿句：</a:t>
            </a:r>
            <a:endParaRPr lang="zh-CN" altLang="en-US" dirty="0" smtClean="0"/>
          </a:p>
          <a:p>
            <a:r>
              <a:rPr lang="zh-CN" altLang="en-US" b="1" dirty="0" smtClean="0"/>
              <a:t>４</a:t>
            </a:r>
            <a:r>
              <a:rPr lang="en-US" b="1" dirty="0" smtClean="0"/>
              <a:t>. </a:t>
            </a:r>
            <a:r>
              <a:rPr lang="zh-CN" altLang="en-US" b="1" dirty="0" smtClean="0"/>
              <a:t>根据你对生活的观察和感悟，仿写句子。</a:t>
            </a:r>
            <a:endParaRPr lang="zh-CN" altLang="en-US" dirty="0" smtClean="0"/>
          </a:p>
          <a:p>
            <a:r>
              <a:rPr lang="zh-CN" altLang="en-US" b="1" dirty="0" smtClean="0"/>
              <a:t>例：大自然能给我们许多启示：滴水可以穿石，是在告诉我们做事应持之以恒；大地能载万物，是在告诉我们求学要广读博览。</a:t>
            </a:r>
            <a:endParaRPr lang="zh-CN" altLang="en-US" dirty="0" smtClean="0"/>
          </a:p>
          <a:p>
            <a:r>
              <a:rPr lang="zh-CN" altLang="en-US" b="1" dirty="0" smtClean="0"/>
              <a:t>仿句：</a:t>
            </a:r>
            <a:endParaRPr lang="zh-CN" altLang="en-US" dirty="0" smtClean="0"/>
          </a:p>
          <a:p>
            <a:r>
              <a:rPr lang="zh-CN" altLang="en-US" b="1" dirty="0" smtClean="0"/>
              <a:t>５</a:t>
            </a:r>
            <a:r>
              <a:rPr lang="en-US" b="1" dirty="0" smtClean="0"/>
              <a:t>. </a:t>
            </a:r>
            <a:r>
              <a:rPr lang="zh-CN" altLang="en-US" b="1" dirty="0" smtClean="0"/>
              <a:t>仿照例句的句式，在下面两句的横线上补写相应的内容。</a:t>
            </a:r>
            <a:endParaRPr lang="zh-CN" altLang="en-US" dirty="0" smtClean="0"/>
          </a:p>
          <a:p>
            <a:r>
              <a:rPr lang="zh-CN" altLang="en-US" b="1" dirty="0" smtClean="0"/>
              <a:t>例句：如果我是阳光，我将照亮所有的黑暗。</a:t>
            </a:r>
            <a:endParaRPr lang="zh-CN" altLang="en-US" dirty="0" smtClean="0"/>
          </a:p>
          <a:p>
            <a:r>
              <a:rPr lang="zh-CN" altLang="en-US" b="1" dirty="0" smtClean="0"/>
              <a:t>如果我是    ，我将           。</a:t>
            </a:r>
            <a:r>
              <a:rPr lang="en-US" b="1" dirty="0" smtClean="0"/>
              <a:t>      </a:t>
            </a:r>
            <a:r>
              <a:rPr lang="zh-CN" altLang="en-US" b="1" dirty="0" smtClean="0"/>
              <a:t>如果</a:t>
            </a:r>
            <a:r>
              <a:rPr lang="zh-CN" altLang="en-US" b="1" smtClean="0"/>
              <a:t>我是   ，我将               。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24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93174" y="1539240"/>
            <a:ext cx="1072158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十三、仿写句子。</a:t>
            </a:r>
            <a:endParaRPr lang="zh-CN" altLang="en-US" dirty="0" smtClean="0"/>
          </a:p>
          <a:p>
            <a:r>
              <a:rPr lang="zh-CN" altLang="en-US" b="1" dirty="0" smtClean="0"/>
              <a:t>１</a:t>
            </a:r>
            <a:r>
              <a:rPr lang="en-US" b="1" dirty="0" smtClean="0"/>
              <a:t>. </a:t>
            </a:r>
            <a:r>
              <a:rPr lang="zh-CN" altLang="en-US" b="1" dirty="0" smtClean="0"/>
              <a:t>例句：钱可以买到书本，但不一定能买到智慧。</a:t>
            </a:r>
            <a:endParaRPr lang="zh-CN" altLang="en-US" dirty="0" smtClean="0"/>
          </a:p>
          <a:p>
            <a:r>
              <a:rPr lang="zh-CN" altLang="en-US" b="1" dirty="0" smtClean="0"/>
              <a:t>仿句：钱可以买到（棉衣），但不一定能买到（温暖）。</a:t>
            </a:r>
            <a:endParaRPr lang="zh-CN" altLang="en-US" dirty="0" smtClean="0"/>
          </a:p>
          <a:p>
            <a:r>
              <a:rPr lang="zh-CN" altLang="en-US" b="1" dirty="0" smtClean="0"/>
              <a:t>钱可以买到（良药），但不一定能买到（健康）。</a:t>
            </a:r>
            <a:endParaRPr lang="zh-CN" altLang="en-US" dirty="0" smtClean="0"/>
          </a:p>
          <a:p>
            <a:r>
              <a:rPr lang="zh-CN" altLang="en-US" b="1" dirty="0" smtClean="0"/>
              <a:t>钱可以买到（钟表），但不一定能买到（时间）。</a:t>
            </a:r>
            <a:endParaRPr lang="zh-CN" altLang="en-US" dirty="0" smtClean="0"/>
          </a:p>
          <a:p>
            <a:r>
              <a:rPr lang="zh-CN" altLang="en-US" b="1" dirty="0" smtClean="0"/>
              <a:t>２</a:t>
            </a:r>
            <a:r>
              <a:rPr lang="en-US" b="1" dirty="0" smtClean="0"/>
              <a:t>. </a:t>
            </a:r>
            <a:r>
              <a:rPr lang="zh-CN" altLang="en-US" b="1" dirty="0" smtClean="0"/>
              <a:t>例句：书是明灯，能照亮道路；书是阳光，能温暖心灵；书是甘泉，能滋润情感。</a:t>
            </a:r>
            <a:endParaRPr lang="zh-CN" altLang="en-US" dirty="0" smtClean="0"/>
          </a:p>
          <a:p>
            <a:r>
              <a:rPr lang="zh-CN" altLang="en-US" b="1" dirty="0" smtClean="0"/>
              <a:t>仿句：书是（蜡烛），能（诠释奉献）；书是（火焰），能（点燃理想）；书是星斗，能（指明前程）。</a:t>
            </a:r>
            <a:endParaRPr lang="zh-CN" altLang="en-US" dirty="0" smtClean="0"/>
          </a:p>
          <a:p>
            <a:r>
              <a:rPr lang="zh-CN" altLang="en-US" b="1" dirty="0" smtClean="0"/>
              <a:t>３</a:t>
            </a:r>
            <a:r>
              <a:rPr lang="en-US" b="1" dirty="0" smtClean="0"/>
              <a:t>. </a:t>
            </a:r>
            <a:r>
              <a:rPr lang="zh-CN" altLang="en-US" b="1" dirty="0" smtClean="0"/>
              <a:t>例句：人们都爱秋天，爱她的天高气爽，爱她的云淡日丽，爱她的香飘田野。</a:t>
            </a:r>
            <a:endParaRPr lang="zh-CN" altLang="en-US" dirty="0" smtClean="0"/>
          </a:p>
          <a:p>
            <a:r>
              <a:rPr lang="zh-CN" altLang="en-US" b="1" dirty="0" smtClean="0"/>
              <a:t>仿句：人们都爱春日，爱她的莺歌燕舞，爱她的万紫千红，爱她的微风细雨。</a:t>
            </a:r>
            <a:endParaRPr lang="zh-CN" altLang="en-US" dirty="0" smtClean="0"/>
          </a:p>
          <a:p>
            <a:r>
              <a:rPr lang="zh-CN" altLang="en-US" b="1" dirty="0" smtClean="0"/>
              <a:t>４</a:t>
            </a:r>
            <a:r>
              <a:rPr lang="en-US" b="1" dirty="0" smtClean="0"/>
              <a:t>. </a:t>
            </a:r>
            <a:r>
              <a:rPr lang="zh-CN" altLang="en-US" b="1" dirty="0" smtClean="0"/>
              <a:t>根据你对生活的观察和感悟，仿写句子。</a:t>
            </a:r>
            <a:endParaRPr lang="zh-CN" altLang="en-US" dirty="0" smtClean="0"/>
          </a:p>
          <a:p>
            <a:r>
              <a:rPr lang="zh-CN" altLang="en-US" b="1" dirty="0" smtClean="0"/>
              <a:t>例：大自然能给我们许多启示：滴水可以穿石，是在告诉我们做事应持之以恒；大地能载万物，是在告诉我们求学要广读博览。</a:t>
            </a:r>
            <a:endParaRPr lang="zh-CN" altLang="en-US" dirty="0" smtClean="0"/>
          </a:p>
          <a:p>
            <a:r>
              <a:rPr lang="zh-CN" altLang="en-US" b="1" dirty="0" smtClean="0"/>
              <a:t>仿句：多姿多彩的植物界给我们许多启示：玫瑰可以留香，是在告诉我们要帮助他人；落红能化春泥，是在告诉我们要无私奉献。</a:t>
            </a:r>
            <a:endParaRPr lang="zh-CN" altLang="en-US" dirty="0" smtClean="0"/>
          </a:p>
          <a:p>
            <a:r>
              <a:rPr lang="zh-CN" altLang="en-US" b="1" dirty="0" smtClean="0"/>
              <a:t>５</a:t>
            </a:r>
            <a:r>
              <a:rPr lang="en-US" b="1" dirty="0" smtClean="0"/>
              <a:t>. </a:t>
            </a:r>
            <a:r>
              <a:rPr lang="zh-CN" altLang="en-US" b="1" dirty="0" smtClean="0"/>
              <a:t>仿照例句的句式，在下面两句的横线上补写相应的内容。</a:t>
            </a:r>
            <a:endParaRPr lang="zh-CN" altLang="en-US" dirty="0" smtClean="0"/>
          </a:p>
          <a:p>
            <a:r>
              <a:rPr lang="zh-CN" altLang="en-US" b="1" dirty="0" smtClean="0"/>
              <a:t>例句：如果我是阳光，我将照亮所有的黑暗。</a:t>
            </a:r>
            <a:endParaRPr lang="zh-CN" altLang="en-US" dirty="0" smtClean="0"/>
          </a:p>
          <a:p>
            <a:r>
              <a:rPr lang="zh-CN" altLang="en-US" b="1" dirty="0" smtClean="0"/>
              <a:t>如果我是清风，我将驱散所有的炎热。</a:t>
            </a:r>
            <a:r>
              <a:rPr lang="en-US" b="1" dirty="0" smtClean="0"/>
              <a:t>      </a:t>
            </a:r>
            <a:r>
              <a:rPr lang="zh-CN" altLang="en-US" b="1" dirty="0" smtClean="0"/>
              <a:t>如果我是绿树，我将奉献所有的春意。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25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65760" y="1112520"/>
            <a:ext cx="1142368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十五、下面四个句子有一句表达的意思不同，请找出来并说明理由。</a:t>
            </a:r>
            <a:endParaRPr lang="zh-CN" altLang="en-US" dirty="0" smtClean="0"/>
          </a:p>
          <a:p>
            <a:r>
              <a:rPr lang="en-US" b="1" dirty="0" smtClean="0"/>
              <a:t>1</a:t>
            </a:r>
            <a:r>
              <a:rPr lang="zh-CN" altLang="en-US" b="1" dirty="0" smtClean="0"/>
              <a:t>、可见，只要方法对头，学习成绩是可以搞上去的。</a:t>
            </a:r>
            <a:endParaRPr lang="zh-CN" altLang="en-US" dirty="0" smtClean="0"/>
          </a:p>
          <a:p>
            <a:r>
              <a:rPr lang="en-US" b="1" dirty="0" smtClean="0"/>
              <a:t>2</a:t>
            </a:r>
            <a:r>
              <a:rPr lang="zh-CN" altLang="en-US" b="1" dirty="0" smtClean="0"/>
              <a:t>、可见，只要方法对头，学习成绩不难搞上去的。</a:t>
            </a:r>
            <a:endParaRPr lang="zh-CN" altLang="en-US" dirty="0" smtClean="0"/>
          </a:p>
          <a:p>
            <a:r>
              <a:rPr lang="en-US" b="1" dirty="0" smtClean="0"/>
              <a:t>3</a:t>
            </a:r>
            <a:r>
              <a:rPr lang="zh-CN" altLang="en-US" b="1" dirty="0" smtClean="0"/>
              <a:t>、可见，只要方法对头，学习成绩不是不能搞上去的。</a:t>
            </a:r>
            <a:endParaRPr lang="zh-CN" altLang="en-US" dirty="0" smtClean="0"/>
          </a:p>
          <a:p>
            <a:r>
              <a:rPr lang="en-US" b="1" dirty="0" smtClean="0"/>
              <a:t>4</a:t>
            </a:r>
            <a:r>
              <a:rPr lang="zh-CN" altLang="en-US" b="1" dirty="0" smtClean="0"/>
              <a:t>、可见，只要方法对头，学习成绩并非容易搞上去。</a:t>
            </a:r>
            <a:endParaRPr lang="zh-CN" altLang="en-US" dirty="0" smtClean="0"/>
          </a:p>
          <a:p>
            <a:r>
              <a:rPr lang="zh-CN" altLang="en-US" b="1" dirty="0" smtClean="0"/>
              <a:t>十七、用下面的词语组成两句意思相同，两句意思不同的话。</a:t>
            </a:r>
            <a:endParaRPr lang="zh-CN" altLang="en-US" dirty="0" smtClean="0"/>
          </a:p>
          <a:p>
            <a:r>
              <a:rPr lang="zh-CN" altLang="en-US" b="1" dirty="0" smtClean="0"/>
              <a:t>交谈　　　他　　普通话　　和　　我　　用</a:t>
            </a:r>
            <a:endParaRPr lang="zh-CN" altLang="en-US" dirty="0" smtClean="0"/>
          </a:p>
          <a:p>
            <a:r>
              <a:rPr lang="zh-CN" altLang="en-US" b="1" dirty="0" smtClean="0"/>
              <a:t>意思相同：</a:t>
            </a:r>
          </a:p>
          <a:p>
            <a:r>
              <a:rPr lang="zh-CN" altLang="en-US" b="1" dirty="0" smtClean="0"/>
              <a:t>意思不同：</a:t>
            </a:r>
          </a:p>
          <a:p>
            <a:r>
              <a:rPr lang="zh-CN" altLang="en-US" b="1" dirty="0" smtClean="0"/>
              <a:t>十八、仔细读句子回答问题。</a:t>
            </a:r>
            <a:endParaRPr lang="zh-CN" altLang="en-US" dirty="0" smtClean="0"/>
          </a:p>
          <a:p>
            <a:r>
              <a:rPr lang="zh-CN" altLang="en-US" b="1" dirty="0" smtClean="0"/>
              <a:t>①</a:t>
            </a:r>
            <a:r>
              <a:rPr lang="en-US" b="1" dirty="0" smtClean="0"/>
              <a:t>    </a:t>
            </a:r>
            <a:r>
              <a:rPr lang="zh-CN" altLang="en-US" b="1" dirty="0" smtClean="0"/>
              <a:t>他笑了。②他没有笑了。③他差点笑了。④谁说他笑了。⑤他笑够了。⑥谁说他没笑了。⑦他真想笑够了。⑧无人不说他笑了。⑨难道他没笑。⑩难道他笑了？（</a:t>
            </a:r>
            <a:r>
              <a:rPr lang="en-US" b="1" dirty="0" smtClean="0"/>
              <a:t>11</a:t>
            </a:r>
            <a:r>
              <a:rPr lang="zh-CN" altLang="en-US" b="1" dirty="0" smtClean="0"/>
              <a:t>）无人不说他没有笑。</a:t>
            </a:r>
            <a:endParaRPr lang="zh-CN" altLang="en-US" dirty="0" smtClean="0"/>
          </a:p>
          <a:p>
            <a:r>
              <a:rPr lang="en-US" b="1" dirty="0" smtClean="0"/>
              <a:t>1.</a:t>
            </a:r>
            <a:r>
              <a:rPr lang="zh-CN" altLang="en-US" b="1" dirty="0" smtClean="0"/>
              <a:t>以上句子中，表示“他笑了”的句子是：（               ）</a:t>
            </a:r>
            <a:endParaRPr lang="zh-CN" altLang="en-US" dirty="0" smtClean="0"/>
          </a:p>
          <a:p>
            <a:r>
              <a:rPr lang="en-US" b="1" dirty="0" smtClean="0"/>
              <a:t>2.</a:t>
            </a:r>
            <a:r>
              <a:rPr lang="zh-CN" altLang="en-US" b="1" dirty="0" smtClean="0"/>
              <a:t>表示“他没笑”的句子是：（                 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26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37419" y="1297858"/>
            <a:ext cx="1105202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十五、下面四个句子有一句表达的意思不同，请找出来并说明理由。</a:t>
            </a:r>
            <a:endParaRPr lang="zh-CN" altLang="en-US" dirty="0" smtClean="0"/>
          </a:p>
          <a:p>
            <a:r>
              <a:rPr lang="en-US" b="1" dirty="0" smtClean="0"/>
              <a:t>1</a:t>
            </a:r>
            <a:r>
              <a:rPr lang="zh-CN" altLang="en-US" b="1" dirty="0" smtClean="0"/>
              <a:t>、可见，只要方法对头，学习成绩是可以搞上去的。</a:t>
            </a:r>
            <a:endParaRPr lang="zh-CN" altLang="en-US" dirty="0" smtClean="0"/>
          </a:p>
          <a:p>
            <a:r>
              <a:rPr lang="en-US" b="1" dirty="0" smtClean="0"/>
              <a:t>2</a:t>
            </a:r>
            <a:r>
              <a:rPr lang="zh-CN" altLang="en-US" b="1" dirty="0" smtClean="0"/>
              <a:t>、可见，只要方法对头，学习成绩不难搞上去的。</a:t>
            </a:r>
            <a:endParaRPr lang="zh-CN" altLang="en-US" dirty="0" smtClean="0"/>
          </a:p>
          <a:p>
            <a:r>
              <a:rPr lang="en-US" b="1" dirty="0" smtClean="0"/>
              <a:t>3</a:t>
            </a:r>
            <a:r>
              <a:rPr lang="zh-CN" altLang="en-US" b="1" dirty="0" smtClean="0"/>
              <a:t>、可见，只要方法对头，学习成绩不是不能搞上去的。</a:t>
            </a:r>
            <a:endParaRPr lang="zh-CN" altLang="en-US" dirty="0" smtClean="0"/>
          </a:p>
          <a:p>
            <a:r>
              <a:rPr lang="en-US" b="1" dirty="0" smtClean="0"/>
              <a:t>4</a:t>
            </a:r>
            <a:r>
              <a:rPr lang="zh-CN" altLang="en-US" b="1" dirty="0" smtClean="0"/>
              <a:t>、可见，只要方法对头，学习成绩并非容易搞上去。</a:t>
            </a:r>
            <a:endParaRPr lang="zh-CN" altLang="en-US" dirty="0" smtClean="0"/>
          </a:p>
          <a:p>
            <a:r>
              <a:rPr lang="zh-CN" altLang="en-US" b="1" dirty="0" smtClean="0"/>
              <a:t>理由：（其它句子的意思都是方法对头成绩可以搞上去，第四句中“并非容易”是不容易搞上去，意思不同。）</a:t>
            </a:r>
            <a:endParaRPr lang="zh-CN" altLang="en-US" dirty="0" smtClean="0"/>
          </a:p>
          <a:p>
            <a:r>
              <a:rPr lang="zh-CN" altLang="en-US" b="1" dirty="0" smtClean="0"/>
              <a:t>十七、用下面的词语组成两句意思相同，两句意思不同的话。</a:t>
            </a:r>
            <a:endParaRPr lang="zh-CN" altLang="en-US" dirty="0" smtClean="0"/>
          </a:p>
          <a:p>
            <a:r>
              <a:rPr lang="zh-CN" altLang="en-US" b="1" dirty="0" smtClean="0"/>
              <a:t>交谈　　　他　　普通话　　和　　我　　用</a:t>
            </a:r>
            <a:endParaRPr lang="zh-CN" altLang="en-US" dirty="0" smtClean="0"/>
          </a:p>
          <a:p>
            <a:r>
              <a:rPr lang="zh-CN" altLang="en-US" b="1" dirty="0" smtClean="0"/>
              <a:t>意思相同：①我和他用普通话交谈。②他和我用普通话交谈。</a:t>
            </a:r>
            <a:endParaRPr lang="zh-CN" altLang="en-US" dirty="0" smtClean="0"/>
          </a:p>
          <a:p>
            <a:r>
              <a:rPr lang="zh-CN" altLang="en-US" b="1" dirty="0" smtClean="0"/>
              <a:t>意思不同：①我用普通话和他交谈。②他用普通话和我交谈。</a:t>
            </a:r>
            <a:endParaRPr lang="zh-CN" altLang="en-US" dirty="0" smtClean="0"/>
          </a:p>
          <a:p>
            <a:r>
              <a:rPr lang="zh-CN" altLang="en-US" b="1" dirty="0" smtClean="0"/>
              <a:t>十八、仔细读句子回答问题。</a:t>
            </a:r>
            <a:endParaRPr lang="zh-CN" altLang="en-US" dirty="0" smtClean="0"/>
          </a:p>
          <a:p>
            <a:r>
              <a:rPr lang="zh-CN" altLang="en-US" b="1" dirty="0" smtClean="0"/>
              <a:t>①</a:t>
            </a:r>
            <a:r>
              <a:rPr lang="en-US" b="1" dirty="0" smtClean="0"/>
              <a:t>    </a:t>
            </a:r>
            <a:r>
              <a:rPr lang="zh-CN" altLang="en-US" b="1" dirty="0" smtClean="0"/>
              <a:t>他笑了。②他没有笑了。③他差点笑了。④谁说他笑了。⑤他笑够了。⑥谁说他没笑了。⑦他真想笑够了。⑧无人不说他笑了。⑨难道他没笑。⑩难道他笑了？（</a:t>
            </a:r>
            <a:r>
              <a:rPr lang="en-US" b="1" dirty="0" smtClean="0"/>
              <a:t>11</a:t>
            </a:r>
            <a:r>
              <a:rPr lang="zh-CN" altLang="en-US" b="1" dirty="0" smtClean="0"/>
              <a:t>）无人不说他没有笑。</a:t>
            </a:r>
            <a:endParaRPr lang="zh-CN" altLang="en-US" dirty="0" smtClean="0"/>
          </a:p>
          <a:p>
            <a:r>
              <a:rPr lang="en-US" b="1" dirty="0" smtClean="0"/>
              <a:t>1.</a:t>
            </a:r>
            <a:r>
              <a:rPr lang="zh-CN" altLang="en-US" b="1" dirty="0" smtClean="0"/>
              <a:t>以上句子中，表示“他笑了”的句子是：（①⑤⑥⑧⑨）</a:t>
            </a:r>
            <a:endParaRPr lang="zh-CN" altLang="en-US" dirty="0" smtClean="0"/>
          </a:p>
          <a:p>
            <a:r>
              <a:rPr lang="en-US" b="1" dirty="0" smtClean="0"/>
              <a:t>2.</a:t>
            </a:r>
            <a:r>
              <a:rPr lang="zh-CN" altLang="en-US" b="1" dirty="0" smtClean="0"/>
              <a:t>表示“他没笑”的句子是：（②③④⑦⑩</a:t>
            </a:r>
            <a:r>
              <a:rPr lang="en-US" b="1" dirty="0" smtClean="0"/>
              <a:t>(11)</a:t>
            </a:r>
            <a:r>
              <a:rPr lang="zh-CN" altLang="en-US" b="1" dirty="0" smtClean="0"/>
              <a:t>）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27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43840" y="733246"/>
            <a:ext cx="11545607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（三）古诗、谚语</a:t>
            </a:r>
          </a:p>
          <a:p>
            <a:r>
              <a:rPr lang="zh-CN" altLang="en-US" sz="1400" b="1" dirty="0" smtClean="0"/>
              <a:t>一．古诗趣味填空。</a:t>
            </a:r>
          </a:p>
          <a:p>
            <a:r>
              <a:rPr lang="en-US" sz="1400" b="1" dirty="0" smtClean="0"/>
              <a:t>1.</a:t>
            </a:r>
            <a:r>
              <a:rPr lang="zh-CN" altLang="en-US" sz="1400" b="1" dirty="0" smtClean="0"/>
              <a:t>在括号里填上带“春”的词语。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1</a:t>
            </a:r>
            <a:r>
              <a:rPr lang="zh-CN" altLang="en-US" sz="1400" b="1" dirty="0" smtClean="0"/>
              <a:t>）（  ）到死丝方尽，蜡炬成灰泪始干。（</a:t>
            </a:r>
            <a:r>
              <a:rPr lang="en-US" sz="1400" b="1" dirty="0" smtClean="0"/>
              <a:t>2</a:t>
            </a:r>
            <a:r>
              <a:rPr lang="zh-CN" altLang="en-US" sz="1400" b="1" dirty="0" smtClean="0"/>
              <a:t>）（  ）带雨晚来急，野渡无人舟自横。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3</a:t>
            </a:r>
            <a:r>
              <a:rPr lang="zh-CN" altLang="en-US" sz="1400" b="1" dirty="0" smtClean="0"/>
              <a:t>）（  ）潮水连海平，海上明月共潮生。（</a:t>
            </a:r>
            <a:r>
              <a:rPr lang="en-US" sz="1400" b="1" dirty="0" smtClean="0"/>
              <a:t>4</a:t>
            </a:r>
            <a:r>
              <a:rPr lang="zh-CN" altLang="en-US" sz="1400" b="1" dirty="0" smtClean="0"/>
              <a:t>） </a:t>
            </a:r>
            <a:r>
              <a:rPr lang="en-US" altLang="zh-CN" sz="1400" b="1" dirty="0" smtClean="0"/>
              <a:t>(   </a:t>
            </a:r>
            <a:r>
              <a:rPr lang="zh-CN" altLang="en-US" sz="1400" b="1" dirty="0" smtClean="0"/>
              <a:t>）又绿江南岸，明月何时照我还。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5</a:t>
            </a:r>
            <a:r>
              <a:rPr lang="zh-CN" altLang="en-US" sz="1400" b="1" dirty="0" smtClean="0"/>
              <a:t>）（  ）满园关不住，一枝红杏出墙来。（</a:t>
            </a:r>
            <a:r>
              <a:rPr lang="en-US" sz="1400" b="1" dirty="0" smtClean="0"/>
              <a:t>6</a:t>
            </a:r>
            <a:r>
              <a:rPr lang="zh-CN" altLang="en-US" sz="1400" b="1" dirty="0" smtClean="0"/>
              <a:t>）（  ）无处不飞花，寒食东风御柳斜。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7</a:t>
            </a:r>
            <a:r>
              <a:rPr lang="zh-CN" altLang="en-US" sz="1400" b="1" dirty="0" smtClean="0"/>
              <a:t>）（  ）一刻值千金，花有清香月有阴。（</a:t>
            </a:r>
            <a:r>
              <a:rPr lang="en-US" sz="1400" b="1" dirty="0" smtClean="0"/>
              <a:t>8</a:t>
            </a:r>
            <a:r>
              <a:rPr lang="zh-CN" altLang="en-US" sz="1400" b="1" dirty="0" smtClean="0"/>
              <a:t>）忽如一夜（  ）来，千树万树梨花开。</a:t>
            </a:r>
          </a:p>
          <a:p>
            <a:r>
              <a:rPr lang="en-US" sz="1400" b="1" dirty="0" smtClean="0"/>
              <a:t>2.</a:t>
            </a:r>
            <a:r>
              <a:rPr lang="zh-CN" altLang="en-US" sz="1400" b="1" dirty="0" smtClean="0"/>
              <a:t>在括号里填上动物和植物名。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1</a:t>
            </a:r>
            <a:r>
              <a:rPr lang="zh-CN" altLang="en-US" sz="1400" b="1" dirty="0" smtClean="0"/>
              <a:t>）双飞（   ）几时回？夹岸桃花蘸水开。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2</a:t>
            </a:r>
            <a:r>
              <a:rPr lang="zh-CN" altLang="en-US" sz="1400" b="1" dirty="0" smtClean="0"/>
              <a:t>）故人西辞（   ）楼，烟花三月下扬州。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3</a:t>
            </a:r>
            <a:r>
              <a:rPr lang="zh-CN" altLang="en-US" sz="1400" b="1" dirty="0" smtClean="0"/>
              <a:t>）西塞山前（   ）飞，桃花流水（   ）肥。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4</a:t>
            </a:r>
            <a:r>
              <a:rPr lang="zh-CN" altLang="en-US" sz="1400" b="1" dirty="0" smtClean="0"/>
              <a:t>）枯（   ）老树昏（   ），小桥流水人家。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5</a:t>
            </a:r>
            <a:r>
              <a:rPr lang="zh-CN" altLang="en-US" sz="1400" b="1" dirty="0" smtClean="0"/>
              <a:t>）乱花渐欲迷人眼，浅（  ）才能没（   ）蹄。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6</a:t>
            </a:r>
            <a:r>
              <a:rPr lang="zh-CN" altLang="en-US" sz="1400" b="1" dirty="0" smtClean="0"/>
              <a:t>）儿童急走追（    ），飞入（   ）无处寻。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7</a:t>
            </a:r>
            <a:r>
              <a:rPr lang="zh-CN" altLang="en-US" sz="1400" b="1" dirty="0" smtClean="0"/>
              <a:t>）泥融飞（   ），沙暖睡</a:t>
            </a:r>
            <a:r>
              <a:rPr lang="en-US" sz="1400" b="1" dirty="0" smtClean="0"/>
              <a:t>(     )</a:t>
            </a:r>
            <a:r>
              <a:rPr lang="zh-CN" altLang="en-US" sz="1400" b="1" dirty="0" smtClean="0"/>
              <a:t>。</a:t>
            </a:r>
            <a:r>
              <a:rPr lang="en-US" sz="1400" b="1" dirty="0" smtClean="0"/>
              <a:t>   </a:t>
            </a:r>
            <a:r>
              <a:rPr lang="zh-CN" altLang="en-US" sz="1400" b="1" dirty="0" smtClean="0"/>
              <a:t>（</a:t>
            </a:r>
            <a:r>
              <a:rPr lang="en-US" sz="1400" b="1" dirty="0" smtClean="0"/>
              <a:t>8</a:t>
            </a:r>
            <a:r>
              <a:rPr lang="zh-CN" altLang="en-US" sz="1400" b="1" dirty="0" smtClean="0"/>
              <a:t>）柴门闻</a:t>
            </a:r>
            <a:r>
              <a:rPr lang="en-US" sz="1400" b="1" dirty="0" smtClean="0"/>
              <a:t>(     )</a:t>
            </a:r>
            <a:r>
              <a:rPr lang="zh-CN" altLang="en-US" sz="1400" b="1" dirty="0" smtClean="0"/>
              <a:t>吠，风雪夜归人。</a:t>
            </a:r>
          </a:p>
          <a:p>
            <a:r>
              <a:rPr lang="en-US" sz="1400" b="1" dirty="0" smtClean="0"/>
              <a:t>3.</a:t>
            </a:r>
            <a:r>
              <a:rPr lang="zh-CN" altLang="en-US" sz="1400" b="1" dirty="0" smtClean="0"/>
              <a:t>在括号里填上表示颜色的词。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1</a:t>
            </a:r>
            <a:r>
              <a:rPr lang="zh-CN" altLang="en-US" sz="1400" b="1" dirty="0" smtClean="0"/>
              <a:t>）接天莲叶无穷</a:t>
            </a:r>
            <a:r>
              <a:rPr lang="en-US" sz="1400" b="1" dirty="0" smtClean="0"/>
              <a:t>(    )</a:t>
            </a:r>
            <a:r>
              <a:rPr lang="zh-CN" altLang="en-US" sz="1400" b="1" dirty="0" smtClean="0"/>
              <a:t>，映日荷花别样</a:t>
            </a:r>
            <a:r>
              <a:rPr lang="en-US" sz="1400" b="1" dirty="0" smtClean="0"/>
              <a:t>(     )</a:t>
            </a:r>
            <a:r>
              <a:rPr lang="zh-CN" altLang="en-US" sz="1400" b="1" dirty="0" smtClean="0"/>
              <a:t>。（</a:t>
            </a:r>
            <a:r>
              <a:rPr lang="en-US" sz="1400" b="1" dirty="0" smtClean="0"/>
              <a:t>2</a:t>
            </a:r>
            <a:r>
              <a:rPr lang="zh-CN" altLang="en-US" sz="1400" b="1" dirty="0" smtClean="0"/>
              <a:t>）遥望洞庭山水</a:t>
            </a:r>
            <a:r>
              <a:rPr lang="en-US" sz="1400" b="1" dirty="0" smtClean="0"/>
              <a:t>(     )</a:t>
            </a:r>
            <a:r>
              <a:rPr lang="zh-CN" altLang="en-US" sz="1400" b="1" dirty="0" smtClean="0"/>
              <a:t>，</a:t>
            </a:r>
            <a:r>
              <a:rPr lang="en-US" sz="1400" b="1" dirty="0" smtClean="0"/>
              <a:t>(     )</a:t>
            </a:r>
            <a:r>
              <a:rPr lang="zh-CN" altLang="en-US" sz="1400" b="1" dirty="0" smtClean="0"/>
              <a:t>银盘里一</a:t>
            </a:r>
            <a:r>
              <a:rPr lang="en-US" sz="1400" b="1" dirty="0" smtClean="0"/>
              <a:t>(      )</a:t>
            </a:r>
            <a:r>
              <a:rPr lang="zh-CN" altLang="en-US" sz="1400" b="1" dirty="0" smtClean="0"/>
              <a:t>螺。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3</a:t>
            </a:r>
            <a:r>
              <a:rPr lang="zh-CN" altLang="en-US" sz="1400" b="1" dirty="0" smtClean="0"/>
              <a:t>）等闲识得东风面，万</a:t>
            </a:r>
            <a:r>
              <a:rPr lang="en-US" sz="1400" b="1" dirty="0" smtClean="0"/>
              <a:t>(     )</a:t>
            </a:r>
            <a:r>
              <a:rPr lang="zh-CN" altLang="en-US" sz="1400" b="1" dirty="0" smtClean="0"/>
              <a:t>千</a:t>
            </a:r>
            <a:r>
              <a:rPr lang="en-US" sz="1400" b="1" dirty="0" smtClean="0"/>
              <a:t>(      )</a:t>
            </a:r>
            <a:r>
              <a:rPr lang="zh-CN" altLang="en-US" sz="1400" b="1" dirty="0" smtClean="0"/>
              <a:t>总是春。 （</a:t>
            </a:r>
            <a:r>
              <a:rPr lang="en-US" sz="1400" b="1" dirty="0" smtClean="0"/>
              <a:t>4</a:t>
            </a:r>
            <a:r>
              <a:rPr lang="zh-CN" altLang="en-US" sz="1400" b="1" dirty="0" smtClean="0"/>
              <a:t>）日暮（     ）山远，天寒（     ）屋贫。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5</a:t>
            </a:r>
            <a:r>
              <a:rPr lang="zh-CN" altLang="en-US" sz="1400" b="1" dirty="0" smtClean="0"/>
              <a:t>）日出江花（    ）胜火，春来江水（   ）如（    ）。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6</a:t>
            </a:r>
            <a:r>
              <a:rPr lang="zh-CN" altLang="en-US" sz="1400" b="1" dirty="0" smtClean="0"/>
              <a:t>）千里（  ）云</a:t>
            </a:r>
            <a:r>
              <a:rPr lang="en-US" sz="1400" b="1" dirty="0" smtClean="0"/>
              <a:t>(      )</a:t>
            </a:r>
            <a:r>
              <a:rPr lang="zh-CN" altLang="en-US" sz="1400" b="1" dirty="0" smtClean="0"/>
              <a:t>日曛，北风吹雁雪纷纷。</a:t>
            </a:r>
          </a:p>
          <a:p>
            <a:r>
              <a:rPr lang="en-US" sz="1400" b="1" dirty="0" smtClean="0"/>
              <a:t>4.</a:t>
            </a:r>
            <a:r>
              <a:rPr lang="zh-CN" altLang="en-US" sz="1400" b="1" dirty="0" smtClean="0"/>
              <a:t>按诗词内容，在括号里填上合适的地名。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1</a:t>
            </a:r>
            <a:r>
              <a:rPr lang="zh-CN" altLang="en-US" sz="1400" b="1" dirty="0" smtClean="0"/>
              <a:t>）</a:t>
            </a:r>
            <a:r>
              <a:rPr lang="en-US" sz="1400" b="1" dirty="0" smtClean="0"/>
              <a:t>(     )</a:t>
            </a:r>
            <a:r>
              <a:rPr lang="zh-CN" altLang="en-US" sz="1400" b="1" dirty="0" smtClean="0"/>
              <a:t>亲友如相问，一片冰心在玉壶。</a:t>
            </a:r>
            <a:r>
              <a:rPr lang="en-US" sz="1400" b="1" dirty="0" smtClean="0"/>
              <a:t>   </a:t>
            </a:r>
            <a:r>
              <a:rPr lang="zh-CN" altLang="en-US" sz="1400" b="1" dirty="0" smtClean="0"/>
              <a:t>（</a:t>
            </a:r>
            <a:r>
              <a:rPr lang="en-US" sz="1400" b="1" dirty="0" smtClean="0"/>
              <a:t>2</a:t>
            </a:r>
            <a:r>
              <a:rPr lang="zh-CN" altLang="en-US" sz="1400" b="1" dirty="0" smtClean="0"/>
              <a:t>）故人西辞</a:t>
            </a:r>
            <a:r>
              <a:rPr lang="en-US" sz="1400" b="1" dirty="0" smtClean="0"/>
              <a:t>(      )</a:t>
            </a:r>
            <a:r>
              <a:rPr lang="zh-CN" altLang="en-US" sz="1400" b="1" dirty="0" smtClean="0"/>
              <a:t>，烟花三月下</a:t>
            </a:r>
            <a:r>
              <a:rPr lang="en-US" sz="1400" b="1" dirty="0" smtClean="0"/>
              <a:t>(       )</a:t>
            </a:r>
            <a:r>
              <a:rPr lang="zh-CN" altLang="en-US" sz="1400" b="1" dirty="0" smtClean="0"/>
              <a:t>。（</a:t>
            </a:r>
            <a:r>
              <a:rPr lang="en-US" sz="1400" b="1" dirty="0" smtClean="0"/>
              <a:t>3</a:t>
            </a:r>
            <a:r>
              <a:rPr lang="zh-CN" altLang="en-US" sz="1400" b="1" dirty="0" smtClean="0"/>
              <a:t>）朝辞</a:t>
            </a:r>
            <a:r>
              <a:rPr lang="en-US" sz="1400" b="1" dirty="0" smtClean="0"/>
              <a:t>(      )</a:t>
            </a:r>
            <a:r>
              <a:rPr lang="zh-CN" altLang="en-US" sz="1400" b="1" dirty="0" smtClean="0"/>
              <a:t>彩云间，千里（    ）一日还。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4</a:t>
            </a:r>
            <a:r>
              <a:rPr lang="zh-CN" altLang="en-US" sz="1400" b="1" dirty="0" smtClean="0"/>
              <a:t>）（      ）水深千尺，不及汪伦送我情。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5</a:t>
            </a:r>
            <a:r>
              <a:rPr lang="zh-CN" altLang="en-US" sz="1400" b="1" dirty="0" smtClean="0"/>
              <a:t>）（       </a:t>
            </a:r>
            <a:r>
              <a:rPr lang="en-US" altLang="zh-CN" sz="1400" b="1" dirty="0" smtClean="0"/>
              <a:t>)</a:t>
            </a:r>
            <a:r>
              <a:rPr lang="zh-CN" altLang="en-US" sz="1400" b="1" dirty="0" smtClean="0"/>
              <a:t>远上白云间，一片孤城万仞山。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6</a:t>
            </a:r>
            <a:r>
              <a:rPr lang="zh-CN" altLang="en-US" sz="1400" b="1" dirty="0" smtClean="0"/>
              <a:t>）大雨落幽燕，白浪滔天，秦皇岛外打鱼船。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7</a:t>
            </a:r>
            <a:r>
              <a:rPr lang="zh-CN" altLang="en-US" sz="1400" b="1" dirty="0" smtClean="0"/>
              <a:t>）劝君更尽一杯酒，西出（     ）无故人。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8</a:t>
            </a:r>
            <a:r>
              <a:rPr lang="zh-CN" altLang="en-US" sz="1400" b="1" dirty="0" smtClean="0"/>
              <a:t>）孤帆远影碧空尽，唯见（     ）天际流。</a:t>
            </a:r>
          </a:p>
          <a:p>
            <a:endParaRPr lang="zh-CN" altLang="en-US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28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43840" y="729038"/>
            <a:ext cx="1154560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（三）古诗、谚语</a:t>
            </a:r>
          </a:p>
          <a:p>
            <a:r>
              <a:rPr lang="zh-CN" altLang="en-US" sz="1400" b="1" dirty="0" smtClean="0"/>
              <a:t>一．古诗趣味填空。</a:t>
            </a:r>
          </a:p>
          <a:p>
            <a:r>
              <a:rPr lang="en-US" sz="1400" b="1" dirty="0" smtClean="0"/>
              <a:t>1.</a:t>
            </a:r>
            <a:r>
              <a:rPr lang="zh-CN" altLang="en-US" sz="1400" b="1" dirty="0" smtClean="0"/>
              <a:t>在括号里填上带“春”的词语。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1</a:t>
            </a:r>
            <a:r>
              <a:rPr lang="zh-CN" altLang="en-US" sz="1400" b="1" dirty="0" smtClean="0"/>
              <a:t>）（春蚕）到死丝方尽，蜡炬成灰泪始干。（</a:t>
            </a:r>
            <a:r>
              <a:rPr lang="en-US" sz="1400" b="1" dirty="0" smtClean="0"/>
              <a:t>2</a:t>
            </a:r>
            <a:r>
              <a:rPr lang="zh-CN" altLang="en-US" sz="1400" b="1" dirty="0" smtClean="0"/>
              <a:t>）（春潮）带雨晚来急，野渡无人舟自横。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3</a:t>
            </a:r>
            <a:r>
              <a:rPr lang="zh-CN" altLang="en-US" sz="1400" b="1" dirty="0" smtClean="0"/>
              <a:t>）（春江）潮水连海平，海上明月共潮生。（</a:t>
            </a:r>
            <a:r>
              <a:rPr lang="en-US" sz="1400" b="1" dirty="0" smtClean="0"/>
              <a:t>4</a:t>
            </a:r>
            <a:r>
              <a:rPr lang="zh-CN" altLang="en-US" sz="1400" b="1" dirty="0" smtClean="0"/>
              <a:t>）（春风）又绿江南岸，明月何时照我还。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5</a:t>
            </a:r>
            <a:r>
              <a:rPr lang="zh-CN" altLang="en-US" sz="1400" b="1" dirty="0" smtClean="0"/>
              <a:t>）（春色）满园关不住，一枝红杏出墙来。（</a:t>
            </a:r>
            <a:r>
              <a:rPr lang="en-US" sz="1400" b="1" dirty="0" smtClean="0"/>
              <a:t>6</a:t>
            </a:r>
            <a:r>
              <a:rPr lang="zh-CN" altLang="en-US" sz="1400" b="1" dirty="0" smtClean="0"/>
              <a:t>）（春城）无处不飞花，寒食东风御柳斜。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7</a:t>
            </a:r>
            <a:r>
              <a:rPr lang="zh-CN" altLang="en-US" sz="1400" b="1" dirty="0" smtClean="0"/>
              <a:t>）（春宵）一刻值千金，花有清香月有阴。（</a:t>
            </a:r>
            <a:r>
              <a:rPr lang="en-US" sz="1400" b="1" dirty="0" smtClean="0"/>
              <a:t>8</a:t>
            </a:r>
            <a:r>
              <a:rPr lang="zh-CN" altLang="en-US" sz="1400" b="1" dirty="0" smtClean="0"/>
              <a:t>）忽如一夜（春风）来，千树万树梨花开。</a:t>
            </a:r>
          </a:p>
          <a:p>
            <a:r>
              <a:rPr lang="en-US" sz="1400" b="1" dirty="0" smtClean="0"/>
              <a:t>2.</a:t>
            </a:r>
            <a:r>
              <a:rPr lang="zh-CN" altLang="en-US" sz="1400" b="1" dirty="0" smtClean="0"/>
              <a:t>在括号里填上动物和植物名。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1</a:t>
            </a:r>
            <a:r>
              <a:rPr lang="zh-CN" altLang="en-US" sz="1400" b="1" dirty="0" smtClean="0"/>
              <a:t>）双飞（燕子）几时回？夹岸桃花蘸水开。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2</a:t>
            </a:r>
            <a:r>
              <a:rPr lang="zh-CN" altLang="en-US" sz="1400" b="1" dirty="0" smtClean="0"/>
              <a:t>）故人西辞（黄鹤）楼，烟花三月下扬州。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3</a:t>
            </a:r>
            <a:r>
              <a:rPr lang="zh-CN" altLang="en-US" sz="1400" b="1" dirty="0" smtClean="0"/>
              <a:t>）西塞山前（白鹭）飞，桃花流水（鳜鱼）肥。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4</a:t>
            </a:r>
            <a:r>
              <a:rPr lang="zh-CN" altLang="en-US" sz="1400" b="1" dirty="0" smtClean="0"/>
              <a:t>）枯（藤）老树昏（鸦），小桥流水人家。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5</a:t>
            </a:r>
            <a:r>
              <a:rPr lang="zh-CN" altLang="en-US" sz="1400" b="1" dirty="0" smtClean="0"/>
              <a:t>）乱花渐欲迷人眼，浅（草）才能没（马）蹄。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6</a:t>
            </a:r>
            <a:r>
              <a:rPr lang="zh-CN" altLang="en-US" sz="1400" b="1" dirty="0" smtClean="0"/>
              <a:t>）儿童急走追（黄碟），飞入（菜花）无处寻。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7</a:t>
            </a:r>
            <a:r>
              <a:rPr lang="zh-CN" altLang="en-US" sz="1400" b="1" dirty="0" smtClean="0"/>
              <a:t>）泥融飞（燕子），沙暖睡</a:t>
            </a:r>
            <a:r>
              <a:rPr lang="en-US" sz="1400" b="1" dirty="0" smtClean="0"/>
              <a:t>(</a:t>
            </a:r>
            <a:r>
              <a:rPr lang="zh-CN" altLang="en-US" sz="1400" b="1" dirty="0" smtClean="0"/>
              <a:t>鸳鸯</a:t>
            </a:r>
            <a:r>
              <a:rPr lang="en-US" sz="1400" b="1" dirty="0" smtClean="0"/>
              <a:t>)</a:t>
            </a:r>
            <a:r>
              <a:rPr lang="zh-CN" altLang="en-US" sz="1400" b="1" dirty="0" smtClean="0"/>
              <a:t>。</a:t>
            </a:r>
            <a:r>
              <a:rPr lang="en-US" sz="1400" b="1" dirty="0" smtClean="0"/>
              <a:t>   </a:t>
            </a:r>
            <a:r>
              <a:rPr lang="zh-CN" altLang="en-US" sz="1400" b="1" dirty="0" smtClean="0"/>
              <a:t>（</a:t>
            </a:r>
            <a:r>
              <a:rPr lang="en-US" sz="1400" b="1" dirty="0" smtClean="0"/>
              <a:t>8</a:t>
            </a:r>
            <a:r>
              <a:rPr lang="zh-CN" altLang="en-US" sz="1400" b="1" dirty="0" smtClean="0"/>
              <a:t>）柴门闻</a:t>
            </a:r>
            <a:r>
              <a:rPr lang="en-US" sz="1400" b="1" dirty="0" smtClean="0"/>
              <a:t>(</a:t>
            </a:r>
            <a:r>
              <a:rPr lang="zh-CN" altLang="en-US" sz="1400" b="1" dirty="0" smtClean="0"/>
              <a:t>犬</a:t>
            </a:r>
            <a:r>
              <a:rPr lang="en-US" sz="1400" b="1" dirty="0" smtClean="0"/>
              <a:t>)</a:t>
            </a:r>
            <a:r>
              <a:rPr lang="zh-CN" altLang="en-US" sz="1400" b="1" dirty="0" smtClean="0"/>
              <a:t>吠，风雪夜归人。</a:t>
            </a:r>
          </a:p>
          <a:p>
            <a:r>
              <a:rPr lang="en-US" sz="1400" b="1" dirty="0" smtClean="0"/>
              <a:t>3.</a:t>
            </a:r>
            <a:r>
              <a:rPr lang="zh-CN" altLang="en-US" sz="1400" b="1" dirty="0" smtClean="0"/>
              <a:t>在括号里填上表示颜色的词。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1</a:t>
            </a:r>
            <a:r>
              <a:rPr lang="zh-CN" altLang="en-US" sz="1400" b="1" dirty="0" smtClean="0"/>
              <a:t>）接天莲叶无穷</a:t>
            </a:r>
            <a:r>
              <a:rPr lang="en-US" sz="1400" b="1" dirty="0" smtClean="0"/>
              <a:t>(</a:t>
            </a:r>
            <a:r>
              <a:rPr lang="zh-CN" altLang="en-US" sz="1400" b="1" dirty="0" smtClean="0"/>
              <a:t>碧</a:t>
            </a:r>
            <a:r>
              <a:rPr lang="en-US" sz="1400" b="1" dirty="0" smtClean="0"/>
              <a:t>)</a:t>
            </a:r>
            <a:r>
              <a:rPr lang="zh-CN" altLang="en-US" sz="1400" b="1" dirty="0" smtClean="0"/>
              <a:t>，映日荷花别样</a:t>
            </a:r>
            <a:r>
              <a:rPr lang="en-US" sz="1400" b="1" dirty="0" smtClean="0"/>
              <a:t>(</a:t>
            </a:r>
            <a:r>
              <a:rPr lang="zh-CN" altLang="en-US" sz="1400" b="1" dirty="0" smtClean="0"/>
              <a:t>红</a:t>
            </a:r>
            <a:r>
              <a:rPr lang="en-US" sz="1400" b="1" dirty="0" smtClean="0"/>
              <a:t>)</a:t>
            </a:r>
            <a:r>
              <a:rPr lang="zh-CN" altLang="en-US" sz="1400" b="1" dirty="0" smtClean="0"/>
              <a:t>。（</a:t>
            </a:r>
            <a:r>
              <a:rPr lang="en-US" sz="1400" b="1" dirty="0" smtClean="0"/>
              <a:t>2</a:t>
            </a:r>
            <a:r>
              <a:rPr lang="zh-CN" altLang="en-US" sz="1400" b="1" dirty="0" smtClean="0"/>
              <a:t>）遥望洞庭山水</a:t>
            </a:r>
            <a:r>
              <a:rPr lang="en-US" sz="1400" b="1" dirty="0" smtClean="0"/>
              <a:t>(</a:t>
            </a:r>
            <a:r>
              <a:rPr lang="zh-CN" altLang="en-US" sz="1400" b="1" dirty="0" smtClean="0"/>
              <a:t>翠</a:t>
            </a:r>
            <a:r>
              <a:rPr lang="en-US" sz="1400" b="1" dirty="0" smtClean="0"/>
              <a:t>)</a:t>
            </a:r>
            <a:r>
              <a:rPr lang="zh-CN" altLang="en-US" sz="1400" b="1" dirty="0" smtClean="0"/>
              <a:t>，</a:t>
            </a:r>
            <a:r>
              <a:rPr lang="en-US" sz="1400" b="1" dirty="0" smtClean="0"/>
              <a:t>(</a:t>
            </a:r>
            <a:r>
              <a:rPr lang="zh-CN" altLang="en-US" sz="1400" b="1" dirty="0" smtClean="0"/>
              <a:t>白</a:t>
            </a:r>
            <a:r>
              <a:rPr lang="en-US" sz="1400" b="1" dirty="0" smtClean="0"/>
              <a:t>)</a:t>
            </a:r>
            <a:r>
              <a:rPr lang="zh-CN" altLang="en-US" sz="1400" b="1" dirty="0" smtClean="0"/>
              <a:t>银盘里一</a:t>
            </a:r>
            <a:r>
              <a:rPr lang="en-US" sz="1400" b="1" dirty="0" smtClean="0"/>
              <a:t>(</a:t>
            </a:r>
            <a:r>
              <a:rPr lang="zh-CN" altLang="en-US" sz="1400" b="1" dirty="0" smtClean="0"/>
              <a:t>青</a:t>
            </a:r>
            <a:r>
              <a:rPr lang="en-US" sz="1400" b="1" dirty="0" smtClean="0"/>
              <a:t>)</a:t>
            </a:r>
            <a:r>
              <a:rPr lang="zh-CN" altLang="en-US" sz="1400" b="1" dirty="0" smtClean="0"/>
              <a:t>螺。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3</a:t>
            </a:r>
            <a:r>
              <a:rPr lang="zh-CN" altLang="en-US" sz="1400" b="1" dirty="0" smtClean="0"/>
              <a:t>）等闲识得东风面，万</a:t>
            </a:r>
            <a:r>
              <a:rPr lang="en-US" sz="1400" b="1" dirty="0" smtClean="0"/>
              <a:t>(</a:t>
            </a:r>
            <a:r>
              <a:rPr lang="zh-CN" altLang="en-US" sz="1400" b="1" dirty="0" smtClean="0"/>
              <a:t>紫</a:t>
            </a:r>
            <a:r>
              <a:rPr lang="en-US" sz="1400" b="1" dirty="0" smtClean="0"/>
              <a:t>)</a:t>
            </a:r>
            <a:r>
              <a:rPr lang="zh-CN" altLang="en-US" sz="1400" b="1" dirty="0" smtClean="0"/>
              <a:t>千</a:t>
            </a:r>
            <a:r>
              <a:rPr lang="en-US" sz="1400" b="1" dirty="0" smtClean="0"/>
              <a:t>(</a:t>
            </a:r>
            <a:r>
              <a:rPr lang="zh-CN" altLang="en-US" sz="1400" b="1" dirty="0" smtClean="0"/>
              <a:t>红</a:t>
            </a:r>
            <a:r>
              <a:rPr lang="en-US" sz="1400" b="1" dirty="0" smtClean="0"/>
              <a:t>)</a:t>
            </a:r>
            <a:r>
              <a:rPr lang="zh-CN" altLang="en-US" sz="1400" b="1" dirty="0" smtClean="0"/>
              <a:t>总是春。 （</a:t>
            </a:r>
            <a:r>
              <a:rPr lang="en-US" sz="1400" b="1" dirty="0" smtClean="0"/>
              <a:t>4</a:t>
            </a:r>
            <a:r>
              <a:rPr lang="zh-CN" altLang="en-US" sz="1400" b="1" dirty="0" smtClean="0"/>
              <a:t>）日暮（苍）山远，天寒（白）屋贫。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5</a:t>
            </a:r>
            <a:r>
              <a:rPr lang="zh-CN" altLang="en-US" sz="1400" b="1" dirty="0" smtClean="0"/>
              <a:t>）日出江花（红）胜火，春来江水（绿）如（蓝）。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6</a:t>
            </a:r>
            <a:r>
              <a:rPr lang="zh-CN" altLang="en-US" sz="1400" b="1" dirty="0" smtClean="0"/>
              <a:t>）千里（黄）云</a:t>
            </a:r>
            <a:r>
              <a:rPr lang="en-US" sz="1400" b="1" dirty="0" smtClean="0"/>
              <a:t>(</a:t>
            </a:r>
            <a:r>
              <a:rPr lang="zh-CN" altLang="en-US" sz="1400" b="1" dirty="0" smtClean="0"/>
              <a:t>白</a:t>
            </a:r>
            <a:r>
              <a:rPr lang="en-US" sz="1400" b="1" dirty="0" smtClean="0"/>
              <a:t>)</a:t>
            </a:r>
            <a:r>
              <a:rPr lang="zh-CN" altLang="en-US" sz="1400" b="1" dirty="0" smtClean="0"/>
              <a:t>日曛，北风吹雁雪纷纷。</a:t>
            </a:r>
          </a:p>
          <a:p>
            <a:r>
              <a:rPr lang="en-US" sz="1400" b="1" dirty="0" smtClean="0"/>
              <a:t>4.</a:t>
            </a:r>
            <a:r>
              <a:rPr lang="zh-CN" altLang="en-US" sz="1400" b="1" dirty="0" smtClean="0"/>
              <a:t>按诗词内容，在括号里填上合适的地名。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1</a:t>
            </a:r>
            <a:r>
              <a:rPr lang="zh-CN" altLang="en-US" sz="1400" b="1" dirty="0" smtClean="0"/>
              <a:t>）</a:t>
            </a:r>
            <a:r>
              <a:rPr lang="en-US" sz="1400" b="1" dirty="0" smtClean="0"/>
              <a:t>(</a:t>
            </a:r>
            <a:r>
              <a:rPr lang="zh-CN" altLang="en-US" sz="1400" b="1" dirty="0" smtClean="0"/>
              <a:t>洛阳</a:t>
            </a:r>
            <a:r>
              <a:rPr lang="en-US" sz="1400" b="1" dirty="0" smtClean="0"/>
              <a:t>)</a:t>
            </a:r>
            <a:r>
              <a:rPr lang="zh-CN" altLang="en-US" sz="1400" b="1" dirty="0" smtClean="0"/>
              <a:t>亲友如相问，一片冰心在玉壶。</a:t>
            </a:r>
            <a:r>
              <a:rPr lang="en-US" sz="1400" b="1" dirty="0" smtClean="0"/>
              <a:t>   </a:t>
            </a:r>
            <a:r>
              <a:rPr lang="zh-CN" altLang="en-US" sz="1400" b="1" dirty="0" smtClean="0"/>
              <a:t>（</a:t>
            </a:r>
            <a:r>
              <a:rPr lang="en-US" sz="1400" b="1" dirty="0" smtClean="0"/>
              <a:t>2</a:t>
            </a:r>
            <a:r>
              <a:rPr lang="zh-CN" altLang="en-US" sz="1400" b="1" dirty="0" smtClean="0"/>
              <a:t>）故人西辞</a:t>
            </a:r>
            <a:r>
              <a:rPr lang="en-US" sz="1400" b="1" dirty="0" smtClean="0"/>
              <a:t>(</a:t>
            </a:r>
            <a:r>
              <a:rPr lang="zh-CN" altLang="en-US" sz="1400" b="1" dirty="0" smtClean="0"/>
              <a:t>黄鹤楼</a:t>
            </a:r>
            <a:r>
              <a:rPr lang="en-US" sz="1400" b="1" dirty="0" smtClean="0"/>
              <a:t>)</a:t>
            </a:r>
            <a:r>
              <a:rPr lang="zh-CN" altLang="en-US" sz="1400" b="1" dirty="0" smtClean="0"/>
              <a:t>，烟花三月下</a:t>
            </a:r>
            <a:r>
              <a:rPr lang="en-US" sz="1400" b="1" dirty="0" smtClean="0"/>
              <a:t>(</a:t>
            </a:r>
            <a:r>
              <a:rPr lang="zh-CN" altLang="en-US" sz="1400" b="1" dirty="0" smtClean="0"/>
              <a:t>扬州</a:t>
            </a:r>
            <a:r>
              <a:rPr lang="en-US" sz="1400" b="1" dirty="0" smtClean="0"/>
              <a:t>)</a:t>
            </a:r>
            <a:r>
              <a:rPr lang="zh-CN" altLang="en-US" sz="1400" b="1" dirty="0" smtClean="0"/>
              <a:t>。（</a:t>
            </a:r>
            <a:r>
              <a:rPr lang="en-US" sz="1400" b="1" dirty="0" smtClean="0"/>
              <a:t>3</a:t>
            </a:r>
            <a:r>
              <a:rPr lang="zh-CN" altLang="en-US" sz="1400" b="1" dirty="0" smtClean="0"/>
              <a:t>）朝辞</a:t>
            </a:r>
            <a:r>
              <a:rPr lang="en-US" sz="1400" b="1" dirty="0" smtClean="0"/>
              <a:t>(</a:t>
            </a:r>
            <a:r>
              <a:rPr lang="zh-CN" altLang="en-US" sz="1400" b="1" dirty="0" smtClean="0"/>
              <a:t>白帝</a:t>
            </a:r>
            <a:r>
              <a:rPr lang="en-US" sz="1400" b="1" dirty="0" smtClean="0"/>
              <a:t>)</a:t>
            </a:r>
            <a:r>
              <a:rPr lang="zh-CN" altLang="en-US" sz="1400" b="1" dirty="0" smtClean="0"/>
              <a:t>彩云间，千里（江陵）一日还。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4</a:t>
            </a:r>
            <a:r>
              <a:rPr lang="zh-CN" altLang="en-US" sz="1400" b="1" dirty="0" smtClean="0"/>
              <a:t>）（桃花潭）水深千尺，不及汪伦送我情。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5</a:t>
            </a:r>
            <a:r>
              <a:rPr lang="zh-CN" altLang="en-US" sz="1400" b="1" dirty="0" smtClean="0"/>
              <a:t>）（黄河）远上白云间，一片孤城万仞山。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6</a:t>
            </a:r>
            <a:r>
              <a:rPr lang="zh-CN" altLang="en-US" sz="1400" b="1" dirty="0" smtClean="0"/>
              <a:t>）大雨落幽燕，白浪滔天，秦皇岛外打鱼船。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7</a:t>
            </a:r>
            <a:r>
              <a:rPr lang="zh-CN" altLang="en-US" sz="1400" b="1" dirty="0" smtClean="0"/>
              <a:t>）劝君更尽一杯酒，西出（阳关）无故人。</a:t>
            </a:r>
          </a:p>
          <a:p>
            <a:r>
              <a:rPr lang="zh-CN" altLang="en-US" sz="1400" b="1" dirty="0" smtClean="0"/>
              <a:t>（</a:t>
            </a:r>
            <a:r>
              <a:rPr lang="en-US" sz="1400" b="1" dirty="0" smtClean="0"/>
              <a:t>8</a:t>
            </a:r>
            <a:r>
              <a:rPr lang="zh-CN" altLang="en-US" sz="1400" b="1" dirty="0" smtClean="0"/>
              <a:t>）孤帆远影碧空尽，唯见（长江）天际流。</a:t>
            </a:r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29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76981" y="706187"/>
            <a:ext cx="950678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二．把下面的句子补充完整。</a:t>
            </a:r>
            <a:endParaRPr lang="zh-CN" altLang="en-US" sz="1400" dirty="0" smtClean="0"/>
          </a:p>
          <a:p>
            <a:r>
              <a:rPr lang="en-US" sz="1400" b="1" dirty="0" smtClean="0"/>
              <a:t>1</a:t>
            </a:r>
            <a:r>
              <a:rPr lang="zh-CN" altLang="en-US" sz="1400" b="1" dirty="0" smtClean="0"/>
              <a:t>、锲而舍之，（       ）；锲而不舍，（       ）。</a:t>
            </a:r>
            <a:endParaRPr lang="zh-CN" altLang="en-US" sz="1400" dirty="0" smtClean="0"/>
          </a:p>
          <a:p>
            <a:r>
              <a:rPr lang="en-US" sz="1400" b="1" dirty="0" smtClean="0"/>
              <a:t>2</a:t>
            </a:r>
            <a:r>
              <a:rPr lang="zh-CN" altLang="en-US" sz="1400" b="1" dirty="0" smtClean="0"/>
              <a:t>、（          ），何时复西归？（        ），老大徒伤悲。</a:t>
            </a:r>
            <a:endParaRPr lang="zh-CN" altLang="en-US" sz="1400" dirty="0" smtClean="0"/>
          </a:p>
          <a:p>
            <a:r>
              <a:rPr lang="en-US" sz="1400" b="1" dirty="0" smtClean="0"/>
              <a:t>8</a:t>
            </a:r>
            <a:r>
              <a:rPr lang="zh-CN" altLang="en-US" sz="1400" b="1" dirty="0" smtClean="0"/>
              <a:t>、三人行，必有我师焉。择其善者而从之，（        ）。</a:t>
            </a:r>
            <a:endParaRPr lang="zh-CN" altLang="en-US" sz="1400" dirty="0" smtClean="0"/>
          </a:p>
          <a:p>
            <a:r>
              <a:rPr lang="en-US" sz="1400" b="1" dirty="0" smtClean="0"/>
              <a:t>3</a:t>
            </a:r>
            <a:r>
              <a:rPr lang="zh-CN" altLang="en-US" sz="1400" b="1" dirty="0" smtClean="0"/>
              <a:t>、（         ），观千剑而后识器。</a:t>
            </a:r>
            <a:endParaRPr lang="zh-CN" altLang="en-US" sz="1400" dirty="0" smtClean="0"/>
          </a:p>
          <a:p>
            <a:r>
              <a:rPr lang="en-US" sz="1400" b="1" dirty="0" smtClean="0"/>
              <a:t>4</a:t>
            </a:r>
            <a:r>
              <a:rPr lang="zh-CN" altLang="en-US" sz="1400" b="1" dirty="0" smtClean="0"/>
              <a:t>、祸兮福之所倚，（             ）。</a:t>
            </a:r>
            <a:r>
              <a:rPr lang="en-US" sz="1400" b="1" dirty="0" smtClean="0"/>
              <a:t>   5</a:t>
            </a:r>
            <a:r>
              <a:rPr lang="zh-CN" altLang="en-US" sz="1400" b="1" dirty="0" smtClean="0"/>
              <a:t>、黑发不知勤学早，（              ）。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三．请你根据诗句内容，写出与它相关的名胜。</a:t>
            </a:r>
            <a:endParaRPr lang="zh-CN" altLang="en-US" sz="1400" dirty="0" smtClean="0"/>
          </a:p>
          <a:p>
            <a:r>
              <a:rPr lang="en-US" sz="1400" b="1" dirty="0" smtClean="0"/>
              <a:t>1.</a:t>
            </a:r>
            <a:r>
              <a:rPr lang="zh-CN" altLang="en-US" sz="1400" b="1" dirty="0" smtClean="0"/>
              <a:t>会当凌绝顶，一览众山小。（    ）</a:t>
            </a:r>
            <a:endParaRPr lang="zh-CN" altLang="en-US" sz="1400" dirty="0" smtClean="0"/>
          </a:p>
          <a:p>
            <a:r>
              <a:rPr lang="en-US" sz="1400" b="1" dirty="0" smtClean="0"/>
              <a:t>2.</a:t>
            </a:r>
            <a:r>
              <a:rPr lang="zh-CN" altLang="en-US" sz="1400" b="1" dirty="0" smtClean="0"/>
              <a:t>水光潋滟晴方好，山色空蒙雨亦奇。（       ）</a:t>
            </a:r>
            <a:endParaRPr lang="zh-CN" altLang="en-US" sz="1400" dirty="0" smtClean="0"/>
          </a:p>
          <a:p>
            <a:r>
              <a:rPr lang="en-US" sz="1400" b="1" dirty="0" smtClean="0"/>
              <a:t>3.</a:t>
            </a:r>
            <a:r>
              <a:rPr lang="zh-CN" altLang="en-US" sz="1400" b="1" dirty="0" smtClean="0"/>
              <a:t>飞流直下三千尺，疑是银河落九天。</a:t>
            </a:r>
            <a:r>
              <a:rPr lang="en-US" sz="1400" b="1" dirty="0" smtClean="0"/>
              <a:t>(          )</a:t>
            </a:r>
            <a:endParaRPr lang="zh-CN" altLang="en-US" sz="1400" dirty="0" smtClean="0"/>
          </a:p>
          <a:p>
            <a:r>
              <a:rPr lang="en-US" sz="1400" b="1" dirty="0" smtClean="0"/>
              <a:t>4.</a:t>
            </a:r>
            <a:r>
              <a:rPr lang="zh-CN" altLang="en-US" sz="1400" b="1" dirty="0" smtClean="0"/>
              <a:t>湖光秋月两相和，潭面无风镜未磨。（       ）</a:t>
            </a:r>
            <a:endParaRPr lang="zh-CN" altLang="en-US" sz="1400" dirty="0" smtClean="0"/>
          </a:p>
          <a:p>
            <a:r>
              <a:rPr lang="en-US" sz="1400" b="1" dirty="0" smtClean="0"/>
              <a:t>5.</a:t>
            </a:r>
            <a:r>
              <a:rPr lang="zh-CN" altLang="en-US" sz="1400" b="1" dirty="0" smtClean="0"/>
              <a:t>横看成岭侧成峰，远近高低各不同。（       ）</a:t>
            </a:r>
            <a:endParaRPr lang="zh-CN" altLang="en-US" sz="1400" dirty="0" smtClean="0"/>
          </a:p>
          <a:p>
            <a:r>
              <a:rPr lang="zh-CN" altLang="en-US" sz="1400" b="1" dirty="0" smtClean="0"/>
              <a:t>四．按要求写诗句。</a:t>
            </a:r>
            <a:endParaRPr lang="zh-CN" altLang="en-US" sz="1400" dirty="0" smtClean="0"/>
          </a:p>
          <a:p>
            <a:r>
              <a:rPr lang="en-US" sz="1400" b="1" dirty="0" smtClean="0"/>
              <a:t>1.</a:t>
            </a:r>
            <a:r>
              <a:rPr lang="zh-CN" altLang="en-US" sz="1400" b="1" dirty="0" smtClean="0"/>
              <a:t>根据提示写出相应的意思完整的古诗词句子。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抒写友情的诗句。</a:t>
            </a:r>
            <a:endParaRPr lang="en-US" altLang="zh-CN" sz="1400" b="1" dirty="0" smtClean="0"/>
          </a:p>
          <a:p>
            <a:endParaRPr lang="zh-CN" altLang="en-US" sz="1400" dirty="0" smtClean="0"/>
          </a:p>
          <a:p>
            <a:r>
              <a:rPr lang="zh-CN" altLang="en-US" sz="1400" b="1" dirty="0" smtClean="0"/>
              <a:t>借月抒怀的诗句。</a:t>
            </a:r>
            <a:endParaRPr lang="zh-CN" altLang="en-US" sz="1400" dirty="0" smtClean="0"/>
          </a:p>
          <a:p>
            <a:endParaRPr lang="en-US" sz="1400" b="1" dirty="0" smtClean="0"/>
          </a:p>
          <a:p>
            <a:r>
              <a:rPr lang="en-US" sz="1400" b="1" dirty="0" smtClean="0"/>
              <a:t>3.</a:t>
            </a:r>
            <a:r>
              <a:rPr lang="zh-CN" altLang="en-US" sz="1400" b="1" dirty="0" smtClean="0"/>
              <a:t>古诗词中有许多表现惜时或劝学内容的名句，请写出其中连续的几句。</a:t>
            </a:r>
            <a:endParaRPr lang="zh-CN" altLang="en-US" sz="1400" dirty="0" smtClean="0"/>
          </a:p>
          <a:p>
            <a:endParaRPr lang="zh-CN" altLang="en-US" sz="1400" dirty="0" smtClean="0"/>
          </a:p>
          <a:p>
            <a:r>
              <a:rPr lang="en-US" sz="1400" b="1" dirty="0" smtClean="0"/>
              <a:t>4.</a:t>
            </a:r>
            <a:r>
              <a:rPr lang="zh-CN" altLang="en-US" sz="1400" b="1" dirty="0" smtClean="0"/>
              <a:t>写出两句描写自然风光的古诗。</a:t>
            </a:r>
            <a:endParaRPr lang="zh-CN" altLang="en-US" sz="1400" dirty="0" smtClean="0"/>
          </a:p>
          <a:p>
            <a:endParaRPr lang="en-US" sz="1400" b="1" dirty="0" smtClean="0"/>
          </a:p>
          <a:p>
            <a:r>
              <a:rPr lang="en-US" sz="1400" b="1" dirty="0" smtClean="0"/>
              <a:t>5.</a:t>
            </a:r>
            <a:r>
              <a:rPr lang="zh-CN" altLang="en-US" sz="1400" b="1" dirty="0" smtClean="0"/>
              <a:t>请写出两句含有哲理的诗句。</a:t>
            </a:r>
            <a:endParaRPr lang="zh-CN" altLang="en-US" sz="1400" dirty="0" smtClean="0"/>
          </a:p>
          <a:p>
            <a:endParaRPr lang="en-US" sz="1400" b="1" dirty="0" smtClean="0"/>
          </a:p>
          <a:p>
            <a:r>
              <a:rPr lang="en-US" sz="1400" b="1" dirty="0" smtClean="0"/>
              <a:t>6.</a:t>
            </a:r>
            <a:r>
              <a:rPr lang="zh-CN" altLang="en-US" sz="1400" b="1" dirty="0" smtClean="0"/>
              <a:t>古诗词中有很多写“山”“水”“花”“鸟”的句子，请各写一句。</a:t>
            </a:r>
            <a:endParaRPr lang="zh-CN" altLang="en-US" sz="1400" dirty="0" smtClean="0"/>
          </a:p>
          <a:p>
            <a:r>
              <a:rPr lang="en-US" sz="1400" b="1" dirty="0" smtClean="0"/>
              <a:t> </a:t>
            </a:r>
            <a:r>
              <a:rPr lang="zh-CN" altLang="en-US" sz="1400" b="1" dirty="0" smtClean="0"/>
              <a:t>山：                                               水：</a:t>
            </a:r>
            <a:endParaRPr lang="zh-CN" altLang="en-US" sz="1400" dirty="0" smtClean="0"/>
          </a:p>
          <a:p>
            <a:r>
              <a:rPr lang="en-US" sz="1400" b="1" dirty="0" smtClean="0"/>
              <a:t> </a:t>
            </a:r>
            <a:r>
              <a:rPr lang="zh-CN" altLang="en-US" sz="1400" b="1" dirty="0" smtClean="0"/>
              <a:t>花：                                               鸟：</a:t>
            </a:r>
            <a:endParaRPr lang="zh-CN" alt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3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19432" y="1268361"/>
            <a:ext cx="763966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二．直写出下面代称的含义</a:t>
            </a:r>
            <a:endParaRPr lang="zh-CN" altLang="en-US" dirty="0" smtClean="0"/>
          </a:p>
          <a:p>
            <a:r>
              <a:rPr lang="zh-CN" altLang="en-US" b="1" dirty="0" smtClean="0"/>
              <a:t>“杏林”指 </a:t>
            </a:r>
            <a:r>
              <a:rPr lang="en-US" b="1" dirty="0" smtClean="0"/>
              <a:t>         </a:t>
            </a:r>
            <a:r>
              <a:rPr lang="zh-CN" altLang="en-US" b="1" dirty="0" smtClean="0"/>
              <a:t>“桃李”指 </a:t>
            </a:r>
            <a:r>
              <a:rPr lang="en-US" b="1" dirty="0" smtClean="0"/>
              <a:t>         </a:t>
            </a:r>
            <a:r>
              <a:rPr lang="zh-CN" altLang="en-US" b="1" dirty="0" smtClean="0"/>
              <a:t>“肝胆”指</a:t>
            </a:r>
            <a:endParaRPr lang="zh-CN" altLang="en-US" dirty="0" smtClean="0"/>
          </a:p>
          <a:p>
            <a:r>
              <a:rPr lang="zh-CN" altLang="en-US" b="1" dirty="0" smtClean="0"/>
              <a:t>“千金”指 </a:t>
            </a:r>
            <a:r>
              <a:rPr lang="en-US" b="1" dirty="0" smtClean="0"/>
              <a:t>         </a:t>
            </a:r>
            <a:r>
              <a:rPr lang="zh-CN" altLang="en-US" b="1" dirty="0" smtClean="0"/>
              <a:t>“高足”指</a:t>
            </a:r>
            <a:endParaRPr lang="zh-CN" altLang="en-US" dirty="0" smtClean="0"/>
          </a:p>
          <a:p>
            <a:r>
              <a:rPr lang="zh-CN" altLang="en-US" b="1" dirty="0" smtClean="0"/>
              <a:t>“汗青”指　       “杜康”指　</a:t>
            </a:r>
            <a:r>
              <a:rPr lang="en-US" b="1" dirty="0" smtClean="0"/>
              <a:t>   </a:t>
            </a:r>
            <a:r>
              <a:rPr lang="zh-CN" altLang="en-US" b="1" dirty="0" smtClean="0"/>
              <a:t>　“红豆”指　“手足”指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19432" y="3524865"/>
            <a:ext cx="784702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二．直写出下面代称的含义</a:t>
            </a:r>
            <a:endParaRPr lang="zh-CN" altLang="en-US" dirty="0" smtClean="0"/>
          </a:p>
          <a:p>
            <a:r>
              <a:rPr lang="zh-CN" altLang="en-US" b="1" dirty="0" smtClean="0"/>
              <a:t>“杏林”指医生 </a:t>
            </a:r>
            <a:r>
              <a:rPr lang="en-US" b="1" dirty="0" smtClean="0"/>
              <a:t>  </a:t>
            </a:r>
            <a:r>
              <a:rPr lang="zh-CN" altLang="en-US" b="1" dirty="0" smtClean="0"/>
              <a:t>“桃李”指学生（指自己所教的学生） </a:t>
            </a:r>
            <a:r>
              <a:rPr lang="en-US" b="1" dirty="0" smtClean="0"/>
              <a:t>   </a:t>
            </a:r>
            <a:r>
              <a:rPr lang="zh-CN" altLang="en-US" b="1" dirty="0" smtClean="0"/>
              <a:t>“肝胆”指真心</a:t>
            </a:r>
            <a:endParaRPr lang="zh-CN" altLang="en-US" dirty="0" smtClean="0"/>
          </a:p>
          <a:p>
            <a:r>
              <a:rPr lang="zh-CN" altLang="en-US" b="1" dirty="0" smtClean="0"/>
              <a:t>“千金”指女儿（敬称别人的女儿） </a:t>
            </a:r>
            <a:r>
              <a:rPr lang="en-US" b="1" dirty="0" smtClean="0"/>
              <a:t>   </a:t>
            </a:r>
            <a:r>
              <a:rPr lang="zh-CN" altLang="en-US" b="1" dirty="0" smtClean="0"/>
              <a:t>“高足”指学生（敬称别人的学生）</a:t>
            </a:r>
            <a:endParaRPr lang="zh-CN" altLang="en-US" dirty="0" smtClean="0"/>
          </a:p>
          <a:p>
            <a:r>
              <a:rPr lang="zh-CN" altLang="en-US" b="1" dirty="0" smtClean="0"/>
              <a:t>“汗青”指史册　“杜康”指美酒　</a:t>
            </a:r>
            <a:r>
              <a:rPr lang="en-US" b="1" dirty="0" smtClean="0"/>
              <a:t>   </a:t>
            </a:r>
            <a:r>
              <a:rPr lang="zh-CN" altLang="en-US" b="1" dirty="0" smtClean="0"/>
              <a:t>　“红豆”指相思　“手足”指弟兄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30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12955" y="706188"/>
            <a:ext cx="925606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二．把下面的句子补充完整。</a:t>
            </a:r>
            <a:endParaRPr lang="zh-CN" altLang="en-US" sz="1400" dirty="0" smtClean="0"/>
          </a:p>
          <a:p>
            <a:r>
              <a:rPr lang="en-US" sz="1400" b="1" dirty="0" smtClean="0"/>
              <a:t>1</a:t>
            </a:r>
            <a:r>
              <a:rPr lang="zh-CN" altLang="en-US" sz="1400" b="1" dirty="0" smtClean="0"/>
              <a:t>、锲而舍之，（朽木不折）；锲而不舍，（金石可镂）。</a:t>
            </a:r>
            <a:endParaRPr lang="zh-CN" altLang="en-US" sz="1400" dirty="0" smtClean="0"/>
          </a:p>
          <a:p>
            <a:r>
              <a:rPr lang="en-US" sz="1400" b="1" dirty="0" smtClean="0"/>
              <a:t>2</a:t>
            </a:r>
            <a:r>
              <a:rPr lang="zh-CN" altLang="en-US" sz="1400" b="1" dirty="0" smtClean="0"/>
              <a:t>、（百川东到海），何时复西归？（少壮不努力），老大徒伤悲。</a:t>
            </a:r>
            <a:endParaRPr lang="zh-CN" altLang="en-US" sz="1400" dirty="0" smtClean="0"/>
          </a:p>
          <a:p>
            <a:r>
              <a:rPr lang="en-US" sz="1400" b="1" dirty="0" smtClean="0"/>
              <a:t>8</a:t>
            </a:r>
            <a:r>
              <a:rPr lang="zh-CN" altLang="en-US" sz="1400" b="1" dirty="0" smtClean="0"/>
              <a:t>、三人行，必有我师焉。择其善者而从之，（其不善者而改之）。</a:t>
            </a:r>
            <a:endParaRPr lang="zh-CN" altLang="en-US" sz="1400" dirty="0" smtClean="0"/>
          </a:p>
          <a:p>
            <a:r>
              <a:rPr lang="en-US" sz="1400" b="1" dirty="0" smtClean="0"/>
              <a:t>3</a:t>
            </a:r>
            <a:r>
              <a:rPr lang="zh-CN" altLang="en-US" sz="1400" b="1" dirty="0" smtClean="0"/>
              <a:t>、（操千曲而后晓声），观千剑而后识器。</a:t>
            </a:r>
            <a:endParaRPr lang="zh-CN" altLang="en-US" sz="1400" dirty="0" smtClean="0"/>
          </a:p>
          <a:p>
            <a:r>
              <a:rPr lang="en-US" sz="1400" b="1" dirty="0" smtClean="0"/>
              <a:t>4</a:t>
            </a:r>
            <a:r>
              <a:rPr lang="zh-CN" altLang="en-US" sz="1400" b="1" dirty="0" smtClean="0"/>
              <a:t>、祸兮福之所倚，（福兮祸之所伏）。</a:t>
            </a:r>
            <a:r>
              <a:rPr lang="en-US" sz="1400" b="1" dirty="0" smtClean="0"/>
              <a:t>   5</a:t>
            </a:r>
            <a:r>
              <a:rPr lang="zh-CN" altLang="en-US" sz="1400" b="1" dirty="0" smtClean="0"/>
              <a:t>、黑发不知勤学早，（白首方悔读书迟）。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三．请你根据诗句内容，写出与它相关的名胜。</a:t>
            </a:r>
            <a:endParaRPr lang="zh-CN" altLang="en-US" sz="1400" dirty="0" smtClean="0"/>
          </a:p>
          <a:p>
            <a:r>
              <a:rPr lang="en-US" sz="1400" b="1" dirty="0" smtClean="0"/>
              <a:t>1.</a:t>
            </a:r>
            <a:r>
              <a:rPr lang="zh-CN" altLang="en-US" sz="1400" b="1" dirty="0" smtClean="0"/>
              <a:t>会当凌绝顶，一览众山小。（泰山）</a:t>
            </a:r>
            <a:endParaRPr lang="zh-CN" altLang="en-US" sz="1400" dirty="0" smtClean="0"/>
          </a:p>
          <a:p>
            <a:r>
              <a:rPr lang="en-US" sz="1400" b="1" dirty="0" smtClean="0"/>
              <a:t>2.</a:t>
            </a:r>
            <a:r>
              <a:rPr lang="zh-CN" altLang="en-US" sz="1400" b="1" dirty="0" smtClean="0"/>
              <a:t>水光潋滟晴方好，山色空蒙雨亦奇。（西湖）</a:t>
            </a:r>
            <a:endParaRPr lang="zh-CN" altLang="en-US" sz="1400" dirty="0" smtClean="0"/>
          </a:p>
          <a:p>
            <a:r>
              <a:rPr lang="en-US" sz="1400" b="1" dirty="0" smtClean="0"/>
              <a:t>3.</a:t>
            </a:r>
            <a:r>
              <a:rPr lang="zh-CN" altLang="en-US" sz="1400" b="1" dirty="0" smtClean="0"/>
              <a:t>飞流直下三千尺，疑是银河落九天。</a:t>
            </a:r>
            <a:r>
              <a:rPr lang="en-US" sz="1400" b="1" dirty="0" smtClean="0"/>
              <a:t>(</a:t>
            </a:r>
            <a:r>
              <a:rPr lang="zh-CN" altLang="en-US" sz="1400" b="1" dirty="0" smtClean="0"/>
              <a:t>庐山瀑布</a:t>
            </a:r>
            <a:r>
              <a:rPr lang="en-US" sz="1400" b="1" dirty="0" smtClean="0"/>
              <a:t>)</a:t>
            </a:r>
            <a:endParaRPr lang="zh-CN" altLang="en-US" sz="1400" dirty="0" smtClean="0"/>
          </a:p>
          <a:p>
            <a:r>
              <a:rPr lang="en-US" sz="1400" b="1" dirty="0" smtClean="0"/>
              <a:t>4.</a:t>
            </a:r>
            <a:r>
              <a:rPr lang="zh-CN" altLang="en-US" sz="1400" b="1" dirty="0" smtClean="0"/>
              <a:t>湖光秋月两相和，潭面无风镜未磨。（洞庭湖）</a:t>
            </a:r>
            <a:endParaRPr lang="zh-CN" altLang="en-US" sz="1400" dirty="0" smtClean="0"/>
          </a:p>
          <a:p>
            <a:r>
              <a:rPr lang="en-US" sz="1400" b="1" dirty="0" smtClean="0"/>
              <a:t>5.</a:t>
            </a:r>
            <a:r>
              <a:rPr lang="zh-CN" altLang="en-US" sz="1400" b="1" dirty="0" smtClean="0"/>
              <a:t>横看成岭侧成峰，远近高低各不同。（庐山）</a:t>
            </a:r>
            <a:endParaRPr lang="zh-CN" altLang="en-US" sz="1400" dirty="0" smtClean="0"/>
          </a:p>
          <a:p>
            <a:r>
              <a:rPr lang="zh-CN" altLang="en-US" sz="1400" b="1" dirty="0" smtClean="0"/>
              <a:t>四．按要求写诗句。</a:t>
            </a:r>
            <a:endParaRPr lang="zh-CN" altLang="en-US" sz="1400" dirty="0" smtClean="0"/>
          </a:p>
          <a:p>
            <a:r>
              <a:rPr lang="en-US" sz="1400" b="1" dirty="0" smtClean="0"/>
              <a:t>1.</a:t>
            </a:r>
            <a:r>
              <a:rPr lang="zh-CN" altLang="en-US" sz="1400" b="1" dirty="0" smtClean="0"/>
              <a:t>根据提示写出相应的意思完整的古诗词句子。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抒写友情的诗句。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海内存知己，天涯若比邻。</a:t>
            </a:r>
            <a:r>
              <a:rPr lang="en-US" sz="1400" b="1" dirty="0" smtClean="0"/>
              <a:t>  </a:t>
            </a:r>
            <a:r>
              <a:rPr lang="zh-CN" altLang="en-US" sz="1400" b="1" dirty="0" smtClean="0"/>
              <a:t>莫愁前路无知己，天下谁人不识君。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借月抒怀的诗句。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① 露从今夜白，月是故乡明。 </a:t>
            </a:r>
            <a:r>
              <a:rPr lang="en-US" sz="1400" b="1" dirty="0" smtClean="0"/>
              <a:t>  </a:t>
            </a:r>
            <a:r>
              <a:rPr lang="zh-CN" altLang="en-US" sz="1400" b="1" dirty="0" smtClean="0"/>
              <a:t>② 海上生明月，天涯共此时。</a:t>
            </a:r>
            <a:endParaRPr lang="zh-CN" altLang="en-US" sz="1400" dirty="0" smtClean="0"/>
          </a:p>
          <a:p>
            <a:r>
              <a:rPr lang="en-US" sz="1400" b="1" dirty="0" smtClean="0"/>
              <a:t>3.</a:t>
            </a:r>
            <a:r>
              <a:rPr lang="zh-CN" altLang="en-US" sz="1400" b="1" dirty="0" smtClean="0"/>
              <a:t>古诗词中有许多表现惜时或劝学内容的名句，请写出其中连续的几句。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①少年易老学难成，一寸光阴不可轻。</a:t>
            </a:r>
            <a:r>
              <a:rPr lang="en-US" sz="1400" b="1" dirty="0" smtClean="0"/>
              <a:t>    </a:t>
            </a:r>
            <a:r>
              <a:rPr lang="zh-CN" altLang="en-US" sz="1400" b="1" dirty="0" smtClean="0"/>
              <a:t>②劝君莫惜金缕衣，劝君惜取少年时。</a:t>
            </a:r>
            <a:endParaRPr lang="zh-CN" altLang="en-US" sz="1400" dirty="0" smtClean="0"/>
          </a:p>
          <a:p>
            <a:r>
              <a:rPr lang="en-US" sz="1400" b="1" dirty="0" smtClean="0"/>
              <a:t>4.</a:t>
            </a:r>
            <a:r>
              <a:rPr lang="zh-CN" altLang="en-US" sz="1400" b="1" dirty="0" smtClean="0"/>
              <a:t>写出两句描写自然风光的古诗。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①忽如一夜春风来，千树万树梨花开。</a:t>
            </a:r>
            <a:r>
              <a:rPr lang="en-US" sz="1400" b="1" dirty="0" smtClean="0"/>
              <a:t>  </a:t>
            </a:r>
            <a:r>
              <a:rPr lang="zh-CN" altLang="en-US" sz="1400" b="1" dirty="0" smtClean="0"/>
              <a:t>②日照香炉生紫烟，遥看瀑布挂前川。</a:t>
            </a:r>
            <a:endParaRPr lang="zh-CN" altLang="en-US" sz="1400" dirty="0" smtClean="0"/>
          </a:p>
          <a:p>
            <a:r>
              <a:rPr lang="en-US" sz="1400" b="1" dirty="0" smtClean="0"/>
              <a:t>5.</a:t>
            </a:r>
            <a:r>
              <a:rPr lang="zh-CN" altLang="en-US" sz="1400" b="1" dirty="0" smtClean="0"/>
              <a:t>请写出两句含有哲理的诗句。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①沉舟侧畔千帆过，病树前头万木春。</a:t>
            </a:r>
            <a:r>
              <a:rPr lang="en-US" sz="1400" b="1" dirty="0" smtClean="0"/>
              <a:t>   </a:t>
            </a:r>
            <a:r>
              <a:rPr lang="zh-CN" altLang="en-US" sz="1400" b="1" dirty="0" smtClean="0"/>
              <a:t>②不识庐山真面目，只缘身在此山中。</a:t>
            </a:r>
            <a:endParaRPr lang="zh-CN" altLang="en-US" sz="1400" dirty="0" smtClean="0"/>
          </a:p>
          <a:p>
            <a:r>
              <a:rPr lang="en-US" sz="1400" b="1" dirty="0" smtClean="0"/>
              <a:t>6.</a:t>
            </a:r>
            <a:r>
              <a:rPr lang="zh-CN" altLang="en-US" sz="1400" b="1" dirty="0" smtClean="0"/>
              <a:t>古诗词中有很多写“山”“水”“花”“鸟”的句子，请各写一句。</a:t>
            </a:r>
            <a:endParaRPr lang="zh-CN" altLang="en-US" sz="1400" dirty="0" smtClean="0"/>
          </a:p>
          <a:p>
            <a:r>
              <a:rPr lang="en-US" sz="1400" b="1" dirty="0" smtClean="0"/>
              <a:t> </a:t>
            </a:r>
            <a:r>
              <a:rPr lang="zh-CN" altLang="en-US" sz="1400" b="1" dirty="0" smtClean="0"/>
              <a:t>山：黄河远上白云间，一片孤城万仞山。水：君不见黄河之水天上来，奔流到海不复回。</a:t>
            </a:r>
            <a:endParaRPr lang="zh-CN" altLang="en-US" sz="1400" dirty="0" smtClean="0"/>
          </a:p>
          <a:p>
            <a:r>
              <a:rPr lang="en-US" sz="1400" b="1" dirty="0" smtClean="0"/>
              <a:t> </a:t>
            </a:r>
            <a:r>
              <a:rPr lang="zh-CN" altLang="en-US" sz="1400" b="1" dirty="0" smtClean="0"/>
              <a:t>花：黄四娘家花满蹊，千朵万朵压枝低。</a:t>
            </a:r>
            <a:r>
              <a:rPr lang="en-US" sz="1400" b="1" dirty="0" smtClean="0"/>
              <a:t>  </a:t>
            </a:r>
            <a:r>
              <a:rPr lang="zh-CN" altLang="en-US" sz="1400" b="1" dirty="0" smtClean="0"/>
              <a:t>鸟：两个黄鹂鸣翠柳，一行白鹭上青天。</a:t>
            </a:r>
            <a:endParaRPr lang="zh-CN" altLang="en-US" sz="1400" dirty="0" smtClean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31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83457" y="943897"/>
            <a:ext cx="10707329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7.</a:t>
            </a:r>
            <a:r>
              <a:rPr lang="zh-CN" altLang="en-US" sz="1400" b="1" dirty="0" smtClean="0"/>
              <a:t>古诗中描写</a:t>
            </a:r>
            <a:r>
              <a:rPr lang="zh-CN" altLang="en-US" sz="1400" b="1" u="heavy" dirty="0" smtClean="0"/>
              <a:t>夏季景物</a:t>
            </a:r>
            <a:r>
              <a:rPr lang="zh-CN" altLang="en-US" sz="1400" b="1" dirty="0" smtClean="0"/>
              <a:t>的名句很多，请写出两句。</a:t>
            </a:r>
            <a:endParaRPr lang="zh-CN" altLang="en-US" sz="1400" dirty="0" smtClean="0"/>
          </a:p>
          <a:p>
            <a:r>
              <a:rPr lang="en-US" sz="1400" b="1" dirty="0" smtClean="0"/>
              <a:t>8.</a:t>
            </a:r>
            <a:r>
              <a:rPr lang="zh-CN" altLang="en-US" sz="1400" b="1" dirty="0" smtClean="0"/>
              <a:t>古诗中抒写</a:t>
            </a:r>
            <a:r>
              <a:rPr lang="zh-CN" altLang="en-US" sz="1400" b="1" u="heavy" dirty="0" smtClean="0"/>
              <a:t>思念故乡，眷念亲友</a:t>
            </a:r>
            <a:r>
              <a:rPr lang="zh-CN" altLang="en-US" sz="1400" b="1" dirty="0" smtClean="0"/>
              <a:t>的诗句很多，请写出两句。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五．你能借用古人的诗句来赞美下面的事物吗？</a:t>
            </a:r>
            <a:endParaRPr lang="zh-CN" altLang="en-US" sz="1400" dirty="0" smtClean="0"/>
          </a:p>
          <a:p>
            <a:r>
              <a:rPr lang="en-US" sz="1400" b="1" dirty="0" smtClean="0"/>
              <a:t>1.</a:t>
            </a:r>
            <a:r>
              <a:rPr lang="zh-CN" altLang="en-US" sz="1400" b="1" dirty="0" smtClean="0"/>
              <a:t>竹子：                                                   </a:t>
            </a:r>
            <a:r>
              <a:rPr lang="en-US" sz="1400" b="1" dirty="0" smtClean="0"/>
              <a:t>2.</a:t>
            </a:r>
            <a:r>
              <a:rPr lang="zh-CN" altLang="en-US" sz="1400" b="1" dirty="0" smtClean="0"/>
              <a:t>柳树：</a:t>
            </a:r>
            <a:endParaRPr lang="zh-CN" altLang="en-US" sz="1400" dirty="0" smtClean="0"/>
          </a:p>
          <a:p>
            <a:r>
              <a:rPr lang="en-US" sz="1400" b="1" dirty="0" smtClean="0"/>
              <a:t>3.</a:t>
            </a:r>
            <a:r>
              <a:rPr lang="zh-CN" altLang="en-US" sz="1400" b="1" dirty="0" smtClean="0"/>
              <a:t>小草：                                           </a:t>
            </a:r>
            <a:r>
              <a:rPr lang="en-US" sz="1400" b="1" dirty="0" smtClean="0"/>
              <a:t>        4.</a:t>
            </a:r>
            <a:r>
              <a:rPr lang="zh-CN" altLang="en-US" sz="1400" b="1" dirty="0" smtClean="0"/>
              <a:t>春雨：</a:t>
            </a:r>
            <a:endParaRPr lang="zh-CN" altLang="en-US" sz="1400" dirty="0" smtClean="0"/>
          </a:p>
          <a:p>
            <a:r>
              <a:rPr lang="en-US" sz="1400" b="1" dirty="0" smtClean="0"/>
              <a:t>5.</a:t>
            </a:r>
            <a:r>
              <a:rPr lang="zh-CN" altLang="en-US" sz="1400" b="1" dirty="0" smtClean="0"/>
              <a:t>石灰：                                                   </a:t>
            </a:r>
            <a:r>
              <a:rPr lang="en-US" sz="1400" b="1" dirty="0" smtClean="0"/>
              <a:t>6.</a:t>
            </a:r>
            <a:r>
              <a:rPr lang="zh-CN" altLang="en-US" sz="1400" b="1" dirty="0" smtClean="0"/>
              <a:t>梅花：</a:t>
            </a:r>
            <a:endParaRPr lang="zh-CN" altLang="en-US" sz="1400" dirty="0" smtClean="0"/>
          </a:p>
          <a:p>
            <a:r>
              <a:rPr lang="en-US" sz="1400" b="1" dirty="0" smtClean="0"/>
              <a:t>7.</a:t>
            </a:r>
            <a:r>
              <a:rPr lang="zh-CN" altLang="en-US" sz="1400" b="1" dirty="0" smtClean="0"/>
              <a:t>长江：                                                   </a:t>
            </a:r>
            <a:r>
              <a:rPr lang="en-US" sz="1400" b="1" dirty="0" smtClean="0"/>
              <a:t>8. </a:t>
            </a:r>
            <a:r>
              <a:rPr lang="zh-CN" altLang="en-US" sz="1400" b="1" dirty="0" smtClean="0"/>
              <a:t>长江：</a:t>
            </a:r>
            <a:endParaRPr lang="zh-CN" altLang="en-US" sz="1400" dirty="0" smtClean="0"/>
          </a:p>
          <a:p>
            <a:r>
              <a:rPr lang="zh-CN" altLang="en-US" sz="1400" b="1" dirty="0" smtClean="0"/>
              <a:t>六．把诗句作为谜面，猜一成语。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如：举头望明月，低头思故乡。（                  ）</a:t>
            </a:r>
            <a:endParaRPr lang="zh-CN" altLang="en-US" sz="1400" dirty="0" smtClean="0"/>
          </a:p>
          <a:p>
            <a:r>
              <a:rPr lang="en-US" sz="1400" b="1" dirty="0" smtClean="0"/>
              <a:t>1.</a:t>
            </a:r>
            <a:r>
              <a:rPr lang="zh-CN" altLang="en-US" sz="1400" b="1" dirty="0" smtClean="0"/>
              <a:t>山穷水尽疑无路，柳暗花明又一村。（                    ）</a:t>
            </a:r>
            <a:endParaRPr lang="zh-CN" altLang="en-US" sz="1400" dirty="0" smtClean="0"/>
          </a:p>
          <a:p>
            <a:r>
              <a:rPr lang="en-US" sz="1400" b="1" dirty="0" smtClean="0"/>
              <a:t>2.</a:t>
            </a:r>
            <a:r>
              <a:rPr lang="zh-CN" altLang="en-US" sz="1400" b="1" dirty="0" smtClean="0"/>
              <a:t>谁知盘中餐，粒粒皆辛苦。（                             ）</a:t>
            </a:r>
            <a:endParaRPr lang="zh-CN" altLang="en-US" sz="1400" dirty="0" smtClean="0"/>
          </a:p>
          <a:p>
            <a:r>
              <a:rPr lang="en-US" sz="1400" b="1" dirty="0" smtClean="0"/>
              <a:t>3.</a:t>
            </a:r>
            <a:r>
              <a:rPr lang="zh-CN" altLang="en-US" sz="1400" b="1" dirty="0" smtClean="0"/>
              <a:t>危楼高百尺。（               ）</a:t>
            </a:r>
            <a:r>
              <a:rPr lang="en-US" sz="1400" b="1" dirty="0" smtClean="0"/>
              <a:t>                    </a:t>
            </a:r>
            <a:endParaRPr lang="zh-CN" altLang="en-US" sz="1400" dirty="0" smtClean="0"/>
          </a:p>
          <a:p>
            <a:r>
              <a:rPr lang="en-US" sz="1400" b="1" dirty="0" smtClean="0"/>
              <a:t>4.</a:t>
            </a:r>
            <a:r>
              <a:rPr lang="zh-CN" altLang="en-US" sz="1400" b="1" dirty="0" smtClean="0"/>
              <a:t>欲穷千里目，更上一层楼。（                    ）</a:t>
            </a:r>
            <a:endParaRPr lang="zh-CN" altLang="en-US" sz="1400" dirty="0" smtClean="0"/>
          </a:p>
          <a:p>
            <a:r>
              <a:rPr lang="en-US" sz="1400" b="1" dirty="0" smtClean="0"/>
              <a:t>5.</a:t>
            </a:r>
            <a:r>
              <a:rPr lang="zh-CN" altLang="en-US" sz="1400" b="1" dirty="0" smtClean="0"/>
              <a:t>明月何时照我还？（                  ）</a:t>
            </a:r>
            <a:r>
              <a:rPr lang="en-US" sz="1400" b="1" dirty="0" smtClean="0"/>
              <a:t>       </a:t>
            </a:r>
            <a:endParaRPr lang="zh-CN" altLang="en-US" sz="1400" dirty="0" smtClean="0"/>
          </a:p>
          <a:p>
            <a:r>
              <a:rPr lang="en-US" sz="1400" b="1" dirty="0" smtClean="0"/>
              <a:t>6.</a:t>
            </a:r>
            <a:r>
              <a:rPr lang="zh-CN" altLang="en-US" sz="1400" b="1" dirty="0" smtClean="0"/>
              <a:t>桃花潭水深千尺，不及汪伦送我情。（                  ）</a:t>
            </a:r>
            <a:endParaRPr lang="zh-CN" altLang="en-US" sz="1400" dirty="0" smtClean="0"/>
          </a:p>
          <a:p>
            <a:r>
              <a:rPr lang="en-US" sz="1400" b="1" dirty="0" smtClean="0"/>
              <a:t>7</a:t>
            </a:r>
            <a:r>
              <a:rPr lang="zh-CN" altLang="en-US" sz="1400" b="1" dirty="0" smtClean="0"/>
              <a:t>孤帆远影碧空尽，唯见长江天际流。（                  ）</a:t>
            </a:r>
            <a:r>
              <a:rPr lang="en-US" sz="1400" b="1" dirty="0" smtClean="0"/>
              <a:t>        </a:t>
            </a:r>
            <a:endParaRPr lang="zh-CN" altLang="en-US" sz="1400" dirty="0" smtClean="0"/>
          </a:p>
          <a:p>
            <a:r>
              <a:rPr lang="en-US" sz="1400" b="1" dirty="0" smtClean="0"/>
              <a:t>8</a:t>
            </a:r>
            <a:r>
              <a:rPr lang="zh-CN" altLang="en-US" sz="1400" b="1" dirty="0" smtClean="0"/>
              <a:t>千里江陵一日还。（                  ）</a:t>
            </a:r>
            <a:endParaRPr lang="zh-CN" altLang="en-US" sz="1400" dirty="0" smtClean="0"/>
          </a:p>
          <a:p>
            <a:r>
              <a:rPr lang="en-US" sz="1400" b="1" dirty="0" smtClean="0"/>
              <a:t>9.</a:t>
            </a:r>
            <a:r>
              <a:rPr lang="zh-CN" altLang="en-US" sz="1400" b="1" dirty="0" smtClean="0"/>
              <a:t>相逢何必曾相识。（                   </a:t>
            </a:r>
            <a:r>
              <a:rPr lang="en-US" altLang="zh-CN" sz="1400" b="1" dirty="0" smtClean="0"/>
              <a:t>)</a:t>
            </a:r>
            <a:endParaRPr lang="zh-CN" altLang="en-US" sz="1400" dirty="0" smtClean="0"/>
          </a:p>
          <a:p>
            <a:r>
              <a:rPr lang="en-US" sz="1400" b="1" dirty="0" smtClean="0"/>
              <a:t>10.</a:t>
            </a:r>
            <a:r>
              <a:rPr lang="zh-CN" altLang="en-US" sz="1400" b="1" dirty="0" smtClean="0"/>
              <a:t>读书破万卷，下笔如有神。（                           ）</a:t>
            </a:r>
            <a:endParaRPr lang="zh-CN" altLang="en-US" sz="1400" dirty="0" smtClean="0"/>
          </a:p>
          <a:p>
            <a:r>
              <a:rPr lang="en-US" sz="1400" b="1" dirty="0" smtClean="0"/>
              <a:t>11.</a:t>
            </a:r>
            <a:r>
              <a:rPr lang="zh-CN" altLang="en-US" sz="1400" b="1" dirty="0" smtClean="0"/>
              <a:t>千山鸟飞绝，万径人踪灭。（                            ）</a:t>
            </a:r>
            <a:endParaRPr lang="zh-CN" altLang="en-US" sz="1400" dirty="0" smtClean="0"/>
          </a:p>
          <a:p>
            <a:r>
              <a:rPr lang="en-US" sz="1400" b="1" dirty="0" smtClean="0"/>
              <a:t>12</a:t>
            </a:r>
            <a:r>
              <a:rPr lang="zh-CN" altLang="en-US" sz="1400" b="1" dirty="0" smtClean="0"/>
              <a:t>有意栽花花不开，无心插柳柳成荫。（                            ）</a:t>
            </a:r>
            <a:endParaRPr lang="zh-CN" altLang="en-US" sz="1400" dirty="0" smtClean="0"/>
          </a:p>
          <a:p>
            <a:r>
              <a:rPr lang="zh-CN" altLang="en-US" sz="1400" b="1" dirty="0" smtClean="0"/>
              <a:t>七．对联是汉语特有的一种形式，古今佳作甚多，请对一对。</a:t>
            </a:r>
            <a:endParaRPr lang="zh-CN" altLang="en-US" sz="1400" dirty="0" smtClean="0"/>
          </a:p>
          <a:p>
            <a:r>
              <a:rPr lang="en-US" sz="1400" b="1" dirty="0" smtClean="0"/>
              <a:t>1.                                                          2. </a:t>
            </a:r>
            <a:endParaRPr lang="zh-CN" altLang="en-US" sz="1400" dirty="0" smtClean="0"/>
          </a:p>
          <a:p>
            <a:r>
              <a:rPr lang="en-US" sz="1400" b="1" dirty="0" smtClean="0"/>
              <a:t>3.                                                           4. </a:t>
            </a:r>
            <a:endParaRPr lang="zh-CN" altLang="en-US" sz="1400" dirty="0" smtClean="0"/>
          </a:p>
          <a:p>
            <a:r>
              <a:rPr lang="en-US" sz="1400" b="1" dirty="0" smtClean="0"/>
              <a:t>5.                                                           6.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32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09716" y="706187"/>
            <a:ext cx="11479731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7.</a:t>
            </a:r>
            <a:r>
              <a:rPr lang="zh-CN" altLang="en-US" sz="1400" b="1" dirty="0" smtClean="0"/>
              <a:t>古诗中描写</a:t>
            </a:r>
            <a:r>
              <a:rPr lang="zh-CN" altLang="en-US" sz="1400" b="1" u="heavy" dirty="0" smtClean="0"/>
              <a:t>夏季景物</a:t>
            </a:r>
            <a:r>
              <a:rPr lang="zh-CN" altLang="en-US" sz="1400" b="1" dirty="0" smtClean="0"/>
              <a:t>的名句很多，请写出两句。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①接天莲叶无穷碧，映日荷花别样红。</a:t>
            </a:r>
            <a:r>
              <a:rPr lang="en-US" sz="1400" b="1" dirty="0" smtClean="0"/>
              <a:t>   </a:t>
            </a:r>
            <a:r>
              <a:rPr lang="zh-CN" altLang="en-US" sz="1400" b="1" dirty="0" smtClean="0"/>
              <a:t>②黄梅时节家家雨，青草池塘处处蛙。</a:t>
            </a:r>
            <a:endParaRPr lang="zh-CN" altLang="en-US" sz="1400" dirty="0" smtClean="0"/>
          </a:p>
          <a:p>
            <a:r>
              <a:rPr lang="en-US" sz="1400" b="1" dirty="0" smtClean="0"/>
              <a:t>8.</a:t>
            </a:r>
            <a:r>
              <a:rPr lang="zh-CN" altLang="en-US" sz="1400" b="1" dirty="0" smtClean="0"/>
              <a:t>古诗中抒写</a:t>
            </a:r>
            <a:r>
              <a:rPr lang="zh-CN" altLang="en-US" sz="1400" b="1" u="heavy" dirty="0" smtClean="0"/>
              <a:t>思念故乡，眷念亲友</a:t>
            </a:r>
            <a:r>
              <a:rPr lang="zh-CN" altLang="en-US" sz="1400" b="1" dirty="0" smtClean="0"/>
              <a:t>的诗句很多，请写出两句。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①洛阳亲友如相问，一片冰心在玉壶。</a:t>
            </a:r>
            <a:r>
              <a:rPr lang="en-US" sz="1400" b="1" dirty="0" smtClean="0"/>
              <a:t>   </a:t>
            </a:r>
            <a:r>
              <a:rPr lang="zh-CN" altLang="en-US" sz="1400" b="1" dirty="0" smtClean="0"/>
              <a:t>②独在异乡为异客，每逢佳节倍思亲。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五．你能借用古人的诗句来赞美下面的事物吗？</a:t>
            </a:r>
            <a:endParaRPr lang="zh-CN" altLang="en-US" sz="1400" dirty="0" smtClean="0"/>
          </a:p>
          <a:p>
            <a:r>
              <a:rPr lang="en-US" sz="1400" b="1" dirty="0" smtClean="0"/>
              <a:t>1.</a:t>
            </a:r>
            <a:r>
              <a:rPr lang="zh-CN" altLang="en-US" sz="1400" b="1" dirty="0" smtClean="0"/>
              <a:t>竹子：千磨万击还坚劲，任尔东西南北风。 </a:t>
            </a:r>
            <a:r>
              <a:rPr lang="en-US" sz="1400" b="1" dirty="0" smtClean="0"/>
              <a:t>2.</a:t>
            </a:r>
            <a:r>
              <a:rPr lang="zh-CN" altLang="en-US" sz="1400" b="1" dirty="0" smtClean="0"/>
              <a:t>柳树：碧玉妆成一树高，万条垂下绿丝绦。</a:t>
            </a:r>
            <a:endParaRPr lang="zh-CN" altLang="en-US" sz="1400" dirty="0" smtClean="0"/>
          </a:p>
          <a:p>
            <a:r>
              <a:rPr lang="en-US" sz="1400" b="1" dirty="0" smtClean="0"/>
              <a:t>3.</a:t>
            </a:r>
            <a:r>
              <a:rPr lang="zh-CN" altLang="en-US" sz="1400" b="1" dirty="0" smtClean="0"/>
              <a:t>小草：野火烧不尽，春风吹又生。</a:t>
            </a:r>
            <a:r>
              <a:rPr lang="en-US" sz="1400" b="1" dirty="0" smtClean="0"/>
              <a:t>        4.</a:t>
            </a:r>
            <a:r>
              <a:rPr lang="zh-CN" altLang="en-US" sz="1400" b="1" dirty="0" smtClean="0"/>
              <a:t>春雨：随风潜入夜，润物细无声。</a:t>
            </a:r>
            <a:endParaRPr lang="zh-CN" altLang="en-US" sz="1400" dirty="0" smtClean="0"/>
          </a:p>
          <a:p>
            <a:r>
              <a:rPr lang="en-US" sz="1400" b="1" dirty="0" smtClean="0"/>
              <a:t>5.</a:t>
            </a:r>
            <a:r>
              <a:rPr lang="zh-CN" altLang="en-US" sz="1400" b="1" dirty="0" smtClean="0"/>
              <a:t>石灰：粉骨碎身浑不怕，要留清白在人间。</a:t>
            </a:r>
            <a:r>
              <a:rPr lang="en-US" sz="1400" b="1" dirty="0" smtClean="0"/>
              <a:t>6.</a:t>
            </a:r>
            <a:r>
              <a:rPr lang="zh-CN" altLang="en-US" sz="1400" b="1" dirty="0" smtClean="0"/>
              <a:t>梅花：不要人夸颜色好，只留清气满乾坤。</a:t>
            </a:r>
            <a:endParaRPr lang="zh-CN" altLang="en-US" sz="1400" dirty="0" smtClean="0"/>
          </a:p>
          <a:p>
            <a:r>
              <a:rPr lang="en-US" sz="1400" b="1" dirty="0" smtClean="0"/>
              <a:t>7.</a:t>
            </a:r>
            <a:r>
              <a:rPr lang="zh-CN" altLang="en-US" sz="1400" b="1" dirty="0" smtClean="0"/>
              <a:t>长江：无边落木萧萧下，不尽长江滚滚来。</a:t>
            </a:r>
            <a:r>
              <a:rPr lang="en-US" sz="1400" b="1" dirty="0" smtClean="0"/>
              <a:t>8. </a:t>
            </a:r>
            <a:r>
              <a:rPr lang="zh-CN" altLang="en-US" sz="1400" b="1" dirty="0" smtClean="0"/>
              <a:t>长江：孤帆远影碧空尽，唯见长江天际流。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六．把诗句作为谜面，猜一成语。</a:t>
            </a:r>
            <a:endParaRPr lang="zh-CN" altLang="en-US" sz="1400" dirty="0" smtClean="0"/>
          </a:p>
          <a:p>
            <a:r>
              <a:rPr lang="zh-CN" altLang="en-US" sz="1400" b="1" dirty="0" smtClean="0"/>
              <a:t>如：举头望明月，低头思故乡。（触景生情，想念家乡）</a:t>
            </a:r>
            <a:endParaRPr lang="zh-CN" altLang="en-US" sz="1400" dirty="0" smtClean="0"/>
          </a:p>
          <a:p>
            <a:r>
              <a:rPr lang="en-US" sz="1400" b="1" dirty="0" smtClean="0"/>
              <a:t>1.</a:t>
            </a:r>
            <a:r>
              <a:rPr lang="zh-CN" altLang="en-US" sz="1400" b="1" dirty="0" smtClean="0"/>
              <a:t>山穷水尽疑无路，柳暗花明又一村。（绝处逢生，遇困难一下反应过来）</a:t>
            </a:r>
            <a:endParaRPr lang="zh-CN" altLang="en-US" sz="1400" dirty="0" smtClean="0"/>
          </a:p>
          <a:p>
            <a:r>
              <a:rPr lang="en-US" sz="1400" b="1" dirty="0" smtClean="0"/>
              <a:t>2.</a:t>
            </a:r>
            <a:r>
              <a:rPr lang="zh-CN" altLang="en-US" sz="1400" b="1" dirty="0" smtClean="0"/>
              <a:t>谁知盘中餐，粒粒皆辛苦。（来之不易，节约粮食。）</a:t>
            </a:r>
            <a:endParaRPr lang="zh-CN" altLang="en-US" sz="1400" dirty="0" smtClean="0"/>
          </a:p>
          <a:p>
            <a:r>
              <a:rPr lang="en-US" sz="1400" b="1" dirty="0" smtClean="0"/>
              <a:t>3.</a:t>
            </a:r>
            <a:r>
              <a:rPr lang="zh-CN" altLang="en-US" sz="1400" b="1" dirty="0" smtClean="0"/>
              <a:t>危楼高百尺。（琼楼玉宇，）</a:t>
            </a:r>
            <a:r>
              <a:rPr lang="en-US" sz="1400" b="1" dirty="0" smtClean="0"/>
              <a:t>                    </a:t>
            </a:r>
            <a:endParaRPr lang="zh-CN" altLang="en-US" sz="1400" dirty="0" smtClean="0"/>
          </a:p>
          <a:p>
            <a:r>
              <a:rPr lang="en-US" sz="1400" b="1" dirty="0" smtClean="0"/>
              <a:t>4.</a:t>
            </a:r>
            <a:r>
              <a:rPr lang="zh-CN" altLang="en-US" sz="1400" b="1" dirty="0" smtClean="0"/>
              <a:t>欲穷千里目，更上一层楼。（高瞻远瞩，站得高看得远。）</a:t>
            </a:r>
            <a:endParaRPr lang="zh-CN" altLang="en-US" sz="1400" dirty="0" smtClean="0"/>
          </a:p>
          <a:p>
            <a:r>
              <a:rPr lang="en-US" sz="1400" b="1" dirty="0" smtClean="0"/>
              <a:t>5.</a:t>
            </a:r>
            <a:r>
              <a:rPr lang="zh-CN" altLang="en-US" sz="1400" b="1" dirty="0" smtClean="0"/>
              <a:t>明月何时照我还？（归心似箭）</a:t>
            </a:r>
            <a:r>
              <a:rPr lang="en-US" sz="1400" b="1" dirty="0" smtClean="0"/>
              <a:t>       </a:t>
            </a:r>
            <a:endParaRPr lang="zh-CN" altLang="en-US" sz="1400" dirty="0" smtClean="0"/>
          </a:p>
          <a:p>
            <a:r>
              <a:rPr lang="en-US" sz="1400" b="1" dirty="0" smtClean="0"/>
              <a:t>6.</a:t>
            </a:r>
            <a:r>
              <a:rPr lang="zh-CN" altLang="en-US" sz="1400" b="1" dirty="0" smtClean="0"/>
              <a:t>桃花潭水深千尺，不及汪伦送我情。（情深似海）</a:t>
            </a:r>
            <a:endParaRPr lang="zh-CN" altLang="en-US" sz="1400" dirty="0" smtClean="0"/>
          </a:p>
          <a:p>
            <a:r>
              <a:rPr lang="en-US" sz="1400" b="1" dirty="0" smtClean="0"/>
              <a:t>7</a:t>
            </a:r>
            <a:r>
              <a:rPr lang="zh-CN" altLang="en-US" sz="1400" b="1" dirty="0" smtClean="0"/>
              <a:t>孤帆远影碧空尽，唯见长江天际流。（水天一色）</a:t>
            </a:r>
            <a:r>
              <a:rPr lang="en-US" sz="1400" b="1" dirty="0" smtClean="0"/>
              <a:t>        </a:t>
            </a:r>
            <a:endParaRPr lang="zh-CN" altLang="en-US" sz="1400" dirty="0" smtClean="0"/>
          </a:p>
          <a:p>
            <a:r>
              <a:rPr lang="en-US" sz="1400" b="1" dirty="0" smtClean="0"/>
              <a:t>8</a:t>
            </a:r>
            <a:r>
              <a:rPr lang="zh-CN" altLang="en-US" sz="1400" b="1" dirty="0" smtClean="0"/>
              <a:t>千里江陵一日还。（一日千里，形容很近）</a:t>
            </a:r>
            <a:endParaRPr lang="zh-CN" altLang="en-US" sz="1400" dirty="0" smtClean="0"/>
          </a:p>
          <a:p>
            <a:r>
              <a:rPr lang="en-US" sz="1400" b="1" dirty="0" smtClean="0"/>
              <a:t>9.</a:t>
            </a:r>
            <a:r>
              <a:rPr lang="zh-CN" altLang="en-US" sz="1400" b="1" dirty="0" smtClean="0"/>
              <a:t>相逢何必曾相识。（一见如故）</a:t>
            </a:r>
            <a:r>
              <a:rPr lang="en-US" sz="1400" b="1" dirty="0" smtClean="0"/>
              <a:t>              </a:t>
            </a:r>
            <a:endParaRPr lang="zh-CN" altLang="en-US" sz="1400" dirty="0" smtClean="0"/>
          </a:p>
          <a:p>
            <a:r>
              <a:rPr lang="en-US" sz="1400" b="1" dirty="0" smtClean="0"/>
              <a:t>10.</a:t>
            </a:r>
            <a:r>
              <a:rPr lang="zh-CN" altLang="en-US" sz="1400" b="1" dirty="0" smtClean="0"/>
              <a:t>读书破万卷，下笔如有神。（胸有成竹，指知识渊博）</a:t>
            </a:r>
            <a:endParaRPr lang="zh-CN" altLang="en-US" sz="1400" dirty="0" smtClean="0"/>
          </a:p>
          <a:p>
            <a:r>
              <a:rPr lang="en-US" sz="1400" b="1" dirty="0" smtClean="0"/>
              <a:t>11.</a:t>
            </a:r>
            <a:r>
              <a:rPr lang="zh-CN" altLang="en-US" sz="1400" b="1" dirty="0" smtClean="0"/>
              <a:t>千山鸟飞绝，万径人踪灭。（销声匿迹，很安静）</a:t>
            </a:r>
            <a:endParaRPr lang="zh-CN" altLang="en-US" sz="1400" dirty="0" smtClean="0"/>
          </a:p>
          <a:p>
            <a:r>
              <a:rPr lang="en-US" sz="1400" b="1" dirty="0" smtClean="0"/>
              <a:t>12</a:t>
            </a:r>
            <a:r>
              <a:rPr lang="zh-CN" altLang="en-US" sz="1400" b="1" dirty="0" smtClean="0"/>
              <a:t>有意栽花花不开，无心插柳柳成荫。（始料未及，无心做事反而很完美）</a:t>
            </a:r>
            <a:endParaRPr lang="zh-CN" altLang="en-US" sz="1400" dirty="0" smtClean="0"/>
          </a:p>
          <a:p>
            <a:r>
              <a:rPr lang="zh-CN" altLang="en-US" sz="1400" b="1" dirty="0" smtClean="0"/>
              <a:t>七．对联是汉语特有的一种形式，古今佳作甚多，请对一对。</a:t>
            </a:r>
            <a:endParaRPr lang="zh-CN" altLang="en-US" sz="1400" dirty="0" smtClean="0"/>
          </a:p>
          <a:p>
            <a:r>
              <a:rPr lang="en-US" sz="1400" b="1" dirty="0" smtClean="0"/>
              <a:t>1. </a:t>
            </a:r>
            <a:r>
              <a:rPr lang="zh-CN" altLang="en-US" sz="1400" b="1" dirty="0" smtClean="0"/>
              <a:t>书山有路勤为径，学海无涯苦作舟。</a:t>
            </a:r>
            <a:r>
              <a:rPr lang="en-US" sz="1400" b="1" dirty="0" smtClean="0"/>
              <a:t>  2. </a:t>
            </a:r>
            <a:r>
              <a:rPr lang="zh-CN" altLang="en-US" sz="1400" b="1" dirty="0" smtClean="0"/>
              <a:t>雾锁山头山锁雾，天连水尾水连天。</a:t>
            </a:r>
            <a:endParaRPr lang="zh-CN" altLang="en-US" sz="1400" dirty="0" smtClean="0"/>
          </a:p>
          <a:p>
            <a:r>
              <a:rPr lang="en-US" sz="1400" b="1" dirty="0" smtClean="0"/>
              <a:t>3. </a:t>
            </a:r>
            <a:r>
              <a:rPr lang="zh-CN" altLang="en-US" sz="1400" b="1" dirty="0" smtClean="0"/>
              <a:t>与有肝胆人共事，从无字句处读书。</a:t>
            </a:r>
            <a:r>
              <a:rPr lang="en-US" sz="1400" b="1" dirty="0" smtClean="0"/>
              <a:t>  4. </a:t>
            </a:r>
            <a:r>
              <a:rPr lang="zh-CN" altLang="en-US" sz="1400" b="1" dirty="0" smtClean="0"/>
              <a:t>世事洞明皆学问，人情练达即文章。</a:t>
            </a:r>
            <a:endParaRPr lang="zh-CN" altLang="en-US" sz="1400" dirty="0" smtClean="0"/>
          </a:p>
          <a:p>
            <a:r>
              <a:rPr lang="en-US" sz="1400" b="1" dirty="0" smtClean="0"/>
              <a:t>5. </a:t>
            </a:r>
            <a:r>
              <a:rPr lang="zh-CN" altLang="en-US" sz="1400" b="1" dirty="0" smtClean="0"/>
              <a:t>愿乘风破万里浪，甘面壁读十年书。</a:t>
            </a:r>
            <a:r>
              <a:rPr lang="en-US" sz="1400" b="1" dirty="0" smtClean="0"/>
              <a:t>  6.</a:t>
            </a:r>
            <a:r>
              <a:rPr lang="zh-CN" altLang="en-US" sz="1400" b="1" dirty="0" smtClean="0"/>
              <a:t>青山原不老为雪白头，绿水本无忧因风皱面。</a:t>
            </a:r>
            <a:endParaRPr lang="zh-CN" altLang="en-US" sz="1400" dirty="0" smtClean="0"/>
          </a:p>
          <a:p>
            <a:endParaRPr lang="zh-CN" altLang="en-US" sz="14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33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28600" y="729038"/>
            <a:ext cx="1156084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八．把下面的谚语补充完整，并按要求分类。</a:t>
            </a:r>
            <a:endParaRPr lang="zh-CN" altLang="en-US" sz="1400" dirty="0" smtClean="0"/>
          </a:p>
          <a:p>
            <a:r>
              <a:rPr lang="en-US" sz="1400" b="1" dirty="0" smtClean="0"/>
              <a:t>1</a:t>
            </a:r>
            <a:r>
              <a:rPr lang="zh-CN" altLang="en-US" sz="1400" b="1" dirty="0" smtClean="0"/>
              <a:t>吃一堑，长一智。</a:t>
            </a:r>
            <a:r>
              <a:rPr lang="en-US" sz="1400" b="1" dirty="0" smtClean="0"/>
              <a:t>    2.</a:t>
            </a:r>
            <a:r>
              <a:rPr lang="zh-CN" altLang="en-US" sz="1400" b="1" dirty="0" smtClean="0"/>
              <a:t>不经一事，不长一智。</a:t>
            </a:r>
            <a:r>
              <a:rPr lang="en-US" sz="1400" b="1" dirty="0" smtClean="0"/>
              <a:t>    3.</a:t>
            </a:r>
            <a:r>
              <a:rPr lang="zh-CN" altLang="en-US" sz="1400" b="1" dirty="0" smtClean="0"/>
              <a:t>一年之际在于春，一生之际在于勤。</a:t>
            </a:r>
            <a:endParaRPr lang="zh-CN" altLang="en-US" sz="1400" dirty="0" smtClean="0"/>
          </a:p>
          <a:p>
            <a:r>
              <a:rPr lang="en-US" sz="1400" b="1" dirty="0" smtClean="0"/>
              <a:t>4.</a:t>
            </a:r>
            <a:r>
              <a:rPr lang="zh-CN" altLang="en-US" sz="1400" b="1" dirty="0" smtClean="0"/>
              <a:t>人心齐，泰山移。</a:t>
            </a:r>
            <a:r>
              <a:rPr lang="en-US" sz="1400" b="1" dirty="0" smtClean="0"/>
              <a:t>    5.</a:t>
            </a:r>
            <a:r>
              <a:rPr lang="zh-CN" altLang="en-US" sz="1400" b="1" dirty="0" smtClean="0"/>
              <a:t>一根筷子容易折，十根筷子坚如铁。</a:t>
            </a:r>
            <a:endParaRPr lang="zh-CN" altLang="en-US" sz="1400" dirty="0" smtClean="0"/>
          </a:p>
          <a:p>
            <a:r>
              <a:rPr lang="en-US" sz="1400" b="1" dirty="0" smtClean="0"/>
              <a:t>A.</a:t>
            </a:r>
            <a:r>
              <a:rPr lang="zh-CN" altLang="en-US" sz="1400" b="1" dirty="0" smtClean="0"/>
              <a:t>说明失败是成功之母的：（     ）</a:t>
            </a:r>
            <a:r>
              <a:rPr lang="en-US" sz="1400" b="1" dirty="0" smtClean="0"/>
              <a:t>B.</a:t>
            </a:r>
            <a:r>
              <a:rPr lang="zh-CN" altLang="en-US" sz="1400" b="1" dirty="0" smtClean="0"/>
              <a:t>说明团结力量大的：（     ） </a:t>
            </a:r>
            <a:r>
              <a:rPr lang="en-US" sz="1400" b="1" dirty="0" smtClean="0"/>
              <a:t>C.</a:t>
            </a:r>
            <a:r>
              <a:rPr lang="zh-CN" altLang="en-US" sz="1400" b="1" dirty="0" smtClean="0"/>
              <a:t>比喻做事要抓关键：（    ）</a:t>
            </a:r>
            <a:endParaRPr lang="zh-CN" altLang="en-US" sz="1400" dirty="0" smtClean="0"/>
          </a:p>
          <a:p>
            <a:r>
              <a:rPr lang="zh-CN" altLang="en-US" sz="1400" b="1" dirty="0" smtClean="0"/>
              <a:t>十．请在下面歇后语的括号内填上历史故事或神话传说中的人物。</a:t>
            </a:r>
            <a:endParaRPr lang="zh-CN" altLang="en-US" sz="1400" dirty="0" smtClean="0"/>
          </a:p>
          <a:p>
            <a:r>
              <a:rPr lang="en-US" sz="1400" b="1" dirty="0" smtClean="0"/>
              <a:t>1.</a:t>
            </a:r>
            <a:r>
              <a:rPr lang="zh-CN" altLang="en-US" sz="1400" b="1" dirty="0" smtClean="0"/>
              <a:t>（     ）的居处</a:t>
            </a:r>
            <a:r>
              <a:rPr lang="en-US" sz="1400" b="1" dirty="0" smtClean="0"/>
              <a:t>——</a:t>
            </a:r>
            <a:r>
              <a:rPr lang="zh-CN" altLang="en-US" sz="1400" b="1" dirty="0" smtClean="0"/>
              <a:t>开门见山</a:t>
            </a:r>
            <a:r>
              <a:rPr lang="en-US" sz="1400" b="1" dirty="0" smtClean="0"/>
              <a:t>            2.</a:t>
            </a:r>
            <a:r>
              <a:rPr lang="zh-CN" altLang="en-US" sz="1400" b="1" dirty="0" smtClean="0"/>
              <a:t>（     ）误闯白虎堂</a:t>
            </a:r>
            <a:r>
              <a:rPr lang="en-US" sz="1400" b="1" dirty="0" smtClean="0"/>
              <a:t>——</a:t>
            </a:r>
            <a:r>
              <a:rPr lang="zh-CN" altLang="en-US" sz="1400" b="1" dirty="0" smtClean="0"/>
              <a:t>单刀直入</a:t>
            </a:r>
            <a:endParaRPr lang="zh-CN" altLang="en-US" sz="1400" dirty="0" smtClean="0"/>
          </a:p>
          <a:p>
            <a:r>
              <a:rPr lang="en-US" sz="1400" b="1" dirty="0" smtClean="0"/>
              <a:t>3.</a:t>
            </a:r>
            <a:r>
              <a:rPr lang="zh-CN" altLang="en-US" sz="1400" b="1" dirty="0" smtClean="0"/>
              <a:t>（     ）用兵</a:t>
            </a:r>
            <a:r>
              <a:rPr lang="en-US" sz="1400" b="1" dirty="0" smtClean="0"/>
              <a:t>——</a:t>
            </a:r>
            <a:r>
              <a:rPr lang="zh-CN" altLang="en-US" sz="1400" b="1" dirty="0" smtClean="0"/>
              <a:t>以一当十</a:t>
            </a:r>
            <a:r>
              <a:rPr lang="en-US" sz="1400" b="1" dirty="0" smtClean="0"/>
              <a:t>              4.</a:t>
            </a:r>
            <a:r>
              <a:rPr lang="zh-CN" altLang="en-US" sz="1400" b="1" dirty="0" smtClean="0"/>
              <a:t>（       ）败走华容道</a:t>
            </a:r>
            <a:r>
              <a:rPr lang="en-US" sz="1400" b="1" dirty="0" smtClean="0"/>
              <a:t>——</a:t>
            </a:r>
            <a:r>
              <a:rPr lang="zh-CN" altLang="en-US" sz="1400" b="1" dirty="0" smtClean="0"/>
              <a:t>不出所料</a:t>
            </a:r>
            <a:endParaRPr lang="zh-CN" altLang="en-US" sz="1400" dirty="0" smtClean="0"/>
          </a:p>
          <a:p>
            <a:r>
              <a:rPr lang="en-US" sz="1400" b="1" dirty="0" smtClean="0"/>
              <a:t>5.</a:t>
            </a:r>
            <a:r>
              <a:rPr lang="zh-CN" altLang="en-US" sz="1400" b="1" dirty="0" smtClean="0"/>
              <a:t>（     ）大摆空城计</a:t>
            </a:r>
            <a:r>
              <a:rPr lang="en-US" sz="1400" b="1" dirty="0" smtClean="0"/>
              <a:t>——</a:t>
            </a:r>
            <a:r>
              <a:rPr lang="zh-CN" altLang="en-US" sz="1400" b="1" dirty="0" smtClean="0"/>
              <a:t>化险为夷</a:t>
            </a:r>
            <a:r>
              <a:rPr lang="en-US" sz="1400" b="1" dirty="0" smtClean="0"/>
              <a:t>      6.</a:t>
            </a:r>
            <a:r>
              <a:rPr lang="zh-CN" altLang="en-US" sz="1400" b="1" dirty="0" smtClean="0"/>
              <a:t>（      ）断案</a:t>
            </a:r>
            <a:r>
              <a:rPr lang="en-US" sz="1400" b="1" dirty="0" smtClean="0"/>
              <a:t>——</a:t>
            </a:r>
            <a:r>
              <a:rPr lang="zh-CN" altLang="en-US" sz="1400" b="1" dirty="0" smtClean="0"/>
              <a:t>铁面无私</a:t>
            </a:r>
            <a:endParaRPr lang="zh-CN" altLang="en-US" sz="1400" dirty="0" smtClean="0"/>
          </a:p>
          <a:p>
            <a:r>
              <a:rPr lang="en-US" sz="1400" b="1" dirty="0" smtClean="0"/>
              <a:t>7.</a:t>
            </a:r>
            <a:r>
              <a:rPr lang="zh-CN" altLang="en-US" sz="1400" b="1" dirty="0" smtClean="0"/>
              <a:t>（      ）七十二变</a:t>
            </a:r>
            <a:r>
              <a:rPr lang="en-US" sz="1400" b="1" dirty="0" smtClean="0"/>
              <a:t>——</a:t>
            </a:r>
            <a:r>
              <a:rPr lang="zh-CN" altLang="en-US" sz="1400" b="1" dirty="0" smtClean="0"/>
              <a:t>神通广大</a:t>
            </a:r>
            <a:r>
              <a:rPr lang="en-US" sz="1400" b="1" dirty="0" smtClean="0"/>
              <a:t>        8.</a:t>
            </a:r>
            <a:r>
              <a:rPr lang="zh-CN" altLang="en-US" sz="1400" b="1" dirty="0" smtClean="0"/>
              <a:t>（       ）草船借箭</a:t>
            </a:r>
            <a:r>
              <a:rPr lang="en-US" sz="1400" b="1" dirty="0" smtClean="0"/>
              <a:t>——</a:t>
            </a:r>
            <a:r>
              <a:rPr lang="zh-CN" altLang="en-US" sz="1400" b="1" dirty="0" smtClean="0"/>
              <a:t>满载而归</a:t>
            </a:r>
            <a:endParaRPr lang="zh-CN" altLang="en-US" sz="1400" dirty="0" smtClean="0"/>
          </a:p>
          <a:p>
            <a:r>
              <a:rPr lang="zh-CN" altLang="en-US" sz="1400" b="1" dirty="0" smtClean="0"/>
              <a:t>十一 在横线上填上合适的古诗、对联、歇后语、格言。</a:t>
            </a:r>
            <a:endParaRPr lang="zh-CN" altLang="en-US" sz="1400" dirty="0" smtClean="0"/>
          </a:p>
          <a:p>
            <a:r>
              <a:rPr lang="en-US" sz="1400" b="1" dirty="0" smtClean="0"/>
              <a:t>1.     </a:t>
            </a:r>
            <a:r>
              <a:rPr lang="zh-CN" altLang="en-US" sz="1400" b="1" dirty="0" smtClean="0"/>
              <a:t>在期末写评语时，老师会祝你来年（              ）。</a:t>
            </a:r>
            <a:endParaRPr lang="zh-CN" altLang="en-US" sz="1400" dirty="0" smtClean="0"/>
          </a:p>
          <a:p>
            <a:r>
              <a:rPr lang="en-US" sz="1400" b="1" dirty="0" smtClean="0"/>
              <a:t>2.     </a:t>
            </a:r>
            <a:r>
              <a:rPr lang="zh-CN" altLang="en-US" sz="1400" b="1" dirty="0" smtClean="0"/>
              <a:t>小明学习很刻苦，可不爱思考，小王很聪，可老不用功，结果，每次考试，成绩都不理想，因为他们（              ）。</a:t>
            </a:r>
            <a:endParaRPr lang="zh-CN" altLang="en-US" sz="1400" dirty="0" smtClean="0"/>
          </a:p>
          <a:p>
            <a:r>
              <a:rPr lang="en-US" sz="1400" b="1" dirty="0" smtClean="0"/>
              <a:t>3.     </a:t>
            </a:r>
            <a:r>
              <a:rPr lang="zh-CN" altLang="en-US" sz="1400" b="1" dirty="0" smtClean="0"/>
              <a:t>当我们浪费粮食时，老爷爷经常用唐代李绅的诗句来教育我们（              ）。</a:t>
            </a:r>
            <a:endParaRPr lang="zh-CN" altLang="en-US" sz="1400" dirty="0" smtClean="0"/>
          </a:p>
          <a:p>
            <a:r>
              <a:rPr lang="en-US" sz="1400" b="1" dirty="0" smtClean="0"/>
              <a:t>4.     </a:t>
            </a:r>
            <a:r>
              <a:rPr lang="zh-CN" altLang="en-US" sz="1400" b="1" dirty="0" smtClean="0"/>
              <a:t>当我们回忆母爱，要报答母亲的深恩时，我们会很自然的吟诵起唐代诗人孟郊的</a:t>
            </a:r>
            <a:r>
              <a:rPr lang="en-US" altLang="zh-CN" sz="1400" b="1" dirty="0" smtClean="0"/>
              <a:t>《</a:t>
            </a:r>
            <a:r>
              <a:rPr lang="zh-CN" altLang="en-US" sz="1400" b="1" dirty="0" smtClean="0"/>
              <a:t>游子吟</a:t>
            </a:r>
            <a:r>
              <a:rPr lang="en-US" altLang="zh-CN" sz="1400" b="1" dirty="0" smtClean="0"/>
              <a:t>》</a:t>
            </a:r>
            <a:r>
              <a:rPr lang="zh-CN" altLang="en-US" sz="1400" b="1" dirty="0" smtClean="0"/>
              <a:t>中的诗句（                  ）。</a:t>
            </a:r>
            <a:endParaRPr lang="zh-CN" altLang="en-US" sz="1400" dirty="0" smtClean="0"/>
          </a:p>
          <a:p>
            <a:r>
              <a:rPr lang="en-US" sz="1400" b="1" dirty="0" smtClean="0"/>
              <a:t>5.     </a:t>
            </a:r>
            <a:r>
              <a:rPr lang="zh-CN" altLang="en-US" sz="1400" b="1" dirty="0" smtClean="0"/>
              <a:t>当我们在外地过节时，常引用唐代诗人王维在</a:t>
            </a:r>
            <a:r>
              <a:rPr lang="en-US" altLang="zh-CN" sz="1400" b="1" dirty="0" smtClean="0"/>
              <a:t>《</a:t>
            </a:r>
            <a:r>
              <a:rPr lang="zh-CN" altLang="en-US" sz="1400" b="1" dirty="0" smtClean="0"/>
              <a:t>九月九日忆山东兄弟</a:t>
            </a:r>
            <a:r>
              <a:rPr lang="en-US" altLang="zh-CN" sz="1400" b="1" dirty="0" smtClean="0"/>
              <a:t>》</a:t>
            </a:r>
            <a:r>
              <a:rPr lang="zh-CN" altLang="en-US" sz="1400" b="1" dirty="0" smtClean="0"/>
              <a:t>中的（                   ）来表达对家人的怀念。</a:t>
            </a:r>
            <a:endParaRPr lang="zh-CN" altLang="en-US" sz="1400" dirty="0" smtClean="0"/>
          </a:p>
          <a:p>
            <a:r>
              <a:rPr lang="en-US" sz="1400" b="1" dirty="0" smtClean="0"/>
              <a:t>6.     </a:t>
            </a:r>
            <a:r>
              <a:rPr lang="zh-CN" altLang="en-US" sz="1400" b="1" dirty="0" smtClean="0"/>
              <a:t>我们的老师大家写作时，常常引用宋代著名诗人苏轼的</a:t>
            </a:r>
            <a:r>
              <a:rPr lang="en-US" altLang="zh-CN" sz="1400" b="1" dirty="0" smtClean="0"/>
              <a:t>《</a:t>
            </a:r>
            <a:r>
              <a:rPr lang="zh-CN" altLang="en-US" sz="1400" b="1" dirty="0" smtClean="0"/>
              <a:t>题西林壁</a:t>
            </a:r>
            <a:r>
              <a:rPr lang="en-US" altLang="zh-CN" sz="1400" b="1" dirty="0" smtClean="0"/>
              <a:t>》</a:t>
            </a:r>
            <a:r>
              <a:rPr lang="zh-CN" altLang="en-US" sz="1400" b="1" dirty="0" smtClean="0"/>
              <a:t>中的两句诗（                     ），强调习作是心灵的放飞，是情感的释放，写法要不拘一格，语言要有自己的个性。</a:t>
            </a:r>
            <a:endParaRPr lang="zh-CN" altLang="en-US" sz="1400" dirty="0" smtClean="0"/>
          </a:p>
          <a:p>
            <a:r>
              <a:rPr lang="en-US" sz="1400" b="1" dirty="0" smtClean="0"/>
              <a:t>7.     </a:t>
            </a:r>
            <a:r>
              <a:rPr lang="zh-CN" altLang="en-US" sz="1400" b="1" dirty="0" smtClean="0"/>
              <a:t>我们读书不能死读书，只读有字之书，还要多参加社会实践活动，因为（                      ）。</a:t>
            </a:r>
            <a:endParaRPr lang="zh-CN" altLang="en-US" sz="1400" dirty="0" smtClean="0"/>
          </a:p>
          <a:p>
            <a:r>
              <a:rPr lang="en-US" sz="1400" b="1" dirty="0" smtClean="0"/>
              <a:t>8.     </a:t>
            </a:r>
            <a:r>
              <a:rPr lang="zh-CN" altLang="en-US" sz="1400" b="1" dirty="0" smtClean="0"/>
              <a:t>小红学习超棒！老师让她为大家介绍经验，可她说：“我的经验就是复习、复习、再复习，我是按</a:t>
            </a:r>
            <a:r>
              <a:rPr lang="en-US" altLang="zh-CN" sz="1400" b="1" dirty="0" smtClean="0"/>
              <a:t>《</a:t>
            </a:r>
            <a:r>
              <a:rPr lang="zh-CN" altLang="en-US" sz="1400" b="1" dirty="0" smtClean="0"/>
              <a:t>论语</a:t>
            </a:r>
            <a:r>
              <a:rPr lang="en-US" altLang="zh-CN" sz="1400" b="1" dirty="0" smtClean="0"/>
              <a:t>》</a:t>
            </a:r>
            <a:r>
              <a:rPr lang="zh-CN" altLang="en-US" sz="1400" b="1" dirty="0" smtClean="0"/>
              <a:t>中说的（        ）这句话做的。”</a:t>
            </a:r>
            <a:endParaRPr lang="zh-CN" altLang="en-US" sz="1400" dirty="0" smtClean="0"/>
          </a:p>
          <a:p>
            <a:r>
              <a:rPr lang="en-US" sz="1400" b="1" dirty="0" smtClean="0"/>
              <a:t>9.     </a:t>
            </a:r>
            <a:r>
              <a:rPr lang="zh-CN" altLang="en-US" sz="1400" b="1" dirty="0" smtClean="0"/>
              <a:t>小敏考了一百分，很骄傲，妈妈语重心长的说“（               ）。”妈妈让小聪好好学习，可小聪很烦，请你用一句古代名言：“（                   ）”来劝他。</a:t>
            </a:r>
            <a:endParaRPr lang="zh-CN" altLang="en-US" sz="1400" dirty="0" smtClean="0"/>
          </a:p>
          <a:p>
            <a:r>
              <a:rPr lang="en-US" sz="1400" b="1" dirty="0" smtClean="0"/>
              <a:t>10. </a:t>
            </a:r>
            <a:r>
              <a:rPr lang="zh-CN" altLang="en-US" sz="1400" b="1" dirty="0" smtClean="0"/>
              <a:t>昨天下午，张老师布置了一道数学思考题。晚上，我绞尽脑汁，百思不得其解，就在我（           ）时，爸爸走了过来，助我一臂之力，经他一点拨，我豁然开朗，真是（               ），于是迅速的解开了这道难题。</a:t>
            </a:r>
            <a:endParaRPr lang="zh-CN" altLang="en-US" sz="1400" dirty="0" smtClean="0"/>
          </a:p>
          <a:p>
            <a:r>
              <a:rPr lang="en-US" sz="1400" b="1" dirty="0" smtClean="0"/>
              <a:t>11. </a:t>
            </a:r>
            <a:r>
              <a:rPr lang="zh-CN" altLang="en-US" sz="1400" b="1" dirty="0" smtClean="0"/>
              <a:t>爷爷</a:t>
            </a:r>
            <a:r>
              <a:rPr lang="en-US" sz="1400" b="1" dirty="0" smtClean="0"/>
              <a:t>70</a:t>
            </a:r>
            <a:r>
              <a:rPr lang="zh-CN" altLang="en-US" sz="1400" b="1" dirty="0" smtClean="0"/>
              <a:t>大寿，亲朋好友都前来祝贺，大家祝爷爷“福如东海，寿比南山”，可爷爷却叹道：“（                ）。”我赶紧把爷爷的话打住：“（                        ）。爷爷，你的身子骨比年轻人还壮实。”爷爷笑了，摸摸我的头：“就你会耍贫嘴！”</a:t>
            </a:r>
            <a:endParaRPr lang="zh-CN" altLang="en-US" sz="1400" dirty="0" smtClean="0"/>
          </a:p>
          <a:p>
            <a:endParaRPr lang="zh-CN" altLang="en-US" sz="14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34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28600" y="729038"/>
            <a:ext cx="1156084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八．把下面的谚语补充完整，并按要求分类。</a:t>
            </a:r>
            <a:endParaRPr lang="zh-CN" altLang="en-US" sz="1400" dirty="0" smtClean="0"/>
          </a:p>
          <a:p>
            <a:r>
              <a:rPr lang="en-US" sz="1400" b="1" dirty="0" smtClean="0"/>
              <a:t>1</a:t>
            </a:r>
            <a:r>
              <a:rPr lang="zh-CN" altLang="en-US" sz="1400" b="1" dirty="0" smtClean="0"/>
              <a:t>吃一堑，长一智。</a:t>
            </a:r>
            <a:r>
              <a:rPr lang="en-US" sz="1400" b="1" dirty="0" smtClean="0"/>
              <a:t>    2.</a:t>
            </a:r>
            <a:r>
              <a:rPr lang="zh-CN" altLang="en-US" sz="1400" b="1" dirty="0" smtClean="0"/>
              <a:t>不经一事，不长一智。</a:t>
            </a:r>
            <a:r>
              <a:rPr lang="en-US" sz="1400" b="1" dirty="0" smtClean="0"/>
              <a:t>    3.</a:t>
            </a:r>
            <a:r>
              <a:rPr lang="zh-CN" altLang="en-US" sz="1400" b="1" dirty="0" smtClean="0"/>
              <a:t>一年之际在于春，一生之际在于勤。</a:t>
            </a:r>
            <a:endParaRPr lang="zh-CN" altLang="en-US" sz="1400" dirty="0" smtClean="0"/>
          </a:p>
          <a:p>
            <a:r>
              <a:rPr lang="en-US" sz="1400" b="1" dirty="0" smtClean="0"/>
              <a:t>4.</a:t>
            </a:r>
            <a:r>
              <a:rPr lang="zh-CN" altLang="en-US" sz="1400" b="1" dirty="0" smtClean="0"/>
              <a:t>人心齐，泰山移。</a:t>
            </a:r>
            <a:r>
              <a:rPr lang="en-US" sz="1400" b="1" dirty="0" smtClean="0"/>
              <a:t>    5.</a:t>
            </a:r>
            <a:r>
              <a:rPr lang="zh-CN" altLang="en-US" sz="1400" b="1" dirty="0" smtClean="0"/>
              <a:t>一根筷子容易折，十根筷子坚如铁。</a:t>
            </a:r>
            <a:endParaRPr lang="zh-CN" altLang="en-US" sz="1400" dirty="0" smtClean="0"/>
          </a:p>
          <a:p>
            <a:r>
              <a:rPr lang="en-US" sz="1400" b="1" dirty="0" smtClean="0"/>
              <a:t>A.</a:t>
            </a:r>
            <a:r>
              <a:rPr lang="zh-CN" altLang="en-US" sz="1400" b="1" dirty="0" smtClean="0"/>
              <a:t>说明失败是成功之母的：（</a:t>
            </a:r>
            <a:r>
              <a:rPr lang="en-US" sz="1400" b="1" dirty="0" smtClean="0"/>
              <a:t>1.2.</a:t>
            </a:r>
            <a:r>
              <a:rPr lang="zh-CN" altLang="en-US" sz="1400" b="1" dirty="0" smtClean="0"/>
              <a:t>）</a:t>
            </a:r>
            <a:r>
              <a:rPr lang="en-US" sz="1400" b="1" dirty="0" smtClean="0"/>
              <a:t>B.</a:t>
            </a:r>
            <a:r>
              <a:rPr lang="zh-CN" altLang="en-US" sz="1400" b="1" dirty="0" smtClean="0"/>
              <a:t>说明团结力量大的：（</a:t>
            </a:r>
            <a:r>
              <a:rPr lang="en-US" sz="1400" b="1" dirty="0" smtClean="0"/>
              <a:t>4.5.</a:t>
            </a:r>
            <a:r>
              <a:rPr lang="zh-CN" altLang="en-US" sz="1400" b="1" dirty="0" smtClean="0"/>
              <a:t>） </a:t>
            </a:r>
            <a:r>
              <a:rPr lang="en-US" sz="1400" b="1" dirty="0" smtClean="0"/>
              <a:t>C.</a:t>
            </a:r>
            <a:r>
              <a:rPr lang="zh-CN" altLang="en-US" sz="1400" b="1" dirty="0" smtClean="0"/>
              <a:t>比喻做事要抓关键：（</a:t>
            </a:r>
            <a:r>
              <a:rPr lang="en-US" sz="1400" b="1" dirty="0" smtClean="0"/>
              <a:t>3.</a:t>
            </a:r>
            <a:r>
              <a:rPr lang="zh-CN" altLang="en-US" sz="1400" b="1" dirty="0" smtClean="0"/>
              <a:t>）</a:t>
            </a:r>
            <a:endParaRPr lang="zh-CN" altLang="en-US" sz="1400" dirty="0" smtClean="0"/>
          </a:p>
          <a:p>
            <a:r>
              <a:rPr lang="zh-CN" altLang="en-US" sz="1400" b="1" dirty="0" smtClean="0"/>
              <a:t>十．请在下面歇后语的括号内填上历史故事或神话传说中的人物。</a:t>
            </a:r>
            <a:endParaRPr lang="zh-CN" altLang="en-US" sz="1400" dirty="0" smtClean="0"/>
          </a:p>
          <a:p>
            <a:r>
              <a:rPr lang="en-US" sz="1400" b="1" dirty="0" smtClean="0"/>
              <a:t>1.</a:t>
            </a:r>
            <a:r>
              <a:rPr lang="zh-CN" altLang="en-US" sz="1400" b="1" dirty="0" smtClean="0"/>
              <a:t>（愚公）的居处</a:t>
            </a:r>
            <a:r>
              <a:rPr lang="en-US" sz="1400" b="1" dirty="0" smtClean="0"/>
              <a:t>——</a:t>
            </a:r>
            <a:r>
              <a:rPr lang="zh-CN" altLang="en-US" sz="1400" b="1" dirty="0" smtClean="0"/>
              <a:t>开门见山</a:t>
            </a:r>
            <a:r>
              <a:rPr lang="en-US" sz="1400" b="1" dirty="0" smtClean="0"/>
              <a:t>            2.</a:t>
            </a:r>
            <a:r>
              <a:rPr lang="zh-CN" altLang="en-US" sz="1400" b="1" dirty="0" smtClean="0"/>
              <a:t>（林冲）误闯白虎堂</a:t>
            </a:r>
            <a:r>
              <a:rPr lang="en-US" sz="1400" b="1" dirty="0" smtClean="0"/>
              <a:t>——</a:t>
            </a:r>
            <a:r>
              <a:rPr lang="zh-CN" altLang="en-US" sz="1400" b="1" dirty="0" smtClean="0"/>
              <a:t>单刀直入</a:t>
            </a:r>
            <a:endParaRPr lang="zh-CN" altLang="en-US" sz="1400" dirty="0" smtClean="0"/>
          </a:p>
          <a:p>
            <a:r>
              <a:rPr lang="en-US" sz="1400" b="1" dirty="0" smtClean="0"/>
              <a:t>3.</a:t>
            </a:r>
            <a:r>
              <a:rPr lang="zh-CN" altLang="en-US" sz="1400" b="1" dirty="0" smtClean="0"/>
              <a:t>（孙武）用兵</a:t>
            </a:r>
            <a:r>
              <a:rPr lang="en-US" sz="1400" b="1" dirty="0" smtClean="0"/>
              <a:t>——</a:t>
            </a:r>
            <a:r>
              <a:rPr lang="zh-CN" altLang="en-US" sz="1400" b="1" dirty="0" smtClean="0"/>
              <a:t>以一当十</a:t>
            </a:r>
            <a:r>
              <a:rPr lang="en-US" sz="1400" b="1" dirty="0" smtClean="0"/>
              <a:t>              4.</a:t>
            </a:r>
            <a:r>
              <a:rPr lang="zh-CN" altLang="en-US" sz="1400" b="1" dirty="0" smtClean="0"/>
              <a:t>（曹操）败走华容道</a:t>
            </a:r>
            <a:r>
              <a:rPr lang="en-US" sz="1400" b="1" dirty="0" smtClean="0"/>
              <a:t>——</a:t>
            </a:r>
            <a:r>
              <a:rPr lang="zh-CN" altLang="en-US" sz="1400" b="1" dirty="0" smtClean="0"/>
              <a:t>不出所料</a:t>
            </a:r>
            <a:endParaRPr lang="zh-CN" altLang="en-US" sz="1400" dirty="0" smtClean="0"/>
          </a:p>
          <a:p>
            <a:r>
              <a:rPr lang="en-US" sz="1400" b="1" dirty="0" smtClean="0"/>
              <a:t>5.</a:t>
            </a:r>
            <a:r>
              <a:rPr lang="zh-CN" altLang="en-US" sz="1400" b="1" dirty="0" smtClean="0"/>
              <a:t>（诸葛亮）大摆空城计</a:t>
            </a:r>
            <a:r>
              <a:rPr lang="en-US" sz="1400" b="1" dirty="0" smtClean="0"/>
              <a:t>——</a:t>
            </a:r>
            <a:r>
              <a:rPr lang="zh-CN" altLang="en-US" sz="1400" b="1" dirty="0" smtClean="0"/>
              <a:t>化险为夷</a:t>
            </a:r>
            <a:r>
              <a:rPr lang="en-US" sz="1400" b="1" dirty="0" smtClean="0"/>
              <a:t>      6.</a:t>
            </a:r>
            <a:r>
              <a:rPr lang="zh-CN" altLang="en-US" sz="1400" b="1" dirty="0" smtClean="0"/>
              <a:t>（包公）断案</a:t>
            </a:r>
            <a:r>
              <a:rPr lang="en-US" sz="1400" b="1" dirty="0" smtClean="0"/>
              <a:t>——</a:t>
            </a:r>
            <a:r>
              <a:rPr lang="zh-CN" altLang="en-US" sz="1400" b="1" dirty="0" smtClean="0"/>
              <a:t>铁面无私</a:t>
            </a:r>
            <a:endParaRPr lang="zh-CN" altLang="en-US" sz="1400" dirty="0" smtClean="0"/>
          </a:p>
          <a:p>
            <a:r>
              <a:rPr lang="en-US" sz="1400" b="1" dirty="0" smtClean="0"/>
              <a:t>7.</a:t>
            </a:r>
            <a:r>
              <a:rPr lang="zh-CN" altLang="en-US" sz="1400" b="1" dirty="0" smtClean="0"/>
              <a:t>（孙悟空）七十二变</a:t>
            </a:r>
            <a:r>
              <a:rPr lang="en-US" sz="1400" b="1" dirty="0" smtClean="0"/>
              <a:t>——</a:t>
            </a:r>
            <a:r>
              <a:rPr lang="zh-CN" altLang="en-US" sz="1400" b="1" dirty="0" smtClean="0"/>
              <a:t>神通广大</a:t>
            </a:r>
            <a:r>
              <a:rPr lang="en-US" sz="1400" b="1" dirty="0" smtClean="0"/>
              <a:t>        8.</a:t>
            </a:r>
            <a:r>
              <a:rPr lang="zh-CN" altLang="en-US" sz="1400" b="1" dirty="0" smtClean="0"/>
              <a:t>（诸葛亮）草船借箭</a:t>
            </a:r>
            <a:r>
              <a:rPr lang="en-US" sz="1400" b="1" dirty="0" smtClean="0"/>
              <a:t>——</a:t>
            </a:r>
            <a:r>
              <a:rPr lang="zh-CN" altLang="en-US" sz="1400" b="1" dirty="0" smtClean="0"/>
              <a:t>满载而归</a:t>
            </a:r>
            <a:endParaRPr lang="zh-CN" altLang="en-US" sz="1400" dirty="0" smtClean="0"/>
          </a:p>
          <a:p>
            <a:r>
              <a:rPr lang="zh-CN" altLang="en-US" sz="1400" b="1" dirty="0" smtClean="0"/>
              <a:t>十一 在横线上填上合适的古诗、对联、歇后语、格言。</a:t>
            </a:r>
            <a:endParaRPr lang="zh-CN" altLang="en-US" sz="1400" dirty="0" smtClean="0"/>
          </a:p>
          <a:p>
            <a:r>
              <a:rPr lang="en-US" sz="1400" b="1" dirty="0" smtClean="0"/>
              <a:t>1.     </a:t>
            </a:r>
            <a:r>
              <a:rPr lang="zh-CN" altLang="en-US" sz="1400" b="1" dirty="0" smtClean="0"/>
              <a:t>在期末写评语时，老师会祝你来年（更上一层楼）。</a:t>
            </a:r>
            <a:endParaRPr lang="zh-CN" altLang="en-US" sz="1400" dirty="0" smtClean="0"/>
          </a:p>
          <a:p>
            <a:r>
              <a:rPr lang="en-US" sz="1400" b="1" dirty="0" smtClean="0"/>
              <a:t>2.     </a:t>
            </a:r>
            <a:r>
              <a:rPr lang="zh-CN" altLang="en-US" sz="1400" b="1" dirty="0" smtClean="0"/>
              <a:t>小明学习很刻苦，可不爱思考，小王很聪，可老不用功，结果，每次考试，成绩都不理想，因为他们（学而不思则罔，思而不学则殆）。</a:t>
            </a:r>
            <a:endParaRPr lang="zh-CN" altLang="en-US" sz="1400" dirty="0" smtClean="0"/>
          </a:p>
          <a:p>
            <a:r>
              <a:rPr lang="en-US" sz="1400" b="1" dirty="0" smtClean="0"/>
              <a:t>3.     </a:t>
            </a:r>
            <a:r>
              <a:rPr lang="zh-CN" altLang="en-US" sz="1400" b="1" dirty="0" smtClean="0"/>
              <a:t>当我们浪费粮食时，老爷爷经常用唐代李绅的诗句来教育我们（谁知盘中餐，粒粒皆辛苦）。</a:t>
            </a:r>
            <a:endParaRPr lang="zh-CN" altLang="en-US" sz="1400" dirty="0" smtClean="0"/>
          </a:p>
          <a:p>
            <a:r>
              <a:rPr lang="en-US" sz="1400" b="1" dirty="0" smtClean="0"/>
              <a:t>4.     </a:t>
            </a:r>
            <a:r>
              <a:rPr lang="zh-CN" altLang="en-US" sz="1400" b="1" dirty="0" smtClean="0"/>
              <a:t>当我们回忆母爱，要报答母亲的深恩时，我们会很自然的吟诵起唐代诗人孟郊的</a:t>
            </a:r>
            <a:r>
              <a:rPr lang="en-US" altLang="zh-CN" sz="1400" b="1" dirty="0" smtClean="0"/>
              <a:t>《</a:t>
            </a:r>
            <a:r>
              <a:rPr lang="zh-CN" altLang="en-US" sz="1400" b="1" dirty="0" smtClean="0"/>
              <a:t>游子吟</a:t>
            </a:r>
            <a:r>
              <a:rPr lang="en-US" altLang="zh-CN" sz="1400" b="1" dirty="0" smtClean="0"/>
              <a:t>》</a:t>
            </a:r>
            <a:r>
              <a:rPr lang="zh-CN" altLang="en-US" sz="1400" b="1" dirty="0" smtClean="0"/>
              <a:t>中的诗句（谁言寸草心，报得三春晖）。</a:t>
            </a:r>
            <a:endParaRPr lang="zh-CN" altLang="en-US" sz="1400" dirty="0" smtClean="0"/>
          </a:p>
          <a:p>
            <a:r>
              <a:rPr lang="en-US" sz="1400" b="1" dirty="0" smtClean="0"/>
              <a:t>5.     </a:t>
            </a:r>
            <a:r>
              <a:rPr lang="zh-CN" altLang="en-US" sz="1400" b="1" dirty="0" smtClean="0"/>
              <a:t>当我们在外地过节时，常引用唐代诗人王维在</a:t>
            </a:r>
            <a:r>
              <a:rPr lang="en-US" altLang="zh-CN" sz="1400" b="1" dirty="0" smtClean="0"/>
              <a:t>《</a:t>
            </a:r>
            <a:r>
              <a:rPr lang="zh-CN" altLang="en-US" sz="1400" b="1" dirty="0" smtClean="0"/>
              <a:t>九月九日忆山东兄弟</a:t>
            </a:r>
            <a:r>
              <a:rPr lang="en-US" altLang="zh-CN" sz="1400" b="1" dirty="0" smtClean="0"/>
              <a:t>》</a:t>
            </a:r>
            <a:r>
              <a:rPr lang="zh-CN" altLang="en-US" sz="1400" b="1" dirty="0" smtClean="0"/>
              <a:t>中的（独在异乡为异客，每逢佳节倍思亲）来表达对家人的怀念。</a:t>
            </a:r>
            <a:endParaRPr lang="zh-CN" altLang="en-US" sz="1400" dirty="0" smtClean="0"/>
          </a:p>
          <a:p>
            <a:r>
              <a:rPr lang="en-US" sz="1400" b="1" dirty="0" smtClean="0"/>
              <a:t>6.     </a:t>
            </a:r>
            <a:r>
              <a:rPr lang="zh-CN" altLang="en-US" sz="1400" b="1" dirty="0" smtClean="0"/>
              <a:t>我们的老师大家写作时，常常引用宋代著名诗人苏轼的</a:t>
            </a:r>
            <a:r>
              <a:rPr lang="en-US" altLang="zh-CN" sz="1400" b="1" dirty="0" smtClean="0"/>
              <a:t>《</a:t>
            </a:r>
            <a:r>
              <a:rPr lang="zh-CN" altLang="en-US" sz="1400" b="1" dirty="0" smtClean="0"/>
              <a:t>题西林壁</a:t>
            </a:r>
            <a:r>
              <a:rPr lang="en-US" altLang="zh-CN" sz="1400" b="1" dirty="0" smtClean="0"/>
              <a:t>》</a:t>
            </a:r>
            <a:r>
              <a:rPr lang="zh-CN" altLang="en-US" sz="1400" b="1" dirty="0" smtClean="0"/>
              <a:t>中的两句诗（横看成岭侧成峰，远近高低各不同），强调习作是心灵的放飞，是情感的释放，写法要不拘一格，语言要有自己的个性。</a:t>
            </a:r>
            <a:endParaRPr lang="zh-CN" altLang="en-US" sz="1400" dirty="0" smtClean="0"/>
          </a:p>
          <a:p>
            <a:r>
              <a:rPr lang="en-US" sz="1400" b="1" dirty="0" smtClean="0"/>
              <a:t>7.     </a:t>
            </a:r>
            <a:r>
              <a:rPr lang="zh-CN" altLang="en-US" sz="1400" b="1" dirty="0" smtClean="0"/>
              <a:t>我们读书不能死读书，只读有字之书，还要多参加社会实践活动，因为（纸上得来终觉浅，绝知此事要躬行）。</a:t>
            </a:r>
            <a:endParaRPr lang="zh-CN" altLang="en-US" sz="1400" dirty="0" smtClean="0"/>
          </a:p>
          <a:p>
            <a:r>
              <a:rPr lang="en-US" sz="1400" b="1" dirty="0" smtClean="0"/>
              <a:t>8.     </a:t>
            </a:r>
            <a:r>
              <a:rPr lang="zh-CN" altLang="en-US" sz="1400" b="1" dirty="0" smtClean="0"/>
              <a:t>小红学习超棒！老师让她为大家介绍经验，可她说：“我的经验就是复习、复习、再复习，我是按</a:t>
            </a:r>
            <a:r>
              <a:rPr lang="en-US" altLang="zh-CN" sz="1400" b="1" dirty="0" smtClean="0"/>
              <a:t>《</a:t>
            </a:r>
            <a:r>
              <a:rPr lang="zh-CN" altLang="en-US" sz="1400" b="1" dirty="0" smtClean="0"/>
              <a:t>论语</a:t>
            </a:r>
            <a:r>
              <a:rPr lang="en-US" altLang="zh-CN" sz="1400" b="1" dirty="0" smtClean="0"/>
              <a:t>》</a:t>
            </a:r>
            <a:r>
              <a:rPr lang="zh-CN" altLang="en-US" sz="1400" b="1" dirty="0" smtClean="0"/>
              <a:t>中说的（学而时习之）这句话做的。”</a:t>
            </a:r>
            <a:endParaRPr lang="zh-CN" altLang="en-US" sz="1400" dirty="0" smtClean="0"/>
          </a:p>
          <a:p>
            <a:r>
              <a:rPr lang="en-US" sz="1400" b="1" dirty="0" smtClean="0"/>
              <a:t>9.     </a:t>
            </a:r>
            <a:r>
              <a:rPr lang="zh-CN" altLang="en-US" sz="1400" b="1" dirty="0" smtClean="0"/>
              <a:t>小敏考了一百分，很骄傲，妈妈语重心长的说“（满招损，谦受益）。”妈妈让小聪好好学习，可小聪很烦，请你用一句古代名言：“（黑发不知勤学早，白首方悔读书迟）”来劝他。</a:t>
            </a:r>
            <a:endParaRPr lang="zh-CN" altLang="en-US" sz="1400" dirty="0" smtClean="0"/>
          </a:p>
          <a:p>
            <a:r>
              <a:rPr lang="en-US" sz="1400" b="1" dirty="0" smtClean="0"/>
              <a:t>10. </a:t>
            </a:r>
            <a:r>
              <a:rPr lang="zh-CN" altLang="en-US" sz="1400" b="1" dirty="0" smtClean="0"/>
              <a:t>昨天下午，张老师布置了一道数学思考题。晚上，我绞尽脑汁，百思不得其解，就在我（丈二和尚</a:t>
            </a:r>
            <a:r>
              <a:rPr lang="en-US" sz="1400" b="1" dirty="0" smtClean="0"/>
              <a:t>——</a:t>
            </a:r>
            <a:r>
              <a:rPr lang="zh-CN" altLang="en-US" sz="1400" b="1" dirty="0" smtClean="0"/>
              <a:t>摸不着头脑）时，爸爸走了过来，助我一臂之力，经他一点拨，我豁然开朗，真是（山重水复疑无路，柳暗花明又一村），于是迅速的解开了这道难题。</a:t>
            </a:r>
            <a:endParaRPr lang="zh-CN" altLang="en-US" sz="1400" dirty="0" smtClean="0"/>
          </a:p>
          <a:p>
            <a:r>
              <a:rPr lang="en-US" sz="1400" b="1" dirty="0" smtClean="0"/>
              <a:t>11. </a:t>
            </a:r>
            <a:r>
              <a:rPr lang="zh-CN" altLang="en-US" sz="1400" b="1" dirty="0" smtClean="0"/>
              <a:t>爷爷</a:t>
            </a:r>
            <a:r>
              <a:rPr lang="en-US" sz="1400" b="1" dirty="0" smtClean="0"/>
              <a:t>70</a:t>
            </a:r>
            <a:r>
              <a:rPr lang="zh-CN" altLang="en-US" sz="1400" b="1" dirty="0" smtClean="0"/>
              <a:t>大寿，亲朋好友都前来祝贺，大家祝爷爷“福如东海，寿比南山”，可爷爷却叹道：“（夕阳无限好，只是近黄昏）。”我赶紧把爷爷的话打住：“（霜叶红于二月花）。爷爷，你的身子骨比年轻人还壮实。”爷爷笑了，摸摸我的头：“就你会耍贫嘴！”</a:t>
            </a:r>
            <a:endParaRPr lang="zh-CN" altLang="en-US" sz="1400" dirty="0" smtClean="0"/>
          </a:p>
          <a:p>
            <a:endParaRPr lang="zh-CN" altLang="en-US" sz="14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35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4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42452" y="1006037"/>
            <a:ext cx="1106129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三．巧填成语。</a:t>
            </a:r>
            <a:endParaRPr lang="zh-CN" altLang="en-US" dirty="0" smtClean="0"/>
          </a:p>
          <a:p>
            <a:r>
              <a:rPr lang="zh-CN" altLang="en-US" b="1" dirty="0" smtClean="0"/>
              <a:t>１</a:t>
            </a:r>
            <a:r>
              <a:rPr lang="en-US" b="1" dirty="0" smtClean="0"/>
              <a:t>.</a:t>
            </a:r>
            <a:r>
              <a:rPr lang="zh-CN" altLang="en-US" b="1" dirty="0" smtClean="0"/>
              <a:t>填叠词。</a:t>
            </a:r>
            <a:endParaRPr lang="zh-CN" altLang="en-US" dirty="0" smtClean="0"/>
          </a:p>
          <a:p>
            <a:r>
              <a:rPr lang="zh-CN" altLang="en-US" b="1" dirty="0" smtClean="0"/>
              <a:t>威风 </a:t>
            </a:r>
            <a:r>
              <a:rPr lang="zh-CN" altLang="en-US" b="1" u="sng" dirty="0" smtClean="0"/>
              <a:t>        </a:t>
            </a:r>
            <a:r>
              <a:rPr lang="zh-CN" altLang="en-US" b="1" dirty="0" smtClean="0"/>
              <a:t>　风尘</a:t>
            </a:r>
            <a:r>
              <a:rPr lang="zh-CN" altLang="en-US" b="1" u="sng" dirty="0" smtClean="0"/>
              <a:t>        </a:t>
            </a:r>
            <a:r>
              <a:rPr lang="zh-CN" altLang="en-US" b="1" dirty="0" smtClean="0"/>
              <a:t>　千里</a:t>
            </a:r>
            <a:r>
              <a:rPr lang="zh-CN" altLang="en-US" b="1" u="sng" dirty="0" smtClean="0"/>
              <a:t>        </a:t>
            </a:r>
            <a:r>
              <a:rPr lang="zh-CN" altLang="en-US" b="1" dirty="0" smtClean="0"/>
              <a:t>　衣冠 </a:t>
            </a:r>
            <a:r>
              <a:rPr lang="zh-CN" altLang="en-US" b="1" u="sng" dirty="0" smtClean="0"/>
              <a:t>         </a:t>
            </a:r>
            <a:r>
              <a:rPr lang="zh-CN" altLang="en-US" b="1" dirty="0" smtClean="0"/>
              <a:t>　大名</a:t>
            </a:r>
            <a:r>
              <a:rPr lang="zh-CN" altLang="en-US" b="1" u="sng" dirty="0" smtClean="0"/>
              <a:t>          </a:t>
            </a:r>
            <a:r>
              <a:rPr lang="zh-CN" altLang="en-US" b="1" dirty="0" smtClean="0"/>
              <a:t> 文</a:t>
            </a:r>
            <a:r>
              <a:rPr lang="zh-CN" altLang="en-US" b="1" u="sng" dirty="0" smtClean="0"/>
              <a:t>质</a:t>
            </a:r>
            <a:r>
              <a:rPr lang="zh-CN" altLang="en-US" b="1" dirty="0" smtClean="0"/>
              <a:t>        人才</a:t>
            </a:r>
            <a:r>
              <a:rPr lang="zh-CN" altLang="en-US" b="1" u="sng" dirty="0" smtClean="0"/>
              <a:t>      </a:t>
            </a:r>
            <a:endParaRPr lang="zh-CN" altLang="en-US" u="sng" dirty="0" smtClean="0"/>
          </a:p>
          <a:p>
            <a:r>
              <a:rPr lang="zh-CN" altLang="en-US" b="1" dirty="0" smtClean="0"/>
              <a:t>２．“如”字的词语。</a:t>
            </a:r>
            <a:endParaRPr lang="zh-CN" altLang="en-US" dirty="0" smtClean="0"/>
          </a:p>
          <a:p>
            <a:r>
              <a:rPr lang="zh-CN" altLang="en-US" b="1" dirty="0" smtClean="0"/>
              <a:t>一      如      </a:t>
            </a:r>
            <a:r>
              <a:rPr lang="en-US" b="1" dirty="0" smtClean="0"/>
              <a:t>     </a:t>
            </a:r>
            <a:r>
              <a:rPr lang="zh-CN" altLang="en-US" b="1" dirty="0" smtClean="0"/>
              <a:t>死如        </a:t>
            </a:r>
            <a:r>
              <a:rPr lang="en-US" b="1" dirty="0" smtClean="0"/>
              <a:t> </a:t>
            </a:r>
            <a:r>
              <a:rPr lang="zh-CN" altLang="en-US" b="1" dirty="0" smtClean="0"/>
              <a:t>对答如 </a:t>
            </a:r>
            <a:r>
              <a:rPr lang="en-US" b="1" dirty="0" smtClean="0"/>
              <a:t>      </a:t>
            </a:r>
            <a:r>
              <a:rPr lang="zh-CN" altLang="en-US" b="1" dirty="0" smtClean="0"/>
              <a:t>倒背如 </a:t>
            </a:r>
            <a:r>
              <a:rPr lang="en-US" b="1" dirty="0" smtClean="0"/>
              <a:t>        </a:t>
            </a:r>
            <a:r>
              <a:rPr lang="zh-CN" altLang="en-US" b="1" dirty="0" smtClean="0"/>
              <a:t>巧舌如 </a:t>
            </a:r>
            <a:endParaRPr lang="zh-CN" altLang="en-US" dirty="0" smtClean="0"/>
          </a:p>
          <a:p>
            <a:r>
              <a:rPr lang="zh-CN" altLang="en-US" b="1" dirty="0" smtClean="0"/>
              <a:t>度日如    </a:t>
            </a:r>
            <a:r>
              <a:rPr lang="en-US" b="1" dirty="0" smtClean="0"/>
              <a:t>  </a:t>
            </a:r>
            <a:r>
              <a:rPr lang="zh-CN" altLang="en-US" b="1" dirty="0" smtClean="0"/>
              <a:t>心急如     </a:t>
            </a:r>
            <a:r>
              <a:rPr lang="en-US" b="1" dirty="0" smtClean="0"/>
              <a:t>   </a:t>
            </a:r>
            <a:r>
              <a:rPr lang="zh-CN" altLang="en-US" b="1" dirty="0" smtClean="0"/>
              <a:t>守口如        胆小如     </a:t>
            </a:r>
            <a:endParaRPr lang="zh-CN" altLang="en-US" dirty="0" smtClean="0"/>
          </a:p>
          <a:p>
            <a:r>
              <a:rPr lang="zh-CN" altLang="en-US" b="1" dirty="0" smtClean="0"/>
              <a:t>３</a:t>
            </a:r>
            <a:r>
              <a:rPr lang="en-US" b="1" dirty="0" smtClean="0"/>
              <a:t>.</a:t>
            </a:r>
            <a:r>
              <a:rPr lang="zh-CN" altLang="en-US" b="1" dirty="0" smtClean="0"/>
              <a:t>填上表示动物名称的字，组成成语。</a:t>
            </a:r>
            <a:endParaRPr lang="zh-CN" altLang="en-US" dirty="0" smtClean="0"/>
          </a:p>
          <a:p>
            <a:r>
              <a:rPr lang="zh-CN" altLang="en-US" b="1" dirty="0" smtClean="0"/>
              <a:t>亡（）补牢　</a:t>
            </a:r>
            <a:r>
              <a:rPr lang="en-US" b="1" dirty="0" smtClean="0"/>
              <a:t>  </a:t>
            </a:r>
            <a:r>
              <a:rPr lang="zh-CN" altLang="en-US" b="1" dirty="0" smtClean="0"/>
              <a:t>　飞（）扑火　</a:t>
            </a:r>
            <a:r>
              <a:rPr lang="en-US" b="1" dirty="0" smtClean="0"/>
              <a:t>   </a:t>
            </a:r>
            <a:r>
              <a:rPr lang="zh-CN" altLang="en-US" b="1" dirty="0" smtClean="0"/>
              <a:t>　（）刀小试　</a:t>
            </a:r>
            <a:r>
              <a:rPr lang="en-US" b="1" dirty="0" smtClean="0"/>
              <a:t>     </a:t>
            </a:r>
            <a:r>
              <a:rPr lang="zh-CN" altLang="en-US" b="1" dirty="0" smtClean="0"/>
              <a:t>童颜（）发　　</a:t>
            </a:r>
            <a:endParaRPr lang="zh-CN" altLang="en-US" dirty="0" smtClean="0"/>
          </a:p>
          <a:p>
            <a:r>
              <a:rPr lang="zh-CN" altLang="en-US" b="1" dirty="0" smtClean="0"/>
              <a:t>　金（）脱壳　　</a:t>
            </a:r>
            <a:r>
              <a:rPr lang="en-US" b="1" dirty="0" smtClean="0"/>
              <a:t>  </a:t>
            </a:r>
            <a:r>
              <a:rPr lang="zh-CN" altLang="en-US" b="1" dirty="0" smtClean="0"/>
              <a:t>门可罗（）　　</a:t>
            </a:r>
            <a:r>
              <a:rPr lang="en-US" b="1" dirty="0" smtClean="0"/>
              <a:t>   </a:t>
            </a:r>
            <a:r>
              <a:rPr lang="zh-CN" altLang="en-US" b="1" dirty="0" smtClean="0"/>
              <a:t>（）到成功　 </a:t>
            </a:r>
            <a:r>
              <a:rPr lang="en-US" b="1" dirty="0" smtClean="0"/>
              <a:t>    </a:t>
            </a:r>
            <a:r>
              <a:rPr lang="zh-CN" altLang="en-US" b="1" dirty="0" smtClean="0"/>
              <a:t>浑水摸（）</a:t>
            </a:r>
            <a:endParaRPr lang="zh-CN" altLang="en-US" dirty="0" smtClean="0"/>
          </a:p>
          <a:p>
            <a:r>
              <a:rPr lang="zh-CN" altLang="en-US" b="1" dirty="0" smtClean="0"/>
              <a:t>４．填上与人体有关的字，组成成语。</a:t>
            </a:r>
            <a:endParaRPr lang="zh-CN" altLang="en-US" dirty="0" smtClean="0"/>
          </a:p>
          <a:p>
            <a:r>
              <a:rPr lang="zh-CN" altLang="en-US" b="1" dirty="0" smtClean="0"/>
              <a:t>尖（）猴（）</a:t>
            </a:r>
            <a:r>
              <a:rPr lang="en-US" b="1" dirty="0" smtClean="0"/>
              <a:t>    </a:t>
            </a:r>
            <a:r>
              <a:rPr lang="zh-CN" altLang="en-US" b="1" dirty="0" smtClean="0"/>
              <a:t>（）开（）绽　　（）枪（）剑　　 千钧一（）</a:t>
            </a:r>
            <a:endParaRPr lang="zh-CN" altLang="en-US" dirty="0" smtClean="0"/>
          </a:p>
          <a:p>
            <a:r>
              <a:rPr lang="zh-CN" altLang="en-US" b="1" dirty="0" smtClean="0"/>
              <a:t>劈（）盖（）</a:t>
            </a:r>
            <a:r>
              <a:rPr lang="en-US" b="1" dirty="0" smtClean="0"/>
              <a:t>    </a:t>
            </a:r>
            <a:r>
              <a:rPr lang="zh-CN" altLang="en-US" b="1" dirty="0" smtClean="0"/>
              <a:t>（）（）相照　　　扬（）吐气　　　 （）高气扬　　　　</a:t>
            </a:r>
            <a:endParaRPr lang="zh-CN" altLang="en-US" dirty="0" smtClean="0"/>
          </a:p>
          <a:p>
            <a:r>
              <a:rPr lang="zh-CN" altLang="en-US" b="1" dirty="0" smtClean="0"/>
              <a:t>５．填颜色，组成语。</a:t>
            </a:r>
            <a:endParaRPr lang="zh-CN" altLang="en-US" dirty="0" smtClean="0"/>
          </a:p>
          <a:p>
            <a:r>
              <a:rPr lang="zh-CN" altLang="en-US" b="1" dirty="0" smtClean="0"/>
              <a:t>（）装素裹　 （）树成荫　  万古长（）  　（）气东来　  （）纸（）字</a:t>
            </a:r>
            <a:endParaRPr lang="zh-CN" altLang="en-US" dirty="0" smtClean="0"/>
          </a:p>
          <a:p>
            <a:r>
              <a:rPr lang="zh-CN" altLang="en-US" b="1" dirty="0" smtClean="0"/>
              <a:t>灯（）酒（）　半（）半（）　 面（）耳（）　 姹（）嫣（）</a:t>
            </a:r>
            <a:endParaRPr lang="zh-CN" altLang="en-US" dirty="0" smtClean="0"/>
          </a:p>
          <a:p>
            <a:r>
              <a:rPr lang="zh-CN" altLang="en-US" b="1" dirty="0" smtClean="0"/>
              <a:t>（）山（）水　 （）（）不接　   （）（）分明</a:t>
            </a:r>
            <a:endParaRPr lang="zh-CN" altLang="en-US" dirty="0" smtClean="0"/>
          </a:p>
          <a:p>
            <a:r>
              <a:rPr lang="zh-CN" altLang="en-US" b="1" dirty="0" smtClean="0"/>
              <a:t>６</a:t>
            </a:r>
            <a:r>
              <a:rPr lang="en-US" b="1" dirty="0" smtClean="0"/>
              <a:t>.</a:t>
            </a:r>
            <a:r>
              <a:rPr lang="zh-CN" altLang="en-US" b="1" dirty="0" smtClean="0"/>
              <a:t>“然＂字组合。</a:t>
            </a:r>
            <a:endParaRPr lang="zh-CN" altLang="en-US" dirty="0" smtClean="0"/>
          </a:p>
          <a:p>
            <a:r>
              <a:rPr lang="zh-CN" altLang="en-US" b="1" dirty="0" smtClean="0"/>
              <a:t>（）然泪下　  （）然大怒</a:t>
            </a:r>
            <a:r>
              <a:rPr lang="zh-CN" altLang="en-US" b="1" smtClean="0"/>
              <a:t>　 （）</a:t>
            </a:r>
            <a:r>
              <a:rPr lang="zh-CN" altLang="en-US" b="1" dirty="0" smtClean="0"/>
              <a:t>然而生</a:t>
            </a:r>
            <a:r>
              <a:rPr lang="zh-CN" altLang="en-US" b="1" smtClean="0"/>
              <a:t>　 （）</a:t>
            </a:r>
            <a:r>
              <a:rPr lang="zh-CN" altLang="en-US" b="1" dirty="0" smtClean="0"/>
              <a:t>然大波　  （）然不同</a:t>
            </a:r>
            <a:endParaRPr lang="zh-CN" altLang="en-US" dirty="0" smtClean="0"/>
          </a:p>
          <a:p>
            <a:r>
              <a:rPr lang="zh-CN" altLang="en-US" b="1" dirty="0" smtClean="0"/>
              <a:t>（）然大物     （ ）然处之　（）然无声　（）然不顾　 （）然成风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5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19431" y="943897"/>
            <a:ext cx="1091380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三．巧填成语。</a:t>
            </a:r>
            <a:endParaRPr lang="zh-CN" altLang="en-US" dirty="0" smtClean="0"/>
          </a:p>
          <a:p>
            <a:r>
              <a:rPr lang="zh-CN" altLang="en-US" b="1" dirty="0" smtClean="0"/>
              <a:t>１</a:t>
            </a:r>
            <a:r>
              <a:rPr lang="en-US" b="1" dirty="0" smtClean="0"/>
              <a:t>.</a:t>
            </a:r>
            <a:r>
              <a:rPr lang="zh-CN" altLang="en-US" b="1" dirty="0" smtClean="0"/>
              <a:t>填叠词。</a:t>
            </a:r>
            <a:endParaRPr lang="zh-CN" altLang="en-US" dirty="0" smtClean="0"/>
          </a:p>
          <a:p>
            <a:r>
              <a:rPr lang="zh-CN" altLang="en-US" b="1" dirty="0" smtClean="0"/>
              <a:t>威风凛凛　忠心耿耿　风尘仆仆　千里迢迢　衣冠楚楚　大名鼎鼎 文质彬彬　人才济济</a:t>
            </a:r>
            <a:endParaRPr lang="zh-CN" altLang="en-US" dirty="0" smtClean="0"/>
          </a:p>
          <a:p>
            <a:r>
              <a:rPr lang="zh-CN" altLang="en-US" b="1" dirty="0" smtClean="0"/>
              <a:t>２．“如”字的词语。</a:t>
            </a:r>
            <a:endParaRPr lang="zh-CN" altLang="en-US" dirty="0" smtClean="0"/>
          </a:p>
          <a:p>
            <a:r>
              <a:rPr lang="zh-CN" altLang="en-US" b="1" dirty="0" smtClean="0"/>
              <a:t>一</a:t>
            </a:r>
            <a:r>
              <a:rPr lang="zh-CN" altLang="en-US" b="1" u="heavy" dirty="0" smtClean="0"/>
              <a:t>贫</a:t>
            </a:r>
            <a:r>
              <a:rPr lang="zh-CN" altLang="en-US" b="1" dirty="0" smtClean="0"/>
              <a:t>如</a:t>
            </a:r>
            <a:r>
              <a:rPr lang="zh-CN" altLang="en-US" b="1" u="heavy" dirty="0" smtClean="0"/>
              <a:t>洗</a:t>
            </a:r>
            <a:r>
              <a:rPr lang="zh-CN" altLang="en-US" b="1" dirty="0" smtClean="0"/>
              <a:t> </a:t>
            </a:r>
            <a:r>
              <a:rPr lang="en-US" b="1" dirty="0" smtClean="0"/>
              <a:t>  </a:t>
            </a:r>
            <a:r>
              <a:rPr lang="zh-CN" altLang="en-US" b="1" u="heavy" dirty="0" smtClean="0"/>
              <a:t>视</a:t>
            </a:r>
            <a:r>
              <a:rPr lang="zh-CN" altLang="en-US" b="1" dirty="0" smtClean="0"/>
              <a:t>死如</a:t>
            </a:r>
            <a:r>
              <a:rPr lang="zh-CN" altLang="en-US" b="1" u="heavy" dirty="0" smtClean="0"/>
              <a:t>归</a:t>
            </a:r>
            <a:r>
              <a:rPr lang="en-US" b="1" u="heavy" dirty="0" smtClean="0"/>
              <a:t>   </a:t>
            </a:r>
            <a:r>
              <a:rPr lang="en-US" b="1" dirty="0" smtClean="0"/>
              <a:t> </a:t>
            </a:r>
            <a:r>
              <a:rPr lang="zh-CN" altLang="en-US" b="1" dirty="0" smtClean="0"/>
              <a:t>对答如</a:t>
            </a:r>
            <a:r>
              <a:rPr lang="zh-CN" altLang="en-US" b="1" u="heavy" dirty="0" smtClean="0"/>
              <a:t>流</a:t>
            </a:r>
            <a:r>
              <a:rPr lang="zh-CN" altLang="en-US" b="1" dirty="0" smtClean="0"/>
              <a:t> </a:t>
            </a:r>
            <a:r>
              <a:rPr lang="en-US" b="1" dirty="0" smtClean="0"/>
              <a:t>   </a:t>
            </a:r>
            <a:r>
              <a:rPr lang="zh-CN" altLang="en-US" b="1" dirty="0" smtClean="0"/>
              <a:t>倒背如</a:t>
            </a:r>
            <a:r>
              <a:rPr lang="zh-CN" altLang="en-US" b="1" u="heavy" dirty="0" smtClean="0"/>
              <a:t>流</a:t>
            </a:r>
            <a:r>
              <a:rPr lang="zh-CN" altLang="en-US" b="1" dirty="0" smtClean="0"/>
              <a:t> </a:t>
            </a:r>
            <a:r>
              <a:rPr lang="en-US" b="1" dirty="0" smtClean="0"/>
              <a:t>   </a:t>
            </a:r>
            <a:r>
              <a:rPr lang="zh-CN" altLang="en-US" b="1" dirty="0" smtClean="0"/>
              <a:t>巧舌如</a:t>
            </a:r>
            <a:r>
              <a:rPr lang="zh-CN" altLang="en-US" b="1" u="heavy" dirty="0" smtClean="0"/>
              <a:t>簧</a:t>
            </a:r>
            <a:r>
              <a:rPr lang="zh-CN" altLang="en-US" b="1" dirty="0" smtClean="0"/>
              <a:t> </a:t>
            </a:r>
            <a:endParaRPr lang="zh-CN" altLang="en-US" dirty="0" smtClean="0"/>
          </a:p>
          <a:p>
            <a:r>
              <a:rPr lang="zh-CN" altLang="en-US" b="1" dirty="0" smtClean="0"/>
              <a:t>度日如</a:t>
            </a:r>
            <a:r>
              <a:rPr lang="zh-CN" altLang="en-US" b="1" u="heavy" dirty="0" smtClean="0"/>
              <a:t>年</a:t>
            </a:r>
            <a:r>
              <a:rPr lang="zh-CN" altLang="en-US" b="1" dirty="0" smtClean="0"/>
              <a:t> </a:t>
            </a:r>
            <a:r>
              <a:rPr lang="en-US" b="1" dirty="0" smtClean="0"/>
              <a:t>  </a:t>
            </a:r>
            <a:r>
              <a:rPr lang="zh-CN" altLang="en-US" b="1" dirty="0" smtClean="0"/>
              <a:t>心急如</a:t>
            </a:r>
            <a:r>
              <a:rPr lang="zh-CN" altLang="en-US" b="1" u="heavy" dirty="0" smtClean="0"/>
              <a:t>焚</a:t>
            </a:r>
            <a:r>
              <a:rPr lang="zh-CN" altLang="en-US" b="1" dirty="0" smtClean="0"/>
              <a:t> </a:t>
            </a:r>
            <a:r>
              <a:rPr lang="en-US" b="1" dirty="0" smtClean="0"/>
              <a:t>   </a:t>
            </a:r>
            <a:r>
              <a:rPr lang="zh-CN" altLang="en-US" b="1" dirty="0" smtClean="0"/>
              <a:t>守口如</a:t>
            </a:r>
            <a:r>
              <a:rPr lang="zh-CN" altLang="en-US" b="1" u="heavy" dirty="0" smtClean="0"/>
              <a:t>瓶</a:t>
            </a:r>
            <a:r>
              <a:rPr lang="en-US" b="1" u="heavy" dirty="0" smtClean="0"/>
              <a:t>    </a:t>
            </a:r>
            <a:r>
              <a:rPr lang="zh-CN" altLang="en-US" b="1" dirty="0" smtClean="0"/>
              <a:t>胆小如</a:t>
            </a:r>
            <a:r>
              <a:rPr lang="zh-CN" altLang="en-US" b="1" u="heavy" dirty="0" smtClean="0"/>
              <a:t>鼠</a:t>
            </a:r>
            <a:endParaRPr lang="zh-CN" altLang="en-US" dirty="0" smtClean="0"/>
          </a:p>
          <a:p>
            <a:r>
              <a:rPr lang="zh-CN" altLang="en-US" b="1" dirty="0" smtClean="0"/>
              <a:t>３</a:t>
            </a:r>
            <a:r>
              <a:rPr lang="en-US" b="1" dirty="0" smtClean="0"/>
              <a:t>.</a:t>
            </a:r>
            <a:r>
              <a:rPr lang="zh-CN" altLang="en-US" b="1" dirty="0" smtClean="0"/>
              <a:t>填上表示动物名称的字，组成成语。</a:t>
            </a:r>
            <a:endParaRPr lang="zh-CN" altLang="en-US" dirty="0" smtClean="0"/>
          </a:p>
          <a:p>
            <a:r>
              <a:rPr lang="zh-CN" altLang="en-US" b="1" dirty="0" smtClean="0"/>
              <a:t>亡（羊）补牢　</a:t>
            </a:r>
            <a:r>
              <a:rPr lang="en-US" b="1" dirty="0" smtClean="0"/>
              <a:t>  </a:t>
            </a:r>
            <a:r>
              <a:rPr lang="zh-CN" altLang="en-US" b="1" dirty="0" smtClean="0"/>
              <a:t>　飞（蛾）扑火　</a:t>
            </a:r>
            <a:r>
              <a:rPr lang="en-US" b="1" dirty="0" smtClean="0"/>
              <a:t>   </a:t>
            </a:r>
            <a:r>
              <a:rPr lang="zh-CN" altLang="en-US" b="1" dirty="0" smtClean="0"/>
              <a:t>　（牛）刀小试　</a:t>
            </a:r>
            <a:r>
              <a:rPr lang="en-US" b="1" dirty="0" smtClean="0"/>
              <a:t>     </a:t>
            </a:r>
            <a:r>
              <a:rPr lang="zh-CN" altLang="en-US" b="1" dirty="0" smtClean="0"/>
              <a:t>童颜（鹤）发　　</a:t>
            </a:r>
            <a:endParaRPr lang="zh-CN" altLang="en-US" dirty="0" smtClean="0"/>
          </a:p>
          <a:p>
            <a:r>
              <a:rPr lang="zh-CN" altLang="en-US" b="1" dirty="0" smtClean="0"/>
              <a:t>　金（蝉）脱壳　　</a:t>
            </a:r>
            <a:r>
              <a:rPr lang="en-US" b="1" dirty="0" smtClean="0"/>
              <a:t>  </a:t>
            </a:r>
            <a:r>
              <a:rPr lang="zh-CN" altLang="en-US" b="1" dirty="0" smtClean="0"/>
              <a:t>门可罗（雀）　　</a:t>
            </a:r>
            <a:r>
              <a:rPr lang="en-US" b="1" dirty="0" smtClean="0"/>
              <a:t>   </a:t>
            </a:r>
            <a:r>
              <a:rPr lang="zh-CN" altLang="en-US" b="1" dirty="0" smtClean="0"/>
              <a:t>（马）到成功　 </a:t>
            </a:r>
            <a:r>
              <a:rPr lang="en-US" b="1" dirty="0" smtClean="0"/>
              <a:t>    </a:t>
            </a:r>
            <a:r>
              <a:rPr lang="zh-CN" altLang="en-US" b="1" dirty="0" smtClean="0"/>
              <a:t>浑水摸（鱼）</a:t>
            </a:r>
            <a:endParaRPr lang="zh-CN" altLang="en-US" dirty="0" smtClean="0"/>
          </a:p>
          <a:p>
            <a:r>
              <a:rPr lang="zh-CN" altLang="en-US" b="1" dirty="0" smtClean="0"/>
              <a:t>４．填上与人体有关的字，组成成语。</a:t>
            </a:r>
            <a:endParaRPr lang="zh-CN" altLang="en-US" dirty="0" smtClean="0"/>
          </a:p>
          <a:p>
            <a:r>
              <a:rPr lang="zh-CN" altLang="en-US" b="1" dirty="0" smtClean="0"/>
              <a:t>尖（嘴）猴（腮）</a:t>
            </a:r>
            <a:r>
              <a:rPr lang="en-US" b="1" dirty="0" smtClean="0"/>
              <a:t>    </a:t>
            </a:r>
            <a:r>
              <a:rPr lang="zh-CN" altLang="en-US" b="1" dirty="0" smtClean="0"/>
              <a:t>（皮）开（肉）绽　　（唇）枪（舌）剑　　 千钧一（发）</a:t>
            </a:r>
            <a:endParaRPr lang="zh-CN" altLang="en-US" dirty="0" smtClean="0"/>
          </a:p>
          <a:p>
            <a:r>
              <a:rPr lang="zh-CN" altLang="en-US" b="1" dirty="0" smtClean="0"/>
              <a:t>劈（头）盖（脸）</a:t>
            </a:r>
            <a:r>
              <a:rPr lang="en-US" b="1" dirty="0" smtClean="0"/>
              <a:t>    </a:t>
            </a:r>
            <a:r>
              <a:rPr lang="zh-CN" altLang="en-US" b="1" dirty="0" smtClean="0"/>
              <a:t>（肝）（胆）相照　　　扬（眉）吐气　　　 （趾）高气扬　　　　</a:t>
            </a:r>
            <a:endParaRPr lang="zh-CN" altLang="en-US" dirty="0" smtClean="0"/>
          </a:p>
          <a:p>
            <a:r>
              <a:rPr lang="zh-CN" altLang="en-US" b="1" dirty="0" smtClean="0"/>
              <a:t>５．填颜色，组成语。</a:t>
            </a:r>
            <a:endParaRPr lang="zh-CN" altLang="en-US" dirty="0" smtClean="0"/>
          </a:p>
          <a:p>
            <a:r>
              <a:rPr lang="zh-CN" altLang="en-US" b="1" dirty="0" smtClean="0"/>
              <a:t>（银）装素裹　 （绿）树成荫　万古长（青）　（紫）气东来　（白）纸（黑）字</a:t>
            </a:r>
            <a:endParaRPr lang="zh-CN" altLang="en-US" dirty="0" smtClean="0"/>
          </a:p>
          <a:p>
            <a:r>
              <a:rPr lang="zh-CN" altLang="en-US" b="1" dirty="0" smtClean="0"/>
              <a:t>灯（红）酒（绿）　半（青）半（黄）　 面（红）耳（赤）　 姹（紫）嫣（红）</a:t>
            </a:r>
            <a:endParaRPr lang="zh-CN" altLang="en-US" dirty="0" smtClean="0"/>
          </a:p>
          <a:p>
            <a:r>
              <a:rPr lang="zh-CN" altLang="en-US" b="1" dirty="0" smtClean="0"/>
              <a:t>（青）山（绿）水　（青）（黄）不接　 （黑）（白）分明</a:t>
            </a:r>
            <a:endParaRPr lang="zh-CN" altLang="en-US" dirty="0" smtClean="0"/>
          </a:p>
          <a:p>
            <a:r>
              <a:rPr lang="zh-CN" altLang="en-US" b="1" dirty="0" smtClean="0"/>
              <a:t>６</a:t>
            </a:r>
            <a:r>
              <a:rPr lang="en-US" b="1" dirty="0" smtClean="0"/>
              <a:t>.</a:t>
            </a:r>
            <a:r>
              <a:rPr lang="zh-CN" altLang="en-US" b="1" dirty="0" smtClean="0"/>
              <a:t>“然＂字组合。</a:t>
            </a:r>
            <a:endParaRPr lang="zh-CN" altLang="en-US" dirty="0" smtClean="0"/>
          </a:p>
          <a:p>
            <a:r>
              <a:rPr lang="zh-CN" altLang="en-US" b="1" dirty="0" smtClean="0"/>
              <a:t>（潸）然泪下　（勃）然大怒　（油）然而生　（轩）然大波　（截）然不同</a:t>
            </a:r>
            <a:endParaRPr lang="zh-CN" altLang="en-US" dirty="0" smtClean="0"/>
          </a:p>
          <a:p>
            <a:r>
              <a:rPr lang="zh-CN" altLang="en-US" b="1" dirty="0" smtClean="0"/>
              <a:t>（庞）然大物（泰）然处之　（寂）然无声　（愤）然不顾　 （蔚）然成风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6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78426" y="1253613"/>
            <a:ext cx="625203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７</a:t>
            </a:r>
            <a:r>
              <a:rPr lang="en-US" b="1" dirty="0" smtClean="0"/>
              <a:t>.</a:t>
            </a:r>
            <a:r>
              <a:rPr lang="zh-CN" altLang="en-US" b="1" dirty="0" smtClean="0"/>
              <a:t>在下面括号内填上一个数，组成成语，并使各等式成立。</a:t>
            </a:r>
            <a:endParaRPr lang="zh-CN" altLang="en-US" dirty="0" smtClean="0"/>
          </a:p>
          <a:p>
            <a:r>
              <a:rPr lang="zh-CN" altLang="en-US" b="1" dirty="0" smtClean="0"/>
              <a:t>（）步登天＋（）面玲珑﹦（）霄云外　</a:t>
            </a:r>
            <a:endParaRPr lang="zh-CN" altLang="en-US" dirty="0" smtClean="0"/>
          </a:p>
          <a:p>
            <a:r>
              <a:rPr lang="zh-CN" altLang="en-US" b="1" dirty="0" smtClean="0"/>
              <a:t>（）触即发＋（）亲不认﹦（）窍生烟</a:t>
            </a:r>
            <a:endParaRPr lang="zh-CN" altLang="en-US" dirty="0" smtClean="0"/>
          </a:p>
          <a:p>
            <a:r>
              <a:rPr lang="zh-CN" altLang="en-US" b="1" dirty="0" smtClean="0"/>
              <a:t>（）体投地－（）毛不拔﹦（）通八达　</a:t>
            </a:r>
            <a:endParaRPr lang="zh-CN" altLang="en-US" dirty="0" smtClean="0"/>
          </a:p>
          <a:p>
            <a:r>
              <a:rPr lang="zh-CN" altLang="en-US" b="1" dirty="0" smtClean="0"/>
              <a:t>（）花（）门－（）面（）刀﹦（）令（）申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78427" y="3406876"/>
            <a:ext cx="992566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７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.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在下面括号内填上一个数，组成成语，并使各等式成立。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（一）步登天＋（八）面玲珑﹦（九）霄云外　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（一）触即发＋（六）亲不认﹦（七）窍生烟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（五）体投地－（一）毛不拔﹦（四）通八达　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（五）花（八）门－（两）面（三）刀﹦（三）令（五）申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1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7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37419" y="1135626"/>
            <a:ext cx="709841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五</a:t>
            </a:r>
            <a:r>
              <a:rPr lang="en-US" b="1" dirty="0" smtClean="0"/>
              <a:t>.</a:t>
            </a:r>
            <a:r>
              <a:rPr lang="zh-CN" altLang="en-US" b="1" dirty="0" smtClean="0"/>
              <a:t>补充句子</a:t>
            </a:r>
            <a:endParaRPr lang="zh-CN" altLang="en-US" dirty="0" smtClean="0"/>
          </a:p>
          <a:p>
            <a:r>
              <a:rPr lang="en-US" b="1" dirty="0" smtClean="0"/>
              <a:t>1.</a:t>
            </a:r>
            <a:r>
              <a:rPr lang="zh-CN" altLang="en-US" b="1" dirty="0" smtClean="0"/>
              <a:t>失之毫厘，              </a:t>
            </a:r>
            <a:r>
              <a:rPr lang="en-US" b="1" dirty="0" smtClean="0"/>
              <a:t>    2.              </a:t>
            </a:r>
            <a:r>
              <a:rPr lang="zh-CN" altLang="en-US" b="1" dirty="0" smtClean="0"/>
              <a:t>，失道寡助</a:t>
            </a:r>
            <a:r>
              <a:rPr lang="en-US" b="1" dirty="0" smtClean="0"/>
              <a:t>    3.</a:t>
            </a:r>
            <a:r>
              <a:rPr lang="zh-CN" altLang="en-US" b="1" dirty="0" smtClean="0"/>
              <a:t>前人栽树，</a:t>
            </a:r>
            <a:endParaRPr lang="zh-CN" altLang="en-US" dirty="0" smtClean="0"/>
          </a:p>
          <a:p>
            <a:r>
              <a:rPr lang="en-US" b="1" dirty="0" smtClean="0"/>
              <a:t>4.</a:t>
            </a:r>
            <a:r>
              <a:rPr lang="zh-CN" altLang="en-US" b="1" dirty="0" smtClean="0"/>
              <a:t>兼听则明，             </a:t>
            </a:r>
            <a:r>
              <a:rPr lang="en-US" b="1" dirty="0" smtClean="0"/>
              <a:t>     5.              </a:t>
            </a:r>
            <a:r>
              <a:rPr lang="zh-CN" altLang="en-US" b="1" dirty="0" smtClean="0"/>
              <a:t>，必有近忧</a:t>
            </a:r>
            <a:r>
              <a:rPr lang="en-US" b="1" dirty="0" smtClean="0"/>
              <a:t>    6.</a:t>
            </a:r>
            <a:r>
              <a:rPr lang="zh-CN" altLang="en-US" b="1" dirty="0" smtClean="0"/>
              <a:t>近朱者赤，</a:t>
            </a:r>
            <a:endParaRPr lang="zh-CN" altLang="en-US" dirty="0" smtClean="0"/>
          </a:p>
          <a:p>
            <a:r>
              <a:rPr lang="en-US" b="1" dirty="0" smtClean="0"/>
              <a:t>7.</a:t>
            </a:r>
            <a:r>
              <a:rPr lang="zh-CN" altLang="en-US" b="1" dirty="0" smtClean="0"/>
              <a:t>乘兴而来，             </a:t>
            </a:r>
            <a:r>
              <a:rPr lang="en-US" b="1" dirty="0" smtClean="0"/>
              <a:t>     8.</a:t>
            </a:r>
            <a:r>
              <a:rPr lang="zh-CN" altLang="en-US" b="1" dirty="0" smtClean="0"/>
              <a:t>远在天边，              </a:t>
            </a:r>
            <a:r>
              <a:rPr lang="en-US" b="1" dirty="0" smtClean="0"/>
              <a:t>    9.</a:t>
            </a:r>
            <a:r>
              <a:rPr lang="zh-CN" altLang="en-US" b="1" dirty="0" smtClean="0"/>
              <a:t>不鸣则已，</a:t>
            </a:r>
            <a:r>
              <a:rPr lang="en-US" b="1" dirty="0" smtClean="0"/>
              <a:t>     </a:t>
            </a:r>
            <a:endParaRPr lang="zh-CN" altLang="en-US" dirty="0" smtClean="0"/>
          </a:p>
          <a:p>
            <a:r>
              <a:rPr lang="en-US" b="1" dirty="0" smtClean="0"/>
              <a:t>10.</a:t>
            </a:r>
            <a:r>
              <a:rPr lang="zh-CN" altLang="en-US" b="1" dirty="0" smtClean="0"/>
              <a:t>一着不慎，           </a:t>
            </a:r>
            <a:r>
              <a:rPr lang="en-US" b="1" dirty="0" smtClean="0"/>
              <a:t>    11.             </a:t>
            </a:r>
            <a:r>
              <a:rPr lang="zh-CN" altLang="en-US" b="1" dirty="0" smtClean="0"/>
              <a:t>，反以为荣</a:t>
            </a:r>
            <a:r>
              <a:rPr lang="en-US" b="1" dirty="0" smtClean="0"/>
              <a:t>    12.</a:t>
            </a:r>
            <a:r>
              <a:rPr lang="zh-CN" altLang="en-US" b="1" dirty="0" smtClean="0"/>
              <a:t>己所不欲，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37419" y="3849329"/>
            <a:ext cx="800732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五</a:t>
            </a:r>
            <a:r>
              <a:rPr lang="en-US" b="1" dirty="0" smtClean="0"/>
              <a:t>.</a:t>
            </a:r>
            <a:r>
              <a:rPr lang="zh-CN" altLang="en-US" b="1" dirty="0" smtClean="0"/>
              <a:t>补充句子</a:t>
            </a:r>
            <a:endParaRPr lang="zh-CN" altLang="en-US" dirty="0" smtClean="0"/>
          </a:p>
          <a:p>
            <a:r>
              <a:rPr lang="en-US" b="1" dirty="0" smtClean="0"/>
              <a:t>1.</a:t>
            </a:r>
            <a:r>
              <a:rPr lang="zh-CN" altLang="en-US" b="1" dirty="0" smtClean="0"/>
              <a:t>失之毫厘，谬之千里</a:t>
            </a:r>
            <a:r>
              <a:rPr lang="en-US" b="1" dirty="0" smtClean="0"/>
              <a:t>     2.</a:t>
            </a:r>
            <a:r>
              <a:rPr lang="zh-CN" altLang="en-US" b="1" dirty="0" smtClean="0"/>
              <a:t>得道多助，失道寡助</a:t>
            </a:r>
            <a:r>
              <a:rPr lang="en-US" b="1" dirty="0" smtClean="0"/>
              <a:t>    3.</a:t>
            </a:r>
            <a:r>
              <a:rPr lang="zh-CN" altLang="en-US" b="1" dirty="0" smtClean="0"/>
              <a:t>前人栽树，后人乘凉</a:t>
            </a:r>
            <a:endParaRPr lang="zh-CN" altLang="en-US" dirty="0" smtClean="0"/>
          </a:p>
          <a:p>
            <a:r>
              <a:rPr lang="en-US" b="1" dirty="0" smtClean="0"/>
              <a:t>4.</a:t>
            </a:r>
            <a:r>
              <a:rPr lang="zh-CN" altLang="en-US" b="1" dirty="0" smtClean="0"/>
              <a:t>兼听则明，偏听则暗</a:t>
            </a:r>
            <a:r>
              <a:rPr lang="en-US" b="1" dirty="0" smtClean="0"/>
              <a:t>     5.</a:t>
            </a:r>
            <a:r>
              <a:rPr lang="zh-CN" altLang="en-US" b="1" dirty="0" smtClean="0"/>
              <a:t>人无远虑，必有近忧</a:t>
            </a:r>
            <a:r>
              <a:rPr lang="en-US" b="1" dirty="0" smtClean="0"/>
              <a:t>    6.</a:t>
            </a:r>
            <a:r>
              <a:rPr lang="zh-CN" altLang="en-US" b="1" dirty="0" smtClean="0"/>
              <a:t>近朱者赤，近墨者黑</a:t>
            </a:r>
            <a:endParaRPr lang="zh-CN" altLang="en-US" dirty="0" smtClean="0"/>
          </a:p>
          <a:p>
            <a:r>
              <a:rPr lang="en-US" b="1" dirty="0" smtClean="0"/>
              <a:t>7.</a:t>
            </a:r>
            <a:r>
              <a:rPr lang="zh-CN" altLang="en-US" b="1" dirty="0" smtClean="0"/>
              <a:t>乘兴而来，败兴而归</a:t>
            </a:r>
            <a:r>
              <a:rPr lang="en-US" b="1" dirty="0" smtClean="0"/>
              <a:t>     8.</a:t>
            </a:r>
            <a:r>
              <a:rPr lang="zh-CN" altLang="en-US" b="1" dirty="0" smtClean="0"/>
              <a:t>远在天边，近在眼前</a:t>
            </a:r>
            <a:r>
              <a:rPr lang="en-US" b="1" dirty="0" smtClean="0"/>
              <a:t>    9.</a:t>
            </a:r>
            <a:r>
              <a:rPr lang="zh-CN" altLang="en-US" b="1" dirty="0" smtClean="0"/>
              <a:t>不鸣则已，一鸣惊人</a:t>
            </a:r>
            <a:r>
              <a:rPr lang="en-US" b="1" dirty="0" smtClean="0"/>
              <a:t>     </a:t>
            </a:r>
            <a:endParaRPr lang="zh-CN" altLang="en-US" dirty="0" smtClean="0"/>
          </a:p>
          <a:p>
            <a:r>
              <a:rPr lang="en-US" b="1" dirty="0" smtClean="0"/>
              <a:t>10.</a:t>
            </a:r>
            <a:r>
              <a:rPr lang="zh-CN" altLang="en-US" b="1" dirty="0" smtClean="0"/>
              <a:t>一着不慎，满盘皆输</a:t>
            </a:r>
            <a:r>
              <a:rPr lang="en-US" b="1" dirty="0" smtClean="0"/>
              <a:t>   11.</a:t>
            </a:r>
            <a:r>
              <a:rPr lang="zh-CN" altLang="en-US" b="1" dirty="0" smtClean="0"/>
              <a:t>不以为耻，反以为荣</a:t>
            </a:r>
            <a:r>
              <a:rPr lang="en-US" b="1" dirty="0" smtClean="0"/>
              <a:t>    12.</a:t>
            </a:r>
            <a:r>
              <a:rPr lang="zh-CN" altLang="en-US" b="1" dirty="0" smtClean="0"/>
              <a:t>己所不欲，勿施于人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8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35974" y="1224116"/>
            <a:ext cx="1155347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六．下面是广告中运用的成语，你能写出正确的成语吗？</a:t>
            </a:r>
            <a:endParaRPr kumimoji="0" 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百衣百顺（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       </a:t>
            </a:r>
            <a:r>
              <a:rPr kumimoji="0" 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）闲妻良母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(        )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Calibri" pitchFamily="34" charset="0"/>
              </a:rPr>
              <a:t>   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 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默默无蚊（       ）乐在骑中（        ）语过添情（         ）牙口无炎（   ）无胃不至（         ）       食全食美（        ） 天尝地酒（        ）饮以为荣（          ）触幕惊新（         ）诗情花艺（        ）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七．成语对对子。（注意对仗要工整，意思要相对）。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粗茶淡饭（                   ）流芳百世（             ）  雪中送炭（            ）伶牙俐齿（                ）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井然有序（                   ）指鹿为马（              ）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Calibri" pitchFamily="34" charset="0"/>
              </a:rPr>
              <a:t> 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固若金汤（            ）精雕细刻（                ）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Calibri" pitchFamily="34" charset="0"/>
              </a:rPr>
              <a:t>  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 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5974" y="3627120"/>
            <a:ext cx="107161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六．下面是广告中运用的成语，你能写出正确的成语吗？</a:t>
            </a:r>
            <a:endParaRPr lang="zh-CN" altLang="en-US" dirty="0" smtClean="0"/>
          </a:p>
          <a:p>
            <a:r>
              <a:rPr lang="zh-CN" altLang="en-US" b="1" dirty="0" smtClean="0"/>
              <a:t>百衣百顺（百依百顺）闲妻良母</a:t>
            </a:r>
            <a:r>
              <a:rPr lang="en-US" b="1" dirty="0" smtClean="0"/>
              <a:t>(</a:t>
            </a:r>
            <a:r>
              <a:rPr lang="zh-CN" altLang="en-US" b="1" dirty="0" smtClean="0"/>
              <a:t>贤妻良母</a:t>
            </a:r>
            <a:r>
              <a:rPr lang="en-US" b="1" dirty="0" smtClean="0"/>
              <a:t>)    </a:t>
            </a:r>
            <a:r>
              <a:rPr lang="zh-CN" altLang="en-US" b="1" dirty="0" smtClean="0"/>
              <a:t>默默无蚊（默默无闻）乐在骑中（乐在其中）语过添情（雨过天晴）牙口无炎（哑口无言）无胃不至（无微不至）食全食美（十全十美） 天尝地酒（天长地久）饮以为荣（引以为荣）触幕惊新（触目惊心）诗情花艺（诗情画意）</a:t>
            </a:r>
            <a:endParaRPr lang="zh-CN" altLang="en-US" dirty="0" smtClean="0"/>
          </a:p>
          <a:p>
            <a:r>
              <a:rPr lang="zh-CN" altLang="en-US" b="1" dirty="0" smtClean="0"/>
              <a:t>七．成语对对子。（注意对仗要工整，意思要相对）。</a:t>
            </a:r>
            <a:endParaRPr lang="zh-CN" altLang="en-US" dirty="0" smtClean="0"/>
          </a:p>
          <a:p>
            <a:r>
              <a:rPr lang="zh-CN" altLang="en-US" b="1" dirty="0" smtClean="0"/>
              <a:t>粗茶淡饭（山珍海味）流芳百世（遗臭万年）雪中送炭（锦上添花）伶牙俐齿（笨嘴拙舌）</a:t>
            </a:r>
            <a:endParaRPr lang="zh-CN" altLang="en-US" dirty="0" smtClean="0"/>
          </a:p>
          <a:p>
            <a:r>
              <a:rPr lang="zh-CN" altLang="en-US" b="1" dirty="0" smtClean="0"/>
              <a:t>井然有序（杂乱无章）指鹿为马（循名责实）</a:t>
            </a:r>
            <a:r>
              <a:rPr lang="en-US" b="1" dirty="0" smtClean="0"/>
              <a:t> </a:t>
            </a:r>
            <a:r>
              <a:rPr lang="zh-CN" altLang="en-US" b="1" dirty="0" smtClean="0"/>
              <a:t>固若金汤（危如累卵）精雕细刻（粗制滥造）</a:t>
            </a:r>
            <a:r>
              <a:rPr lang="en-US" b="1" dirty="0" smtClean="0"/>
              <a:t>   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335682-B118-014C-9E9E-EF2387A927B1}" type="slidenum">
              <a:rPr kumimoji="1" lang="zh-CN" altLang="en-US" smtClean="0"/>
              <a:pPr/>
              <a:t>9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30942" y="1238865"/>
            <a:ext cx="6681637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 八．写出下面成语相关的人物主角。</a:t>
            </a:r>
            <a:endParaRPr lang="zh-CN" altLang="en-US" dirty="0" smtClean="0"/>
          </a:p>
          <a:p>
            <a:r>
              <a:rPr lang="zh-CN" altLang="en-US" b="1" dirty="0" smtClean="0"/>
              <a:t>初出茅庐（）</a:t>
            </a:r>
            <a:r>
              <a:rPr lang="en-US" b="1" dirty="0" smtClean="0"/>
              <a:t>   </a:t>
            </a:r>
            <a:r>
              <a:rPr lang="zh-CN" altLang="en-US" b="1" dirty="0" smtClean="0"/>
              <a:t>破釜沉舟（）</a:t>
            </a:r>
            <a:r>
              <a:rPr lang="en-US" b="1" dirty="0" smtClean="0"/>
              <a:t>     </a:t>
            </a:r>
            <a:r>
              <a:rPr lang="zh-CN" altLang="en-US" b="1" dirty="0" smtClean="0"/>
              <a:t>指鹿为马（）</a:t>
            </a:r>
            <a:r>
              <a:rPr lang="en-US" b="1" dirty="0" smtClean="0"/>
              <a:t>   </a:t>
            </a:r>
            <a:r>
              <a:rPr lang="zh-CN" altLang="en-US" b="1" dirty="0" smtClean="0"/>
              <a:t>负荆请罪（）</a:t>
            </a:r>
            <a:endParaRPr lang="zh-CN" altLang="en-US" dirty="0" smtClean="0"/>
          </a:p>
          <a:p>
            <a:r>
              <a:rPr lang="zh-CN" altLang="en-US" b="1" dirty="0" smtClean="0"/>
              <a:t>三顾茅庐（）</a:t>
            </a:r>
            <a:r>
              <a:rPr lang="en-US" b="1" dirty="0" smtClean="0"/>
              <a:t>     </a:t>
            </a:r>
            <a:r>
              <a:rPr lang="zh-CN" altLang="en-US" b="1" dirty="0" smtClean="0"/>
              <a:t>闻鸡起舞（）</a:t>
            </a:r>
            <a:r>
              <a:rPr lang="en-US" b="1" dirty="0" smtClean="0"/>
              <a:t>   </a:t>
            </a:r>
            <a:r>
              <a:rPr lang="zh-CN" altLang="en-US" b="1" dirty="0" smtClean="0"/>
              <a:t>完璧归赵（）</a:t>
            </a:r>
            <a:r>
              <a:rPr lang="en-US" b="1" dirty="0" smtClean="0"/>
              <a:t>  </a:t>
            </a:r>
            <a:r>
              <a:rPr lang="zh-CN" altLang="en-US" b="1" dirty="0" smtClean="0"/>
              <a:t>卧薪尝胆（） </a:t>
            </a:r>
            <a:endParaRPr lang="zh-CN" altLang="en-US" dirty="0" smtClean="0"/>
          </a:p>
          <a:p>
            <a:r>
              <a:rPr lang="zh-CN" altLang="en-US" b="1" dirty="0" smtClean="0"/>
              <a:t>入木三分（） 胸有成竹（）</a:t>
            </a:r>
            <a:r>
              <a:rPr lang="en-US" b="1" dirty="0" smtClean="0"/>
              <a:t>    </a:t>
            </a:r>
            <a:r>
              <a:rPr lang="zh-CN" altLang="en-US" b="1" dirty="0" smtClean="0"/>
              <a:t>望梅止渴（）</a:t>
            </a:r>
            <a:r>
              <a:rPr lang="en-US" b="1" dirty="0" smtClean="0"/>
              <a:t>    </a:t>
            </a:r>
            <a:r>
              <a:rPr lang="zh-CN" altLang="en-US" b="1" dirty="0" smtClean="0"/>
              <a:t>画龙点睛（）</a:t>
            </a:r>
            <a:endParaRPr lang="zh-CN" altLang="en-US" dirty="0" smtClean="0"/>
          </a:p>
          <a:p>
            <a:r>
              <a:rPr lang="zh-CN" altLang="en-US" b="1" dirty="0" smtClean="0"/>
              <a:t>九</a:t>
            </a:r>
            <a:r>
              <a:rPr lang="en-US" b="1" dirty="0" smtClean="0"/>
              <a:t>. </a:t>
            </a:r>
            <a:r>
              <a:rPr lang="zh-CN" altLang="en-US" b="1" dirty="0" smtClean="0"/>
              <a:t>事物蕴含着极深的象征意义， </a:t>
            </a:r>
            <a:endParaRPr lang="zh-CN" altLang="en-US" dirty="0" smtClean="0"/>
          </a:p>
          <a:p>
            <a:r>
              <a:rPr lang="zh-CN" altLang="en-US" b="1" dirty="0" smtClean="0"/>
              <a:t>黄牛</a:t>
            </a:r>
            <a:r>
              <a:rPr lang="en-US" b="1" dirty="0" smtClean="0"/>
              <a:t>——    </a:t>
            </a:r>
            <a:r>
              <a:rPr lang="zh-CN" altLang="en-US" b="1" dirty="0" smtClean="0"/>
              <a:t>骆驼</a:t>
            </a:r>
            <a:r>
              <a:rPr lang="en-US" b="1" dirty="0" smtClean="0"/>
              <a:t>——     </a:t>
            </a:r>
            <a:r>
              <a:rPr lang="zh-CN" altLang="en-US" b="1" dirty="0" smtClean="0"/>
              <a:t>银杏</a:t>
            </a:r>
            <a:r>
              <a:rPr lang="en-US" b="1" dirty="0" smtClean="0"/>
              <a:t>——    </a:t>
            </a:r>
            <a:r>
              <a:rPr lang="zh-CN" altLang="en-US" b="1" dirty="0" smtClean="0"/>
              <a:t>松柏</a:t>
            </a:r>
            <a:r>
              <a:rPr lang="en-US" b="1" dirty="0" smtClean="0"/>
              <a:t>——</a:t>
            </a:r>
            <a:r>
              <a:rPr lang="zh-CN" altLang="en-US" b="1" dirty="0" smtClean="0"/>
              <a:t> </a:t>
            </a:r>
            <a:endParaRPr lang="zh-CN" altLang="en-US" dirty="0" smtClean="0"/>
          </a:p>
          <a:p>
            <a:r>
              <a:rPr lang="zh-CN" altLang="en-US" b="1" dirty="0" smtClean="0"/>
              <a:t>荷花</a:t>
            </a:r>
            <a:r>
              <a:rPr lang="en-US" b="1" dirty="0" smtClean="0"/>
              <a:t>——   </a:t>
            </a:r>
            <a:r>
              <a:rPr lang="zh-CN" altLang="en-US" b="1" dirty="0" smtClean="0"/>
              <a:t>海鸥</a:t>
            </a:r>
            <a:r>
              <a:rPr lang="en-US" b="1" dirty="0" smtClean="0"/>
              <a:t>——    </a:t>
            </a:r>
            <a:r>
              <a:rPr lang="zh-CN" altLang="en-US" b="1" dirty="0" smtClean="0"/>
              <a:t>春蚕</a:t>
            </a:r>
            <a:r>
              <a:rPr lang="en-US" b="1" dirty="0" smtClean="0"/>
              <a:t>——    </a:t>
            </a:r>
            <a:r>
              <a:rPr lang="zh-CN" altLang="en-US" b="1" dirty="0" smtClean="0"/>
              <a:t>喜鹊</a:t>
            </a:r>
            <a:r>
              <a:rPr lang="en-US" b="1" dirty="0" smtClean="0"/>
              <a:t>——    </a:t>
            </a:r>
            <a:endParaRPr lang="zh-CN" altLang="en-US" dirty="0" smtClean="0"/>
          </a:p>
          <a:p>
            <a:r>
              <a:rPr lang="zh-CN" altLang="en-US" b="1" dirty="0" smtClean="0"/>
              <a:t>梅花</a:t>
            </a:r>
            <a:r>
              <a:rPr lang="en-US" b="1" dirty="0" smtClean="0"/>
              <a:t>——   </a:t>
            </a:r>
            <a:r>
              <a:rPr lang="zh-CN" altLang="en-US" b="1" dirty="0" smtClean="0"/>
              <a:t>蚂蚁</a:t>
            </a:r>
            <a:r>
              <a:rPr lang="en-US" b="1" dirty="0" smtClean="0"/>
              <a:t>——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37419" y="3824188"/>
            <a:ext cx="888416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 八．写出下面成语相关的人物主角。</a:t>
            </a:r>
            <a:endParaRPr lang="zh-CN" altLang="en-US" dirty="0" smtClean="0"/>
          </a:p>
          <a:p>
            <a:r>
              <a:rPr lang="zh-CN" altLang="en-US" b="1" dirty="0" smtClean="0"/>
              <a:t>初出茅庐（诸葛亮）</a:t>
            </a:r>
            <a:r>
              <a:rPr lang="en-US" b="1" dirty="0" smtClean="0"/>
              <a:t>   </a:t>
            </a:r>
            <a:r>
              <a:rPr lang="zh-CN" altLang="en-US" b="1" dirty="0" smtClean="0"/>
              <a:t>破釜沉舟（项羽）</a:t>
            </a:r>
            <a:r>
              <a:rPr lang="en-US" b="1" dirty="0" smtClean="0"/>
              <a:t>     </a:t>
            </a:r>
            <a:r>
              <a:rPr lang="zh-CN" altLang="en-US" b="1" dirty="0" smtClean="0"/>
              <a:t>指鹿为马（赵高）</a:t>
            </a:r>
            <a:r>
              <a:rPr lang="en-US" b="1" dirty="0" smtClean="0"/>
              <a:t>   </a:t>
            </a:r>
            <a:r>
              <a:rPr lang="zh-CN" altLang="en-US" b="1" dirty="0" smtClean="0"/>
              <a:t>负荆请罪（廉颇）</a:t>
            </a:r>
            <a:endParaRPr lang="zh-CN" altLang="en-US" dirty="0" smtClean="0"/>
          </a:p>
          <a:p>
            <a:r>
              <a:rPr lang="zh-CN" altLang="en-US" b="1" dirty="0" smtClean="0"/>
              <a:t>三顾茅庐（刘备）</a:t>
            </a:r>
            <a:r>
              <a:rPr lang="en-US" b="1" dirty="0" smtClean="0"/>
              <a:t>     </a:t>
            </a:r>
            <a:r>
              <a:rPr lang="zh-CN" altLang="en-US" b="1" dirty="0" smtClean="0"/>
              <a:t>闻鸡起舞（祖逖）</a:t>
            </a:r>
            <a:r>
              <a:rPr lang="en-US" b="1" dirty="0" smtClean="0"/>
              <a:t>   </a:t>
            </a:r>
            <a:r>
              <a:rPr lang="zh-CN" altLang="en-US" b="1" dirty="0" smtClean="0"/>
              <a:t>完璧归赵（蔺相如）</a:t>
            </a:r>
            <a:r>
              <a:rPr lang="en-US" b="1" dirty="0" smtClean="0"/>
              <a:t>  </a:t>
            </a:r>
            <a:r>
              <a:rPr lang="zh-CN" altLang="en-US" b="1" dirty="0" smtClean="0"/>
              <a:t>卧薪尝胆（勾践） </a:t>
            </a:r>
            <a:endParaRPr lang="zh-CN" altLang="en-US" dirty="0" smtClean="0"/>
          </a:p>
          <a:p>
            <a:r>
              <a:rPr lang="zh-CN" altLang="en-US" b="1" dirty="0" smtClean="0"/>
              <a:t>入木三分（王羲之） 胸有成竹（文与可）</a:t>
            </a:r>
            <a:r>
              <a:rPr lang="en-US" b="1" dirty="0" smtClean="0"/>
              <a:t>    </a:t>
            </a:r>
            <a:r>
              <a:rPr lang="zh-CN" altLang="en-US" b="1" dirty="0" smtClean="0"/>
              <a:t>望梅止渴（曹操）</a:t>
            </a:r>
            <a:r>
              <a:rPr lang="en-US" b="1" dirty="0" smtClean="0"/>
              <a:t>    </a:t>
            </a:r>
            <a:r>
              <a:rPr lang="zh-CN" altLang="en-US" b="1" dirty="0" smtClean="0"/>
              <a:t>画龙点睛（张僧繇）</a:t>
            </a:r>
            <a:endParaRPr lang="zh-CN" altLang="en-US" dirty="0" smtClean="0"/>
          </a:p>
          <a:p>
            <a:r>
              <a:rPr lang="zh-CN" altLang="en-US" b="1" dirty="0" smtClean="0"/>
              <a:t>九</a:t>
            </a:r>
            <a:r>
              <a:rPr lang="en-US" b="1" dirty="0" smtClean="0"/>
              <a:t>. </a:t>
            </a:r>
            <a:r>
              <a:rPr lang="zh-CN" altLang="en-US" b="1" dirty="0" smtClean="0"/>
              <a:t>事物蕴含着极深的象征意义， </a:t>
            </a:r>
            <a:endParaRPr lang="zh-CN" altLang="en-US" dirty="0" smtClean="0"/>
          </a:p>
          <a:p>
            <a:r>
              <a:rPr lang="zh-CN" altLang="en-US" b="1" dirty="0" smtClean="0"/>
              <a:t>黄牛</a:t>
            </a:r>
            <a:r>
              <a:rPr lang="en-US" b="1" dirty="0" smtClean="0"/>
              <a:t>——</a:t>
            </a:r>
            <a:r>
              <a:rPr lang="zh-CN" altLang="en-US" b="1" dirty="0" smtClean="0"/>
              <a:t>任劳任怨</a:t>
            </a:r>
            <a:r>
              <a:rPr lang="en-US" b="1" dirty="0" smtClean="0"/>
              <a:t>    </a:t>
            </a:r>
            <a:r>
              <a:rPr lang="zh-CN" altLang="en-US" b="1" dirty="0" smtClean="0"/>
              <a:t>骆驼</a:t>
            </a:r>
            <a:r>
              <a:rPr lang="en-US" b="1" dirty="0" smtClean="0"/>
              <a:t>——</a:t>
            </a:r>
            <a:r>
              <a:rPr lang="zh-CN" altLang="en-US" b="1" dirty="0" smtClean="0"/>
              <a:t>任重道远</a:t>
            </a:r>
            <a:r>
              <a:rPr lang="en-US" b="1" dirty="0" smtClean="0"/>
              <a:t>     </a:t>
            </a:r>
            <a:r>
              <a:rPr lang="zh-CN" altLang="en-US" b="1" dirty="0" smtClean="0"/>
              <a:t>银杏</a:t>
            </a:r>
            <a:r>
              <a:rPr lang="en-US" b="1" dirty="0" smtClean="0"/>
              <a:t>——</a:t>
            </a:r>
            <a:r>
              <a:rPr lang="zh-CN" altLang="en-US" b="1" dirty="0" smtClean="0"/>
              <a:t>文明古老</a:t>
            </a:r>
            <a:r>
              <a:rPr lang="en-US" b="1" dirty="0" smtClean="0"/>
              <a:t>    </a:t>
            </a:r>
            <a:r>
              <a:rPr lang="zh-CN" altLang="en-US" b="1" dirty="0" smtClean="0"/>
              <a:t>松柏</a:t>
            </a:r>
            <a:r>
              <a:rPr lang="en-US" b="1" dirty="0" smtClean="0"/>
              <a:t>——</a:t>
            </a:r>
            <a:r>
              <a:rPr lang="zh-CN" altLang="en-US" b="1" dirty="0" smtClean="0"/>
              <a:t>永葆青春 </a:t>
            </a:r>
            <a:endParaRPr lang="zh-CN" altLang="en-US" dirty="0" smtClean="0"/>
          </a:p>
          <a:p>
            <a:r>
              <a:rPr lang="zh-CN" altLang="en-US" b="1" dirty="0" smtClean="0"/>
              <a:t>荷花</a:t>
            </a:r>
            <a:r>
              <a:rPr lang="en-US" b="1" dirty="0" smtClean="0"/>
              <a:t>——</a:t>
            </a:r>
            <a:r>
              <a:rPr lang="zh-CN" altLang="en-US" b="1" dirty="0" smtClean="0"/>
              <a:t>出污不染</a:t>
            </a:r>
            <a:r>
              <a:rPr lang="en-US" b="1" dirty="0" smtClean="0"/>
              <a:t>   </a:t>
            </a:r>
            <a:r>
              <a:rPr lang="zh-CN" altLang="en-US" b="1" dirty="0" smtClean="0"/>
              <a:t>海鸥</a:t>
            </a:r>
            <a:r>
              <a:rPr lang="en-US" b="1" dirty="0" smtClean="0"/>
              <a:t>——</a:t>
            </a:r>
            <a:r>
              <a:rPr lang="zh-CN" altLang="en-US" b="1" dirty="0" smtClean="0"/>
              <a:t>搏击风浪</a:t>
            </a:r>
            <a:r>
              <a:rPr lang="en-US" b="1" dirty="0" smtClean="0"/>
              <a:t>    </a:t>
            </a:r>
            <a:r>
              <a:rPr lang="zh-CN" altLang="en-US" b="1" dirty="0" smtClean="0"/>
              <a:t>春蚕</a:t>
            </a:r>
            <a:r>
              <a:rPr lang="en-US" b="1" dirty="0" smtClean="0"/>
              <a:t>——</a:t>
            </a:r>
            <a:r>
              <a:rPr lang="zh-CN" altLang="en-US" b="1" dirty="0" smtClean="0"/>
              <a:t>奉献到死</a:t>
            </a:r>
            <a:r>
              <a:rPr lang="en-US" b="1" dirty="0" smtClean="0"/>
              <a:t>    </a:t>
            </a:r>
            <a:r>
              <a:rPr lang="zh-CN" altLang="en-US" b="1" dirty="0" smtClean="0"/>
              <a:t>喜鹊</a:t>
            </a:r>
            <a:r>
              <a:rPr lang="en-US" b="1" dirty="0" smtClean="0"/>
              <a:t>——</a:t>
            </a:r>
            <a:r>
              <a:rPr lang="zh-CN" altLang="en-US" b="1" dirty="0" smtClean="0"/>
              <a:t>吉祥如意</a:t>
            </a:r>
            <a:r>
              <a:rPr lang="en-US" b="1" dirty="0" smtClean="0"/>
              <a:t>    </a:t>
            </a:r>
            <a:endParaRPr lang="zh-CN" altLang="en-US" dirty="0" smtClean="0"/>
          </a:p>
          <a:p>
            <a:r>
              <a:rPr lang="zh-CN" altLang="en-US" b="1" dirty="0" smtClean="0"/>
              <a:t>梅花</a:t>
            </a:r>
            <a:r>
              <a:rPr lang="en-US" b="1" dirty="0" smtClean="0"/>
              <a:t>——</a:t>
            </a:r>
            <a:r>
              <a:rPr lang="zh-CN" altLang="en-US" b="1" dirty="0" smtClean="0"/>
              <a:t>坚贞不屈</a:t>
            </a:r>
            <a:r>
              <a:rPr lang="en-US" b="1" dirty="0" smtClean="0"/>
              <a:t>   </a:t>
            </a:r>
            <a:r>
              <a:rPr lang="zh-CN" altLang="en-US" b="1" dirty="0" smtClean="0"/>
              <a:t>蚂蚁</a:t>
            </a:r>
            <a:r>
              <a:rPr lang="en-US" b="1" dirty="0" smtClean="0"/>
              <a:t>——</a:t>
            </a:r>
            <a:r>
              <a:rPr lang="zh-CN" altLang="en-US" b="1" dirty="0" smtClean="0"/>
              <a:t>团结友爱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简洁版 ppt模板</Template>
  <TotalTime>267</TotalTime>
  <Words>7404</Words>
  <Application>WPS 演示</Application>
  <PresentationFormat>自定义</PresentationFormat>
  <Paragraphs>608</Paragraphs>
  <Slides>35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   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PC</cp:lastModifiedBy>
  <cp:revision>28</cp:revision>
  <dcterms:created xsi:type="dcterms:W3CDTF">2017-08-16T06:14:00Z</dcterms:created>
  <dcterms:modified xsi:type="dcterms:W3CDTF">2018-06-19T14:12:52Z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