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3" r:id="rId3"/>
    <p:sldId id="269" r:id="rId4"/>
    <p:sldId id="345" r:id="rId5"/>
    <p:sldId id="292" r:id="rId6"/>
    <p:sldId id="294" r:id="rId7"/>
    <p:sldId id="346" r:id="rId8"/>
    <p:sldId id="295" r:id="rId9"/>
    <p:sldId id="296" r:id="rId10"/>
    <p:sldId id="373" r:id="rId11"/>
    <p:sldId id="297" r:id="rId12"/>
    <p:sldId id="298" r:id="rId13"/>
    <p:sldId id="325" r:id="rId14"/>
    <p:sldId id="374" r:id="rId15"/>
    <p:sldId id="349" r:id="rId16"/>
    <p:sldId id="272" r:id="rId17"/>
    <p:sldId id="273" r:id="rId18"/>
    <p:sldId id="350" r:id="rId19"/>
    <p:sldId id="326" r:id="rId20"/>
    <p:sldId id="331" r:id="rId21"/>
    <p:sldId id="334" r:id="rId22"/>
    <p:sldId id="336" r:id="rId23"/>
    <p:sldId id="337" r:id="rId24"/>
    <p:sldId id="338" r:id="rId25"/>
    <p:sldId id="351" r:id="rId26"/>
    <p:sldId id="352" r:id="rId27"/>
    <p:sldId id="353" r:id="rId28"/>
    <p:sldId id="342" r:id="rId29"/>
    <p:sldId id="290" r:id="rId30"/>
    <p:sldId id="291" r:id="rId3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6538278" y="351821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副标题 2"/>
          <p:cNvSpPr txBox="1"/>
          <p:nvPr/>
        </p:nvSpPr>
        <p:spPr bwMode="auto">
          <a:xfrm>
            <a:off x="7727315" y="3637915"/>
            <a:ext cx="32518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38595" y="2723515"/>
            <a:ext cx="56076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zh-CN" sz="4800" b="1">
                <a:latin typeface="楷体" panose="02010609060101010101" charset="-122"/>
                <a:ea typeface="楷体" panose="02010609060101010101" charset="-122"/>
              </a:rPr>
              <a:t>、小公鸡和小鸭子</a:t>
            </a:r>
            <a:endParaRPr lang="en-US" altLang="zh-CN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" y="1056005"/>
            <a:ext cx="7366000" cy="4925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9630" y="604520"/>
            <a:ext cx="10662285" cy="180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也 </a:t>
            </a:r>
            <a:r>
              <a:rPr lang="zh-CN" altLang="en-US" sz="2800" b="1"/>
              <a:t>，yě ，独体结构，笔划少，总共3笔，即横折钩、竖、竖弯钩，整个字应该写在田字格中间，注意两个“钩”的正确书写。“他”和“地”，则是通过在“也”左边增加偏旁“ 亻”和“土”形成的，教师可通过书写演示，加强学生的记忆。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260" y="2406650"/>
            <a:ext cx="8444865" cy="42189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地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   dì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9743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075" y="5212080"/>
            <a:ext cx="5554980" cy="139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6075" y="650875"/>
            <a:ext cx="6941185" cy="412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听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tīng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30780" y="5439410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075" y="5185410"/>
            <a:ext cx="6510655" cy="1391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115" y="295275"/>
            <a:ext cx="6190615" cy="463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哥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 gē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9743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7010" y="5406390"/>
            <a:ext cx="7901305" cy="1125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090" y="106045"/>
            <a:ext cx="6620510" cy="521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9630" y="604520"/>
            <a:ext cx="10662285" cy="180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哥</a:t>
            </a:r>
            <a:r>
              <a:rPr lang="zh-CN" altLang="en-US" sz="2800" b="1"/>
              <a:t>，gē，用熟字去偏旁，改笔画方法记字形，去掉“河”字三点水，把竖钩改成竖，是“哥”字的上半部，下半部去掉三点水。书写时，上下各一半，第六笔大横压横中线。上下两个“口”字右边压竖中线。教师范写，学生仿写字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145" y="2626360"/>
            <a:ext cx="6694170" cy="40430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3630" y="2953385"/>
            <a:ext cx="9955530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小      公    鸡    和     小    鸭    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3630" y="2124075"/>
            <a:ext cx="943102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xiǎo   gōng   jī      hé    xiǎo   yā      zǐ 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90600" y="2264410"/>
            <a:ext cx="1370330" cy="1310675"/>
            <a:chOff x="-955824" y="1697380"/>
            <a:chExt cx="1887537" cy="1894933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他</a:t>
              </a: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01715" y="2259330"/>
            <a:ext cx="1370330" cy="1310674"/>
            <a:chOff x="-955824" y="1697380"/>
            <a:chExt cx="1887537" cy="1894932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57285" y="2269490"/>
            <a:ext cx="1370330" cy="1310674"/>
            <a:chOff x="-955824" y="1697380"/>
            <a:chExt cx="1887537" cy="1894932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也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17900" y="4718050"/>
            <a:ext cx="1370330" cy="1310674"/>
            <a:chOff x="-955824" y="1697380"/>
            <a:chExt cx="1887537" cy="1894932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17900" y="2256790"/>
            <a:ext cx="1370330" cy="1310674"/>
            <a:chOff x="-955824" y="1697380"/>
            <a:chExt cx="1887537" cy="1894932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河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1235" y="1562735"/>
            <a:ext cx="1369695" cy="1925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   </a:t>
            </a:r>
            <a:r>
              <a:rPr lang="zh-CN" altLang="en-US" sz="4000" b="1">
                <a:sym typeface="+mn-ea"/>
              </a:rPr>
              <a:t>tā</a:t>
            </a:r>
            <a:endParaRPr lang="zh-CN" altLang="en-US" sz="4000" b="1"/>
          </a:p>
          <a:p>
            <a:pPr algn="l"/>
            <a:endParaRPr lang="zh-CN" altLang="en-US" sz="4000" b="1">
              <a:sym typeface="+mn-ea"/>
            </a:endParaRPr>
          </a:p>
          <a:p>
            <a:pPr algn="l"/>
            <a:endParaRPr lang="zh-CN" altLang="en-US" sz="4000" b="1"/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615" y="5722620"/>
            <a:ext cx="1981200" cy="9975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89965" y="4723130"/>
            <a:ext cx="1370330" cy="1310674"/>
            <a:chOff x="-955824" y="1697380"/>
            <a:chExt cx="1887537" cy="1894932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地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01715" y="4712970"/>
            <a:ext cx="1370330" cy="1310674"/>
            <a:chOff x="-955824" y="1697380"/>
            <a:chExt cx="1887537" cy="1894932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哥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518535" y="156273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   hé</a:t>
            </a:r>
            <a:endParaRPr lang="zh-CN" altLang="en-US" sz="4000" b="1"/>
          </a:p>
        </p:txBody>
      </p:sp>
      <p:sp>
        <p:nvSpPr>
          <p:cNvPr id="34" name="文本框 33"/>
          <p:cNvSpPr txBox="1"/>
          <p:nvPr/>
        </p:nvSpPr>
        <p:spPr>
          <a:xfrm>
            <a:off x="6101715" y="1550035"/>
            <a:ext cx="120332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shuō</a:t>
            </a:r>
            <a:endParaRPr lang="zh-CN" altLang="en-US" sz="4000" b="1"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83650" y="1562735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  yě</a:t>
            </a:r>
            <a:endParaRPr lang="en-US" altLang="zh-CN" sz="4800" b="1"/>
          </a:p>
        </p:txBody>
      </p:sp>
      <p:sp>
        <p:nvSpPr>
          <p:cNvPr id="36" name="文本框 35"/>
          <p:cNvSpPr txBox="1"/>
          <p:nvPr/>
        </p:nvSpPr>
        <p:spPr>
          <a:xfrm>
            <a:off x="1002665" y="3939540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   dì</a:t>
            </a:r>
            <a:endParaRPr lang="zh-CN" altLang="en-US" sz="4000" b="1"/>
          </a:p>
        </p:txBody>
      </p:sp>
      <p:sp>
        <p:nvSpPr>
          <p:cNvPr id="37" name="文本框 36"/>
          <p:cNvSpPr txBox="1"/>
          <p:nvPr/>
        </p:nvSpPr>
        <p:spPr>
          <a:xfrm>
            <a:off x="3736975" y="4001135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tīng</a:t>
            </a:r>
            <a:endParaRPr lang="zh-CN" altLang="en-US" sz="4000" b="1"/>
          </a:p>
        </p:txBody>
      </p:sp>
      <p:sp>
        <p:nvSpPr>
          <p:cNvPr id="38" name="文本框 37"/>
          <p:cNvSpPr txBox="1"/>
          <p:nvPr/>
        </p:nvSpPr>
        <p:spPr>
          <a:xfrm>
            <a:off x="6101715" y="3940175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ym typeface="+mn-ea"/>
              </a:rPr>
              <a:t>  gē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211580" y="1864995"/>
            <a:ext cx="954087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一、我会给“也”加偏旁组成新字。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也（  ） （  ）  （  ）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二、回家把课文大声、有感情地朗读给家人听。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465" y="268986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第二课时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5845" y="288925"/>
            <a:ext cx="6044565" cy="62807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他</a:t>
              </a: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考查认读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01715" y="2259330"/>
            <a:ext cx="1370330" cy="1310675"/>
            <a:chOff x="-955824" y="1697380"/>
            <a:chExt cx="1887537" cy="1894933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57285" y="2269490"/>
            <a:ext cx="1370330" cy="1310675"/>
            <a:chOff x="-955824" y="1697380"/>
            <a:chExt cx="1887537" cy="1894933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也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17900" y="4712970"/>
            <a:ext cx="1370330" cy="1310675"/>
            <a:chOff x="-955824" y="1697380"/>
            <a:chExt cx="1887537" cy="1894933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17900" y="2256790"/>
            <a:ext cx="1370330" cy="1310675"/>
            <a:chOff x="-955824" y="1697380"/>
            <a:chExt cx="1887537" cy="1894933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河</a:t>
              </a:r>
            </a:p>
          </p:txBody>
        </p:sp>
      </p:grp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615" y="5722620"/>
            <a:ext cx="1981200" cy="9975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89965" y="4723130"/>
            <a:ext cx="1370330" cy="1310675"/>
            <a:chOff x="-955824" y="1697380"/>
            <a:chExt cx="1887537" cy="1894933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地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01715" y="4712970"/>
            <a:ext cx="1370330" cy="1310675"/>
            <a:chOff x="-955824" y="1697380"/>
            <a:chExt cx="1887537" cy="1894933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-1511110949340-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7485" y="4925695"/>
            <a:ext cx="2947035" cy="19437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教学目标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8160" y="1688465"/>
            <a:ext cx="1130808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1、认识7个生字。</a:t>
            </a:r>
            <a:r>
              <a:rPr 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（重点）</a:t>
            </a: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2、学习并能熟练书写生字，读准字音，认清字形，理解字义。</a:t>
            </a: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3、正确、流利、有感情地朗读课文.</a:t>
            </a: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4、理解课文内容，懂得伙伴之间，要团结友爱，互相帮助。</a:t>
            </a:r>
            <a:r>
              <a:rPr 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（难点）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读第一自然段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0" y="2531745"/>
            <a:ext cx="6169660" cy="41249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8160" y="2882265"/>
            <a:ext cx="48304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他们长得什么地方不同？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4055" y="4274185"/>
            <a:ext cx="483044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嘴：</a:t>
            </a:r>
            <a:r>
              <a:rPr lang="zh-CN" altLang="en-US" sz="3200" b="1">
                <a:solidFill>
                  <a:schemeClr val="tx1"/>
                </a:solidFill>
              </a:rPr>
              <a:t>小公鸡尖嘴，小鸭子扁嘴。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脚：</a:t>
            </a:r>
            <a:r>
              <a:rPr lang="zh-CN" altLang="en-US" sz="3200" b="1">
                <a:solidFill>
                  <a:schemeClr val="tx1"/>
                </a:solidFill>
              </a:rPr>
              <a:t>小公鸡脚趾分开，小鸭子脚趾间有蹼相连。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8160" y="1718945"/>
            <a:ext cx="48304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小公鸡和小鸭子一块儿出去玩。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读第二自然段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13350" y="894715"/>
            <a:ext cx="6851015" cy="180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/>
              <a:t>         </a:t>
            </a:r>
            <a:r>
              <a:rPr lang="zh-CN" altLang="en-US" sz="2800" b="1"/>
              <a:t>他们走进草地里。小公鸡找到了许多虫子，吃的很欢。小鸭子捉不到虫子，急得直哭。小公鸡看见了，捉到虫子就给小鸭子吃。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8330" y="2869565"/>
            <a:ext cx="5901055" cy="3540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8160" y="1621155"/>
            <a:ext cx="4582160" cy="3997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200" b="1"/>
          </a:p>
          <a:p>
            <a:pPr marL="0" indent="266700" algn="l"/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他们来到什么地方？　</a:t>
            </a:r>
          </a:p>
          <a:p>
            <a:pPr marL="0" indent="266700" algn="l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他们一块做什么？怎么样？　</a:t>
            </a:r>
          </a:p>
          <a:p>
            <a:pPr marL="0" indent="266700" algn="l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谁帮助谁干什么？</a:t>
            </a:r>
          </a:p>
          <a:p>
            <a:pPr marL="0" indent="266700" algn="l"/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              这段讲了什么事？小公鸡是怎样捉虫的？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读第二自然段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1310" y="1621155"/>
            <a:ext cx="541083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200" b="1"/>
          </a:p>
          <a:p>
            <a:pPr marL="0" indent="266700" algn="l"/>
            <a:r>
              <a:rPr lang="zh-CN" altLang="en-US" sz="3200"/>
              <a:t> </a:t>
            </a:r>
            <a:r>
              <a:rPr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学生思考小鸭子为什么捉不到小虫？</a:t>
            </a:r>
          </a:p>
          <a:p>
            <a:pPr marL="0" indent="266700" algn="l"/>
            <a:endParaRPr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675" y="531495"/>
            <a:ext cx="4678045" cy="5868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310" y="3743325"/>
            <a:ext cx="5410835" cy="1558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200" b="1"/>
          </a:p>
          <a:p>
            <a:pPr marL="0" indent="266700" algn="l"/>
            <a:r>
              <a:rPr lang="zh-CN" altLang="en-US" sz="3200"/>
              <a:t> 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小鸭子的嘴是扁扁的，脚有蹼连着不容易捉到小虫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读第三自然段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4625" y="1614805"/>
            <a:ext cx="6228715" cy="3997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200" b="1"/>
          </a:p>
          <a:p>
            <a:pPr marL="0" indent="266700"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他们走到小河边。小鸭子说：“公鸡弟弟，我到河边捉鱼给你吃。”小公鸡说：“我也去。”小鸭子说：“不行，不行，你不会游泳，会淹死的！”小公鸡不信，偷偷地跟在小鸭子后面，也下了水。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340" y="1468120"/>
            <a:ext cx="555752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读第三自然段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8160" y="1232535"/>
            <a:ext cx="649033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他们来到什么地方？</a:t>
            </a:r>
          </a:p>
          <a:p>
            <a:pPr marL="0" indent="266700"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  </a:t>
            </a:r>
            <a:r>
              <a:rPr 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小鸭子为小公鸡做什么了？</a:t>
            </a:r>
          </a:p>
          <a:p>
            <a:pPr marL="0" indent="266700"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小公鸡怎样做？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495" y="531495"/>
            <a:ext cx="4678045" cy="5868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230" y="3240405"/>
            <a:ext cx="66217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266700" algn="l"/>
            <a:endParaRPr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6700"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读读小鸭子讲的话，说说他说的两句话是什么意思。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8160" y="4566285"/>
            <a:ext cx="649033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266700" algn="l"/>
            <a:endParaRPr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6700" algn="l"/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①小鸭子要到河里去为小公鸡捉鱼吃，</a:t>
            </a:r>
          </a:p>
          <a:p>
            <a:pPr marL="0" indent="266700" algn="l"/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②他不让小公鸡下水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读第三自然段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825" y="1570990"/>
            <a:ext cx="67398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学生思考小公鸡为什么不能下水？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575" y="495300"/>
            <a:ext cx="4678045" cy="5868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825" y="2236470"/>
            <a:ext cx="673989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小公鸡的爪子是细尖的，无法用来拨水，所以小公鸡不会游泳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0685" y="3666490"/>
            <a:ext cx="67398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那小鸭子为什么能捉到小鱼？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9720" y="4484370"/>
            <a:ext cx="673989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小鸭子的脚有蹼连着，可以划水。小鸭子的嘴巴是扁扁的，可以咬住鱼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读第四自然段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4625" y="1614805"/>
            <a:ext cx="5648325" cy="3509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200" b="1"/>
          </a:p>
          <a:p>
            <a:pPr marL="0" indent="266700" algn="l"/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小鸭子正在水里捉鱼，忽然，听见小公鸡喊救命。他飞快地游到小公鸡身边，让小公鸡坐在自己的背上。小公鸡上了岸，笑着对小鸭子说：“鸭子哥哥，谢谢你。”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730" y="813435"/>
            <a:ext cx="605028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43503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7973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读第四自然段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8160" y="4895215"/>
            <a:ext cx="68326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（飞快地游到　　坐在自己的背上）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7975" y="1468120"/>
            <a:ext cx="6832600" cy="4972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 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①小公鸡不听小鸭子劝告也下水了，结果怎样？为什么会这样？</a:t>
            </a:r>
          </a:p>
          <a:p>
            <a:pPr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②小鸭子怎样做的？从哪些词语看出小鸭子奋力抢救小公鸡？</a:t>
            </a:r>
          </a:p>
          <a:p>
            <a:pPr algn="l"/>
            <a:endParaRPr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③讲讲这几个词语怎样表现出小鸭子是奋力抢救小公鸡的？</a:t>
            </a:r>
          </a:p>
          <a:p>
            <a:pPr algn="l"/>
            <a:endParaRPr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（２）小公鸡被救起后说了些什么，表示什么意思？</a:t>
            </a:r>
            <a:endParaRPr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160" y="3368040"/>
            <a:ext cx="68326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（忽然听见、飞快、背上）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48805" y="4489450"/>
            <a:ext cx="28708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575" y="495300"/>
            <a:ext cx="4678045" cy="58680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35680" y="5861685"/>
            <a:ext cx="27127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（感谢小鸭子）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34845" y="1640840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1934845" y="5230495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8893810" y="1640840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8893810" y="5230495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sp>
        <p:nvSpPr>
          <p:cNvPr id="15" name="文本框 14"/>
          <p:cNvSpPr txBox="1"/>
          <p:nvPr/>
        </p:nvSpPr>
        <p:spPr>
          <a:xfrm>
            <a:off x="206375" y="3575685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sp>
        <p:nvSpPr>
          <p:cNvPr id="16" name="文本框 15"/>
          <p:cNvSpPr txBox="1"/>
          <p:nvPr/>
        </p:nvSpPr>
        <p:spPr>
          <a:xfrm>
            <a:off x="10306685" y="3575685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cxnSp>
        <p:nvCxnSpPr>
          <p:cNvPr id="17" name="直接箭头连接符 16"/>
          <p:cNvCxnSpPr>
            <a:stCxn id="2" idx="0"/>
          </p:cNvCxnSpPr>
          <p:nvPr/>
        </p:nvCxnSpPr>
        <p:spPr>
          <a:xfrm flipH="1" flipV="1">
            <a:off x="2791460" y="2434590"/>
            <a:ext cx="7620" cy="2795905"/>
          </a:xfrm>
          <a:prstGeom prst="straightConnector1">
            <a:avLst/>
          </a:prstGeom>
          <a:ln w="5715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12" idx="2"/>
          </p:cNvCxnSpPr>
          <p:nvPr/>
        </p:nvCxnSpPr>
        <p:spPr>
          <a:xfrm>
            <a:off x="9758045" y="2341880"/>
            <a:ext cx="26670" cy="2727960"/>
          </a:xfrm>
          <a:prstGeom prst="straightConnector1">
            <a:avLst/>
          </a:prstGeom>
          <a:ln w="5715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930265" y="2529840"/>
            <a:ext cx="69723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相互帮助</a:t>
            </a:r>
          </a:p>
        </p:txBody>
      </p:sp>
      <p:sp>
        <p:nvSpPr>
          <p:cNvPr id="20" name="矩形 19"/>
          <p:cNvSpPr/>
          <p:nvPr/>
        </p:nvSpPr>
        <p:spPr>
          <a:xfrm>
            <a:off x="5204460" y="1549400"/>
            <a:ext cx="2148840" cy="792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414645" y="1640840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  <p:sp>
        <p:nvSpPr>
          <p:cNvPr id="22" name="矩形 21"/>
          <p:cNvSpPr/>
          <p:nvPr/>
        </p:nvSpPr>
        <p:spPr>
          <a:xfrm>
            <a:off x="5204460" y="5230495"/>
            <a:ext cx="2148840" cy="792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14645" y="5276215"/>
            <a:ext cx="1728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会捉虫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680" y="38862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160" y="1573530"/>
            <a:ext cx="11033760" cy="4895215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79120" y="1737360"/>
            <a:ext cx="1076007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一、我能正确抄写词语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哥哥　地上　听见　小河　他们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二、回家把小公鸡和小鸭子的故事复述一遍给家人听。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465" y="268986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第一课时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5845" y="288925"/>
            <a:ext cx="6044565" cy="62807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55" y="1489075"/>
            <a:ext cx="4845050" cy="3694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090" y="1023620"/>
            <a:ext cx="4480560" cy="4625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420000">
            <a:off x="2790825" y="5040630"/>
            <a:ext cx="680529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2060"/>
                </a:solidFill>
              </a:rPr>
              <a:t>它们之间发生了什么？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他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      </a:t>
            </a:r>
            <a:r>
              <a:rPr lang="zh-CN" altLang="en-US" sz="4800" b="1"/>
              <a:t>tā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2130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950" y="5384165"/>
            <a:ext cx="4298950" cy="1255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360" y="399415"/>
            <a:ext cx="3696335" cy="480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08788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      hé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6525" y="5231130"/>
            <a:ext cx="6879590" cy="1260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0385" y="410210"/>
            <a:ext cx="6435090" cy="441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9630" y="604520"/>
            <a:ext cx="10662285" cy="1375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河</a:t>
            </a:r>
            <a:r>
              <a:rPr lang="zh-CN" altLang="en-US" sz="2800" b="1"/>
              <a:t>，hé，左右结构，用部件组合法记字形，左边三点水，右边“灯”字去掉火字旁，在横下加个“口”字，（可），组成“河”。一共8笔。河水的“河”。重点指导三点水的写法。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795" y="2111375"/>
            <a:ext cx="9472295" cy="46120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说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7317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  shuō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30400" y="568134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9045" y="5541010"/>
            <a:ext cx="7255510" cy="1173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9045" y="1009015"/>
            <a:ext cx="6924040" cy="425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也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/>
              <a:t>  yě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788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075" y="5172075"/>
            <a:ext cx="252857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5555" y="249555"/>
            <a:ext cx="7350760" cy="482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Microsoft Office PowerPoint</Application>
  <PresentationFormat>自定义</PresentationFormat>
  <Paragraphs>135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a</cp:lastModifiedBy>
  <cp:revision>20</cp:revision>
  <dcterms:created xsi:type="dcterms:W3CDTF">2016-12-17T13:27:00Z</dcterms:created>
  <dcterms:modified xsi:type="dcterms:W3CDTF">2017-03-09T04:45:45Z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