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1" r:id="rId21"/>
    <p:sldId id="275" r:id="rId22"/>
    <p:sldId id="276" r:id="rId23"/>
    <p:sldId id="282" r:id="rId24"/>
    <p:sldId id="279" r:id="rId25"/>
    <p:sldId id="280" r:id="rId26"/>
    <p:sldId id="283" r:id="rId27"/>
    <p:sldId id="288" r:id="rId28"/>
    <p:sldId id="289" r:id="rId29"/>
    <p:sldId id="284" r:id="rId30"/>
    <p:sldId id="285" r:id="rId31"/>
    <p:sldId id="286" r:id="rId32"/>
    <p:sldId id="287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FF345-EBAE-43C9-99F5-1F8F4F318075}" type="datetimeFigureOut">
              <a:rPr lang="zh-CN" altLang="en-US" smtClean="0"/>
              <a:pPr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8B765-77F2-4E83-8C2C-B1BB8ED2B5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中华少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5984" y="857232"/>
            <a:ext cx="5357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+mj-ea"/>
                <a:ea typeface="+mj-ea"/>
              </a:rPr>
              <a:t>8.</a:t>
            </a:r>
            <a:r>
              <a:rPr lang="zh-CN" altLang="en-US" sz="8000" b="1" dirty="0" smtClean="0">
                <a:latin typeface="+mj-ea"/>
                <a:ea typeface="+mj-ea"/>
              </a:rPr>
              <a:t>中华</a:t>
            </a:r>
            <a:r>
              <a:rPr lang="zh-CN" altLang="en-US" sz="8000" b="1" dirty="0" smtClean="0">
                <a:latin typeface="+mj-ea"/>
                <a:ea typeface="+mj-ea"/>
              </a:rPr>
              <a:t>少年</a:t>
            </a:r>
            <a:endParaRPr lang="zh-CN" altLang="en-US" sz="80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南疆红棉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225439" cy="6858000"/>
          </a:xfrm>
        </p:spPr>
      </p:pic>
      <p:sp>
        <p:nvSpPr>
          <p:cNvPr id="5" name="TextBox 4"/>
          <p:cNvSpPr txBox="1"/>
          <p:nvPr/>
        </p:nvSpPr>
        <p:spPr>
          <a:xfrm>
            <a:off x="785786" y="285728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教我热烈的是南疆的红棉。</a:t>
            </a:r>
            <a:endParaRPr lang="zh-CN" altLang="en-US" sz="5400" b="1" dirty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锦绣山川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205385" cy="6858000"/>
          </a:xfrm>
        </p:spPr>
      </p:pic>
      <p:sp>
        <p:nvSpPr>
          <p:cNvPr id="5" name="TextBox 4"/>
          <p:cNvSpPr txBox="1"/>
          <p:nvPr/>
        </p:nvSpPr>
        <p:spPr>
          <a:xfrm>
            <a:off x="785786" y="428604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龙的故乡，民族的摇篮，</a:t>
            </a:r>
            <a:endParaRPr lang="en-US" altLang="zh-CN" sz="5400" b="1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锦绣山川，我们的家园。</a:t>
            </a:r>
            <a:endParaRPr lang="zh-CN" altLang="en-US" sz="54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2289606142,2413220626&amp;fm=21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000108"/>
            <a:ext cx="4780361" cy="4714884"/>
          </a:xfrm>
        </p:spPr>
      </p:pic>
      <p:sp>
        <p:nvSpPr>
          <p:cNvPr id="3" name="TextBox 2"/>
          <p:cNvSpPr txBox="1"/>
          <p:nvPr/>
        </p:nvSpPr>
        <p:spPr>
          <a:xfrm>
            <a:off x="1285852" y="142852"/>
            <a:ext cx="7000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到刚劲端庄的方块字里，</a:t>
            </a:r>
            <a:endParaRPr lang="en-US" altLang="zh-CN" sz="44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857892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感受“水浒”、“三国”的英雄豪气；</a:t>
            </a:r>
            <a:endParaRPr lang="zh-CN" altLang="en-US" sz="40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唐诗宋词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57224" y="2357430"/>
            <a:ext cx="75009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到如歌如画的唐诗宋词中，</a:t>
            </a:r>
            <a:endParaRPr lang="en-US" altLang="zh-CN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r>
              <a:rPr lang="zh-CN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领略枫桥的钟声，大漠的孤烟；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女娲补天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714348" y="285728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在外婆的歌谣里牙牙学语，</a:t>
            </a:r>
            <a:endParaRPr lang="en-US" altLang="zh-CN" sz="4800" b="1" dirty="0" smtClean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女娲、大禹的故事萦绕耳畔；</a:t>
            </a:r>
            <a:endParaRPr lang="zh-CN" altLang="en-US" sz="4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冬子.jpg"/>
          <p:cNvPicPr>
            <a:picLocks noGrp="1" noChangeAspect="1"/>
          </p:cNvPicPr>
          <p:nvPr>
            <p:ph idx="1"/>
          </p:nvPr>
        </p:nvPicPr>
        <p:blipFill>
          <a:blip r:embed="rId2"/>
          <a:srcRect r="943" b="13819"/>
          <a:stretch>
            <a:fillRect/>
          </a:stretch>
        </p:blipFill>
        <p:spPr>
          <a:xfrm>
            <a:off x="357158" y="214290"/>
            <a:ext cx="3786214" cy="3357586"/>
          </a:xfrm>
        </p:spPr>
      </p:pic>
      <p:pic>
        <p:nvPicPr>
          <p:cNvPr id="5" name="图片 4" descr="雷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0"/>
            <a:ext cx="3429024" cy="35718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4348" y="4286256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在爷爷的臂弯下蹒跚学步，</a:t>
            </a:r>
            <a:endParaRPr lang="en-US" altLang="zh-CN" sz="4800" b="1" dirty="0" smtClean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8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冬子、雷锋的脚印引我向前。</a:t>
            </a:r>
            <a:endParaRPr lang="zh-CN" altLang="en-US" sz="48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中国人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10" t="4104"/>
          <a:stretch>
            <a:fillRect/>
          </a:stretch>
        </p:blipFill>
        <p:spPr>
          <a:xfrm>
            <a:off x="0" y="1"/>
            <a:ext cx="3782919" cy="3714752"/>
          </a:xfrm>
        </p:spPr>
      </p:pic>
      <p:sp>
        <p:nvSpPr>
          <p:cNvPr id="3" name="TextBox 2"/>
          <p:cNvSpPr txBox="1"/>
          <p:nvPr/>
        </p:nvSpPr>
        <p:spPr>
          <a:xfrm>
            <a:off x="3000364" y="1071546"/>
            <a:ext cx="578647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炎黄子孙，</a:t>
            </a:r>
            <a:endParaRPr lang="en-US" altLang="zh-CN" sz="7200" b="1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72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中华儿女，</a:t>
            </a:r>
            <a:endParaRPr lang="en-US" altLang="zh-CN" sz="7200" b="1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72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黑眼睛黄皮肤，</a:t>
            </a:r>
            <a:endParaRPr lang="en-US" altLang="zh-CN" sz="7200" b="1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72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不改的容颜。</a:t>
            </a:r>
            <a:endParaRPr lang="en-US" altLang="zh-CN" sz="7200" b="1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端午龙舟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5720" y="357166"/>
            <a:ext cx="885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五月端阳，心随龙舟把诗魂追赶，</a:t>
            </a:r>
            <a:endParaRPr lang="zh-CN" altLang="en-US" sz="4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中秋望月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5055" cy="6858000"/>
          </a:xfrm>
        </p:spPr>
      </p:pic>
      <p:sp>
        <p:nvSpPr>
          <p:cNvPr id="5" name="TextBox 4"/>
          <p:cNvSpPr txBox="1"/>
          <p:nvPr/>
        </p:nvSpPr>
        <p:spPr>
          <a:xfrm>
            <a:off x="785786" y="2428868"/>
            <a:ext cx="67866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八月中秋，</a:t>
            </a:r>
            <a:endParaRPr lang="en-US" altLang="zh-CN" sz="4800" dirty="0" smtClean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借皎皎圆月遥寄思念。</a:t>
            </a:r>
            <a:endParaRPr lang="zh-CN" altLang="en-US" sz="4800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敖包相会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00100" y="285728"/>
            <a:ext cx="75724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敖包会上，射箭摔跤，尽显小牧民的强悍；</a:t>
            </a:r>
            <a:endParaRPr lang="zh-CN" altLang="en-US" sz="60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高原雪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71736" y="214290"/>
            <a:ext cx="7215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从巍峨挺拔的高原走来，</a:t>
            </a:r>
            <a:endParaRPr lang="en-US" altLang="zh-CN" sz="4800" b="1" dirty="0" smtClean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48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我是冰山上的一朵雪莲；</a:t>
            </a:r>
            <a:endParaRPr lang="zh-CN" altLang="en-US" sz="4800" b="1" dirty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献哈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69618" cy="6858000"/>
          </a:xfrm>
        </p:spPr>
      </p:pic>
      <p:sp>
        <p:nvSpPr>
          <p:cNvPr id="5" name="TextBox 4"/>
          <p:cNvSpPr txBox="1"/>
          <p:nvPr/>
        </p:nvSpPr>
        <p:spPr>
          <a:xfrm>
            <a:off x="1357290" y="0"/>
            <a:ext cx="6858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手捧哈达，欢歌劲舞，献给朋友美好的祝愿。</a:t>
            </a:r>
            <a:endParaRPr lang="zh-CN" altLang="en-US" sz="5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龙的传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</p:spPr>
      </p:pic>
      <p:sp>
        <p:nvSpPr>
          <p:cNvPr id="6" name="TextBox 5"/>
          <p:cNvSpPr txBox="1"/>
          <p:nvPr/>
        </p:nvSpPr>
        <p:spPr>
          <a:xfrm>
            <a:off x="7139266" y="0"/>
            <a:ext cx="861774" cy="6643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东方之美滋养着龙的传人，</a:t>
            </a:r>
            <a:endParaRPr lang="zh-CN" altLang="en-US" sz="44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8845" y="0"/>
            <a:ext cx="800219" cy="69294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五千年文化植根在我们心田。</a:t>
            </a:r>
            <a:endParaRPr lang="zh-CN" altLang="en-US" sz="40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创伤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532853"/>
            <a:ext cx="4429124" cy="3318739"/>
          </a:xfrm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46434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我们铭记着中华母亲的功德，</a:t>
            </a:r>
            <a:endParaRPr lang="en-US" altLang="zh-CN" sz="2800" b="1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更不忘她承受的千灾百难。</a:t>
            </a:r>
            <a:endParaRPr lang="en-US" altLang="zh-CN" sz="2800" b="1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黄河纤夫拉不直问号般的身躯，</a:t>
            </a:r>
            <a:endParaRPr lang="en-US" altLang="zh-CN" sz="2800" b="1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长城的古砖挡不住洋炮的弹片。</a:t>
            </a:r>
            <a:endParaRPr lang="zh-CN" altLang="en-US" sz="28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内容占位符 3" descr="黄河纤夫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-1"/>
            <a:ext cx="4572001" cy="3386667"/>
          </a:xfrm>
          <a:prstGeom prst="rect">
            <a:avLst/>
          </a:prstGeom>
        </p:spPr>
      </p:pic>
      <p:pic>
        <p:nvPicPr>
          <p:cNvPr id="7" name="内容占位符 3" descr="长城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3981" y="3571876"/>
            <a:ext cx="4550020" cy="3286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东方雄狮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71472" y="0"/>
            <a:ext cx="80724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啊！是七月的星火，南湖的航船，</a:t>
            </a:r>
            <a:endParaRPr lang="en-US" altLang="zh-CN" sz="4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让东方雄狮从噩梦中奋起。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青春的笑脸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82077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00100" y="214290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“先驱者”的热血复苏了千年冻土，</a:t>
            </a:r>
            <a:endParaRPr lang="en-US" altLang="zh-CN" sz="36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神州才露出青春的笑脸，</a:t>
            </a:r>
            <a:endParaRPr lang="zh-CN" altLang="en-US" sz="36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春天的故事.jpg"/>
          <p:cNvPicPr>
            <a:picLocks noGrp="1" noChangeAspect="1"/>
          </p:cNvPicPr>
          <p:nvPr>
            <p:ph idx="1"/>
          </p:nvPr>
        </p:nvPicPr>
        <p:blipFill>
          <a:blip r:embed="rId2"/>
          <a:srcRect t="6818" r="1922"/>
          <a:stretch>
            <a:fillRect/>
          </a:stretch>
        </p:blipFill>
        <p:spPr>
          <a:xfrm>
            <a:off x="-1" y="0"/>
            <a:ext cx="9786975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00100" y="4643446"/>
            <a:ext cx="75724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“春天的故事”响彻大江南北，</a:t>
            </a:r>
            <a:endParaRPr lang="en-US" altLang="zh-CN" sz="4400" b="1" dirty="0" smtClean="0">
              <a:solidFill>
                <a:srgbClr val="FFFF00"/>
              </a:solidFill>
            </a:endParaRPr>
          </a:p>
          <a:p>
            <a:r>
              <a:rPr lang="zh-CN" altLang="en-US" sz="4400" b="1" dirty="0" smtClean="0">
                <a:solidFill>
                  <a:srgbClr val="FFFF00"/>
                </a:solidFill>
              </a:rPr>
              <a:t>中华啊！展开了崭新的画卷。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起跑线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3500438"/>
          </a:xfrm>
        </p:spPr>
      </p:pic>
      <p:sp>
        <p:nvSpPr>
          <p:cNvPr id="5" name="TextBox 4"/>
          <p:cNvSpPr txBox="1"/>
          <p:nvPr/>
        </p:nvSpPr>
        <p:spPr>
          <a:xfrm>
            <a:off x="-857320" y="3857628"/>
            <a:ext cx="100013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             </a:t>
            </a:r>
            <a:r>
              <a:rPr lang="zh-CN" altLang="en-US" sz="4400" b="1" dirty="0" smtClean="0">
                <a:solidFill>
                  <a:srgbClr val="7030A0"/>
                </a:solidFill>
              </a:rPr>
              <a:t>今天，历史和未来将由我们焊接，</a:t>
            </a:r>
            <a:endParaRPr lang="en-US" altLang="zh-CN" sz="4400" b="1" dirty="0" smtClean="0">
              <a:solidFill>
                <a:srgbClr val="7030A0"/>
              </a:solidFill>
            </a:endParaRPr>
          </a:p>
          <a:p>
            <a:r>
              <a:rPr lang="zh-CN" altLang="en-US" sz="4400" b="1" dirty="0" smtClean="0">
                <a:solidFill>
                  <a:srgbClr val="7030A0"/>
                </a:solidFill>
              </a:rPr>
              <a:t>             时代</a:t>
            </a:r>
            <a:r>
              <a:rPr lang="zh-CN" altLang="en-US" sz="4400" b="1" dirty="0" smtClean="0">
                <a:solidFill>
                  <a:srgbClr val="7030A0"/>
                </a:solidFill>
              </a:rPr>
              <a:t>的</a:t>
            </a:r>
            <a:r>
              <a:rPr lang="zh-CN" altLang="en-US" sz="4400" b="1" dirty="0" smtClean="0">
                <a:solidFill>
                  <a:srgbClr val="7030A0"/>
                </a:solidFill>
              </a:rPr>
              <a:t>接力棒要靠我们相传，</a:t>
            </a:r>
            <a:endParaRPr lang="en-US" altLang="zh-CN" sz="4400" b="1" dirty="0" smtClean="0">
              <a:solidFill>
                <a:srgbClr val="7030A0"/>
              </a:solidFill>
            </a:endParaRPr>
          </a:p>
          <a:p>
            <a:r>
              <a:rPr lang="zh-CN" altLang="en-US" sz="4400" b="1" dirty="0" smtClean="0">
                <a:solidFill>
                  <a:srgbClr val="7030A0"/>
                </a:solidFill>
              </a:rPr>
              <a:t>             站</a:t>
            </a:r>
            <a:r>
              <a:rPr lang="zh-CN" altLang="en-US" sz="4400" b="1" dirty="0" smtClean="0">
                <a:solidFill>
                  <a:srgbClr val="7030A0"/>
                </a:solidFill>
              </a:rPr>
              <a:t>在新的起跑线</a:t>
            </a:r>
            <a:r>
              <a:rPr lang="zh-CN" altLang="en-US" sz="4400" b="1" dirty="0" smtClean="0">
                <a:solidFill>
                  <a:srgbClr val="7030A0"/>
                </a:solidFill>
              </a:rPr>
              <a:t>上响亮回答：</a:t>
            </a:r>
            <a:endParaRPr lang="en-US" altLang="zh-CN" sz="4400" b="1" dirty="0" smtClean="0">
              <a:solidFill>
                <a:srgbClr val="7030A0"/>
              </a:solidFill>
            </a:endParaRPr>
          </a:p>
          <a:p>
            <a:r>
              <a:rPr lang="zh-CN" altLang="en-US" sz="4400" b="1" dirty="0" smtClean="0"/>
              <a:t>    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少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0057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5000636"/>
            <a:ext cx="8229600" cy="1143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齐：少年要谱写中华更璀璨的诗篇！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阳关道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00100" y="3071810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不期望脚下处处阳关道，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艳阳天.jpg"/>
          <p:cNvPicPr>
            <a:picLocks noChangeAspect="1"/>
          </p:cNvPicPr>
          <p:nvPr/>
        </p:nvPicPr>
        <p:blipFill>
          <a:blip r:embed="rId2"/>
          <a:srcRect b="7955"/>
          <a:stretch>
            <a:fillRect/>
          </a:stretch>
        </p:blipFill>
        <p:spPr>
          <a:xfrm>
            <a:off x="0" y="0"/>
            <a:ext cx="931341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728" y="2928934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</a:rPr>
              <a:t>不幻想头顶一片艳阳天，</a:t>
            </a:r>
            <a:endParaRPr lang="zh-CN" altLang="en-US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宝岛乳燕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42976" y="285728"/>
            <a:ext cx="71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从碧波环抱的宝岛走来，</a:t>
            </a:r>
            <a:endParaRPr lang="en-US" altLang="zh-CN" sz="5400" b="1" dirty="0" smtClean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我是海风中的一只乳燕；</a:t>
            </a:r>
            <a:endParaRPr lang="zh-CN" altLang="en-US" sz="5400" b="1" dirty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不迷恋父兄给予的蜜罐温床，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pic>
        <p:nvPicPr>
          <p:cNvPr id="4" name="内容占位符 3" descr="爱.jpg"/>
          <p:cNvPicPr>
            <a:picLocks noGrp="1" noChangeAspect="1"/>
          </p:cNvPicPr>
          <p:nvPr>
            <p:ph idx="1"/>
          </p:nvPr>
        </p:nvPicPr>
        <p:blipFill>
          <a:blip r:embed="rId2"/>
          <a:srcRect r="24035" b="1192"/>
          <a:stretch>
            <a:fillRect/>
          </a:stretch>
        </p:blipFill>
        <p:spPr>
          <a:xfrm>
            <a:off x="1714480" y="2385994"/>
            <a:ext cx="5852148" cy="44720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国旗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00164" y="0"/>
            <a:ext cx="10144164" cy="6858000"/>
          </a:xfrm>
        </p:spPr>
      </p:pic>
      <p:sp>
        <p:nvSpPr>
          <p:cNvPr id="5" name="TextBox 4"/>
          <p:cNvSpPr txBox="1"/>
          <p:nvPr/>
        </p:nvSpPr>
        <p:spPr>
          <a:xfrm>
            <a:off x="2214546" y="4000504"/>
            <a:ext cx="628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隶书" pitchFamily="49" charset="-122"/>
                <a:ea typeface="隶书" pitchFamily="49" charset="-122"/>
              </a:rPr>
              <a:t>不忘记“最危险的时候”战歌飞旋！</a:t>
            </a:r>
            <a:endParaRPr lang="zh-CN" altLang="en-US" sz="60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长风破浪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58346" cy="6858000"/>
          </a:xfrm>
        </p:spPr>
      </p:pic>
      <p:sp>
        <p:nvSpPr>
          <p:cNvPr id="5" name="TextBox 4"/>
          <p:cNvSpPr txBox="1"/>
          <p:nvPr/>
        </p:nvSpPr>
        <p:spPr>
          <a:xfrm>
            <a:off x="1357290" y="571480"/>
            <a:ext cx="6929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要做旗舰去长风破浪，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火箭飞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15467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71538" y="357166"/>
            <a:ext cx="7215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要做火箭去推动飞船，</a:t>
            </a:r>
            <a:endParaRPr lang="zh-CN" altLang="en-US" sz="6000" dirty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利剑.jpg"/>
          <p:cNvPicPr>
            <a:picLocks noGrp="1" noChangeAspect="1"/>
          </p:cNvPicPr>
          <p:nvPr>
            <p:ph idx="1"/>
          </p:nvPr>
        </p:nvPicPr>
        <p:blipFill>
          <a:blip r:embed="rId2"/>
          <a:srcRect b="5296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57224" y="428604"/>
            <a:ext cx="7072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</a:rPr>
              <a:t>要做利剑把贫穷斩断，</a:t>
            </a:r>
            <a:endParaRPr lang="zh-CN" altLang="en-US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爱心.jpg"/>
          <p:cNvPicPr>
            <a:picLocks noGrp="1" noChangeAspect="1"/>
          </p:cNvPicPr>
          <p:nvPr>
            <p:ph idx="1"/>
          </p:nvPr>
        </p:nvPicPr>
        <p:blipFill>
          <a:blip r:embed="rId2"/>
          <a:srcRect r="769" b="5296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42944" y="128586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要用爱心把世界相连。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</a:rPr>
              <a:t>听，芦笙和唢呐一齐吹响，</a:t>
            </a:r>
            <a:endParaRPr lang="zh-CN" altLang="en-US" sz="4800" b="1" dirty="0">
              <a:solidFill>
                <a:srgbClr val="00B050"/>
              </a:solidFill>
            </a:endParaRPr>
          </a:p>
        </p:txBody>
      </p:sp>
      <p:pic>
        <p:nvPicPr>
          <p:cNvPr id="4" name="内容占位符 3" descr="芦笙唢呐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285993"/>
            <a:ext cx="9144000" cy="45720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海燕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4500563" cy="3929066"/>
          </a:xfrm>
        </p:spPr>
      </p:pic>
      <p:pic>
        <p:nvPicPr>
          <p:cNvPr id="5" name="图片 4" descr="老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0"/>
            <a:ext cx="4643438" cy="39290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4448" y="4714884"/>
            <a:ext cx="7429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6">
                    <a:lumMod val="50000"/>
                  </a:schemeClr>
                </a:solidFill>
              </a:rPr>
              <a:t>看，乳燕和雏鹰比翼联翩。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五十六朵鲜花竞相开放，</a:t>
            </a: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装点祖国万里大花园。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内容占位符 3" descr="56民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85926"/>
            <a:ext cx="9144000" cy="50720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先辈英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214414" y="714356"/>
            <a:ext cx="6643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让先辈的英灵自豪地赞叹：</a:t>
            </a:r>
            <a:endParaRPr lang="zh-CN" altLang="en-US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草原雄鹰.jpg"/>
          <p:cNvPicPr>
            <a:picLocks noGrp="1" noChangeAspect="1"/>
          </p:cNvPicPr>
          <p:nvPr>
            <p:ph idx="1"/>
          </p:nvPr>
        </p:nvPicPr>
        <p:blipFill>
          <a:blip r:embed="rId2"/>
          <a:srcRect r="-16" b="1003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71538" y="4857760"/>
            <a:ext cx="80724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从苍苍茫茫的草原走来，</a:t>
            </a:r>
            <a:endParaRPr lang="en-US" altLang="zh-CN" sz="5400" b="1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我是蓝天下翱翔的雄鹰；</a:t>
            </a:r>
            <a:endParaRPr lang="zh-CN" altLang="en-US" sz="54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s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000364" cy="3357562"/>
          </a:xfrm>
          <a:prstGeom prst="rect">
            <a:avLst/>
          </a:prstGeom>
        </p:spPr>
      </p:pic>
      <p:pic>
        <p:nvPicPr>
          <p:cNvPr id="5" name="图片 4" descr="psb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857628"/>
            <a:ext cx="3289438" cy="3000372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0496" y="357166"/>
            <a:ext cx="4643470" cy="21431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b="1" dirty="0" smtClean="0"/>
              <a:t>齐：</a:t>
            </a: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啊！这就是我的中华！</a:t>
            </a:r>
            <a:endParaRPr lang="en-US" altLang="zh-CN" sz="3600" b="1" dirty="0" smtClean="0"/>
          </a:p>
          <a:p>
            <a:pPr>
              <a:buNone/>
            </a:pPr>
            <a:r>
              <a:rPr lang="zh-CN" altLang="en-US" sz="3600" b="1" dirty="0" smtClean="0"/>
              <a:t>这就是中华的</a:t>
            </a:r>
            <a:r>
              <a:rPr lang="zh-CN" altLang="en-US" sz="3600" b="1" dirty="0" smtClean="0"/>
              <a:t>少年！</a:t>
            </a:r>
            <a:endParaRPr lang="zh-CN" altLang="en-US" sz="3600" b="1" dirty="0"/>
          </a:p>
        </p:txBody>
      </p:sp>
      <p:pic>
        <p:nvPicPr>
          <p:cNvPr id="6" name="图片 5" descr="psb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3714752"/>
            <a:ext cx="2997055" cy="3143248"/>
          </a:xfrm>
          <a:prstGeom prst="rect">
            <a:avLst/>
          </a:prstGeom>
        </p:spPr>
      </p:pic>
      <p:pic>
        <p:nvPicPr>
          <p:cNvPr id="7" name="图片 6" descr="psb.web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3" y="3786190"/>
            <a:ext cx="2500298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山丹丹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71472" y="0"/>
            <a:ext cx="8072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itchFamily="49" charset="-122"/>
                <a:ea typeface="隶书" pitchFamily="49" charset="-122"/>
              </a:rPr>
              <a:t>从七沟八梁的黄土坡走来，</a:t>
            </a:r>
            <a:endParaRPr lang="en-US" altLang="zh-CN" sz="5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itchFamily="49" charset="-122"/>
                <a:ea typeface="隶书" pitchFamily="49" charset="-122"/>
              </a:rPr>
              <a:t>我是黄河边鲜嫩的山丹丹。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中华少年1.jpg"/>
          <p:cNvPicPr>
            <a:picLocks noGrp="1" noChangeAspect="1"/>
          </p:cNvPicPr>
          <p:nvPr>
            <p:ph idx="1"/>
          </p:nvPr>
        </p:nvPicPr>
        <p:blipFill>
          <a:blip r:embed="rId2"/>
          <a:srcRect r="20718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421481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齐：啊</a:t>
            </a:r>
            <a:r>
              <a:rPr lang="zh-CN" altLang="en-US" sz="5400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！神州大地生长的希望，</a:t>
            </a:r>
            <a:endParaRPr lang="en-US" altLang="zh-CN" sz="5400" b="1" dirty="0" smtClean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5400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我们是中华的少年！</a:t>
            </a:r>
            <a:endParaRPr lang="zh-CN" altLang="en-US" sz="5400" b="1" dirty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九曲黄河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0956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00100" y="428604"/>
            <a:ext cx="7572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九曲黄河让我懂得百折不回，</a:t>
            </a:r>
            <a:endParaRPr lang="en-US" altLang="zh-CN" sz="4800" b="1" dirty="0" smtClean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  <a:p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昆仑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00312" cy="6858000"/>
          </a:xfrm>
        </p:spPr>
      </p:pic>
      <p:sp>
        <p:nvSpPr>
          <p:cNvPr id="5" name="TextBox 4"/>
          <p:cNvSpPr txBox="1"/>
          <p:nvPr/>
        </p:nvSpPr>
        <p:spPr>
          <a:xfrm>
            <a:off x="714348" y="571480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莽莽昆仑使我学会立地顶天，</a:t>
            </a:r>
            <a:endParaRPr lang="zh-CN" altLang="en-US" sz="4800" b="1" dirty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19657" cy="6858000"/>
          </a:xfrm>
        </p:spPr>
      </p:pic>
      <p:sp>
        <p:nvSpPr>
          <p:cNvPr id="4" name="TextBox 3"/>
          <p:cNvSpPr txBox="1"/>
          <p:nvPr/>
        </p:nvSpPr>
        <p:spPr>
          <a:xfrm>
            <a:off x="1071538" y="5500702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教我纯洁的是北国的雪花，</a:t>
            </a:r>
            <a:endParaRPr lang="zh-CN" altLang="en-US" sz="48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510</Words>
  <Application>Microsoft Office PowerPoint</Application>
  <PresentationFormat>全屏显示(4:3)</PresentationFormat>
  <Paragraphs>66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不迷恋父兄给予的蜜罐温床，</vt:lpstr>
      <vt:lpstr>幻灯片 31</vt:lpstr>
      <vt:lpstr>幻灯片 32</vt:lpstr>
      <vt:lpstr>幻灯片 33</vt:lpstr>
      <vt:lpstr>幻灯片 34</vt:lpstr>
      <vt:lpstr>幻灯片 35</vt:lpstr>
      <vt:lpstr>听，芦笙和唢呐一齐吹响，</vt:lpstr>
      <vt:lpstr>幻灯片 37</vt:lpstr>
      <vt:lpstr>五十六朵鲜花竞相开放， 装点祖国万里大花园。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18</cp:revision>
  <dcterms:created xsi:type="dcterms:W3CDTF">2016-09-25T02:39:33Z</dcterms:created>
  <dcterms:modified xsi:type="dcterms:W3CDTF">2016-09-25T14:16:01Z</dcterms:modified>
</cp:coreProperties>
</file>