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2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3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4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5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6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7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8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9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0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1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2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32" r:id="rId1"/>
  </p:sldMasterIdLst>
  <p:notesMasterIdLst>
    <p:notesMasterId r:id="rId25"/>
  </p:notesMasterIdLst>
  <p:sldIdLst>
    <p:sldId id="256" r:id="rId2"/>
    <p:sldId id="379" r:id="rId3"/>
    <p:sldId id="489" r:id="rId4"/>
    <p:sldId id="493" r:id="rId5"/>
    <p:sldId id="496" r:id="rId6"/>
    <p:sldId id="497" r:id="rId7"/>
    <p:sldId id="498" r:id="rId8"/>
    <p:sldId id="473" r:id="rId9"/>
    <p:sldId id="472" r:id="rId10"/>
    <p:sldId id="500" r:id="rId11"/>
    <p:sldId id="503" r:id="rId12"/>
    <p:sldId id="475" r:id="rId13"/>
    <p:sldId id="505" r:id="rId14"/>
    <p:sldId id="508" r:id="rId15"/>
    <p:sldId id="509" r:id="rId16"/>
    <p:sldId id="482" r:id="rId17"/>
    <p:sldId id="450" r:id="rId18"/>
    <p:sldId id="513" r:id="rId19"/>
    <p:sldId id="512" r:id="rId20"/>
    <p:sldId id="514" r:id="rId21"/>
    <p:sldId id="511" r:id="rId22"/>
    <p:sldId id="510" r:id="rId23"/>
    <p:sldId id="394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5E498"/>
    <a:srgbClr val="53B3D1"/>
    <a:srgbClr val="CFE08C"/>
    <a:srgbClr val="6ABBD6"/>
    <a:srgbClr val="60B9D6"/>
    <a:srgbClr val="FBFBF3"/>
    <a:srgbClr val="D1E1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1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476DC-CB84-4197-A853-CA30B706622B}" type="datetimeFigureOut">
              <a:rPr lang="zh-CN" altLang="en-US" smtClean="0"/>
              <a:t>2019/8/22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FFB88-F85F-40B2-A01F-89EF224041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95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0485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814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9254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8319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840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0400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323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157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2181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8363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39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222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850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9695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1156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739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998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714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358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073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1088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51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FFB88-F85F-40B2-A01F-89EF2240411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793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D6CD04-EE77-4528-932E-2BCAAB56E2CE}" type="datetimeFigureOut">
              <a:rPr lang="zh-CN" altLang="en-US" smtClean="0"/>
              <a:pPr>
                <a:defRPr/>
              </a:pPr>
              <a:t>2019/8/22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FD41CA3-2E87-4A97-B216-310651FE45B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186C54-50F3-4D4D-AD85-C22063649E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76" r="27688"/>
          <a:stretch/>
        </p:blipFill>
        <p:spPr>
          <a:xfrm>
            <a:off x="0" y="388189"/>
            <a:ext cx="12192000" cy="646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855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243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4D9289D-F943-4679-B21B-DD09C9322F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8" name="图片 3">
            <a:extLst>
              <a:ext uri="{FF2B5EF4-FFF2-40B4-BE49-F238E27FC236}">
                <a16:creationId xmlns:a16="http://schemas.microsoft.com/office/drawing/2014/main" id="{13B3371C-D826-4B7B-8C90-E1943FF4D1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3175" y="257176"/>
            <a:ext cx="110315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363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39" r:id="rId1"/>
    <p:sldLayoutId id="214748514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3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3.png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3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3.png"/><Relationship Id="rId5" Type="http://schemas.openxmlformats.org/officeDocument/2006/relationships/image" Target="../media/image24.jpg"/><Relationship Id="rId4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jp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536DB5-1C62-47EC-9949-DC20A3CC209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981640" y="2617713"/>
            <a:ext cx="4921291" cy="1031574"/>
          </a:xfrm>
          <a:prstGeom prst="roundRect">
            <a:avLst>
              <a:gd name="adj" fmla="val 20211"/>
            </a:avLst>
          </a:prstGeom>
          <a:noFill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rPr>
              <a:t>语文园地一</a:t>
            </a:r>
            <a:endParaRPr lang="zh-CN" altLang="en-US" sz="6000" dirty="0"/>
          </a:p>
        </p:txBody>
      </p:sp>
      <p:pic>
        <p:nvPicPr>
          <p:cNvPr id="6" name="图片 3">
            <a:extLst>
              <a:ext uri="{FF2B5EF4-FFF2-40B4-BE49-F238E27FC236}">
                <a16:creationId xmlns:a16="http://schemas.microsoft.com/office/drawing/2014/main" id="{027A9E16-060D-4833-9D34-113921412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281" y="257176"/>
            <a:ext cx="1130051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5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EFBA54BA-E821-4C03-82D4-41D30C658E20}"/>
              </a:ext>
            </a:extLst>
          </p:cNvPr>
          <p:cNvSpPr/>
          <p:nvPr/>
        </p:nvSpPr>
        <p:spPr>
          <a:xfrm>
            <a:off x="1009474" y="2775317"/>
            <a:ext cx="10480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我在原野上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摇曳，使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原野风光更加旖旎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我在清风中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呼吸，使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清风芬芳馥郁。我微睡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时，黑夜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星空的千万颗亮晶晶的眼睛对我察看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我醒来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时，白昼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的那只硕大无朋的独眼向我凝视。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E1CC2F0-3C48-4FFD-B791-AA67D2FA22A1}"/>
              </a:ext>
            </a:extLst>
          </p:cNvPr>
          <p:cNvSpPr/>
          <p:nvPr/>
        </p:nvSpPr>
        <p:spPr>
          <a:xfrm>
            <a:off x="1068332" y="1127951"/>
            <a:ext cx="66077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读下面的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句子，再说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说分号的用法。</a:t>
            </a:r>
          </a:p>
        </p:txBody>
      </p:sp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id="{F3E52F5F-FD2A-464F-BA4F-DD3058CA99D5}"/>
              </a:ext>
            </a:extLst>
          </p:cNvPr>
          <p:cNvSpPr/>
          <p:nvPr/>
        </p:nvSpPr>
        <p:spPr>
          <a:xfrm>
            <a:off x="2829495" y="1660650"/>
            <a:ext cx="3508254" cy="856515"/>
          </a:xfrm>
          <a:prstGeom prst="wedgeRoundRectCallout">
            <a:avLst>
              <a:gd name="adj1" fmla="val 33000"/>
              <a:gd name="adj2" fmla="val 9379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写的是“我”在原野上的样子。</a:t>
            </a:r>
          </a:p>
        </p:txBody>
      </p:sp>
      <p:sp>
        <p:nvSpPr>
          <p:cNvPr id="9" name="对话气泡: 圆角矩形 8">
            <a:extLst>
              <a:ext uri="{FF2B5EF4-FFF2-40B4-BE49-F238E27FC236}">
                <a16:creationId xmlns:a16="http://schemas.microsoft.com/office/drawing/2014/main" id="{6CDD9CC0-B887-465C-BC7C-095742BB82FB}"/>
              </a:ext>
            </a:extLst>
          </p:cNvPr>
          <p:cNvSpPr/>
          <p:nvPr/>
        </p:nvSpPr>
        <p:spPr>
          <a:xfrm>
            <a:off x="7919404" y="1660650"/>
            <a:ext cx="3571038" cy="856515"/>
          </a:xfrm>
          <a:prstGeom prst="wedgeRoundRectCallout">
            <a:avLst>
              <a:gd name="adj1" fmla="val 2461"/>
              <a:gd name="adj2" fmla="val 9290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写的是“我”在清风中呼吸的样子。</a:t>
            </a:r>
          </a:p>
        </p:txBody>
      </p:sp>
      <p:sp>
        <p:nvSpPr>
          <p:cNvPr id="3" name="箭头: 上下 2">
            <a:extLst>
              <a:ext uri="{FF2B5EF4-FFF2-40B4-BE49-F238E27FC236}">
                <a16:creationId xmlns:a16="http://schemas.microsoft.com/office/drawing/2014/main" id="{119D2579-8510-4EA8-9D21-856865FDC7C7}"/>
              </a:ext>
            </a:extLst>
          </p:cNvPr>
          <p:cNvSpPr/>
          <p:nvPr/>
        </p:nvSpPr>
        <p:spPr>
          <a:xfrm rot="5400000">
            <a:off x="6753440" y="1410123"/>
            <a:ext cx="754650" cy="145943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FADA236-304F-470E-A77E-F39D5703AD99}"/>
              </a:ext>
            </a:extLst>
          </p:cNvPr>
          <p:cNvSpPr/>
          <p:nvPr/>
        </p:nvSpPr>
        <p:spPr>
          <a:xfrm>
            <a:off x="6639950" y="187293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FF00"/>
                </a:solidFill>
                <a:latin typeface="楷体" pitchFamily="49" charset="-122"/>
                <a:ea typeface="楷体"/>
              </a:rPr>
              <a:t>并列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2" name="对话气泡: 圆角矩形 11">
            <a:extLst>
              <a:ext uri="{FF2B5EF4-FFF2-40B4-BE49-F238E27FC236}">
                <a16:creationId xmlns:a16="http://schemas.microsoft.com/office/drawing/2014/main" id="{2F7E6C46-1BE5-4D15-B906-26D63943089D}"/>
              </a:ext>
            </a:extLst>
          </p:cNvPr>
          <p:cNvSpPr/>
          <p:nvPr/>
        </p:nvSpPr>
        <p:spPr>
          <a:xfrm>
            <a:off x="1526308" y="5061202"/>
            <a:ext cx="3508254" cy="856515"/>
          </a:xfrm>
          <a:prstGeom prst="wedgeRoundRectCallout">
            <a:avLst>
              <a:gd name="adj1" fmla="val 27022"/>
              <a:gd name="adj2" fmla="val -149105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写的是“我”睡觉时的情形。</a:t>
            </a:r>
          </a:p>
        </p:txBody>
      </p:sp>
      <p:sp>
        <p:nvSpPr>
          <p:cNvPr id="14" name="对话气泡: 圆角矩形 13">
            <a:extLst>
              <a:ext uri="{FF2B5EF4-FFF2-40B4-BE49-F238E27FC236}">
                <a16:creationId xmlns:a16="http://schemas.microsoft.com/office/drawing/2014/main" id="{FE7D7346-F781-427B-BAD4-19386DA66517}"/>
              </a:ext>
            </a:extLst>
          </p:cNvPr>
          <p:cNvSpPr/>
          <p:nvPr/>
        </p:nvSpPr>
        <p:spPr>
          <a:xfrm>
            <a:off x="6704786" y="5059616"/>
            <a:ext cx="3508254" cy="856515"/>
          </a:xfrm>
          <a:prstGeom prst="wedgeRoundRectCallout">
            <a:avLst>
              <a:gd name="adj1" fmla="val -49976"/>
              <a:gd name="adj2" fmla="val -144208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写的是“我”醒来时的情形。</a:t>
            </a:r>
          </a:p>
        </p:txBody>
      </p:sp>
      <p:sp>
        <p:nvSpPr>
          <p:cNvPr id="15" name="箭头: 上下 14">
            <a:extLst>
              <a:ext uri="{FF2B5EF4-FFF2-40B4-BE49-F238E27FC236}">
                <a16:creationId xmlns:a16="http://schemas.microsoft.com/office/drawing/2014/main" id="{345F6CB8-250D-48AE-B330-DCA6DDC7BB8F}"/>
              </a:ext>
            </a:extLst>
          </p:cNvPr>
          <p:cNvSpPr/>
          <p:nvPr/>
        </p:nvSpPr>
        <p:spPr>
          <a:xfrm rot="5400000">
            <a:off x="5490962" y="4691126"/>
            <a:ext cx="754650" cy="145943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FFF5C4D-A9DB-461A-9B4D-E0194BD17A22}"/>
              </a:ext>
            </a:extLst>
          </p:cNvPr>
          <p:cNvSpPr/>
          <p:nvPr/>
        </p:nvSpPr>
        <p:spPr>
          <a:xfrm>
            <a:off x="5447443" y="519735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FF00"/>
                </a:solidFill>
                <a:latin typeface="楷体" pitchFamily="49" charset="-122"/>
                <a:ea typeface="楷体"/>
              </a:rPr>
              <a:t>并列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3" name="云形 12">
            <a:extLst>
              <a:ext uri="{FF2B5EF4-FFF2-40B4-BE49-F238E27FC236}">
                <a16:creationId xmlns:a16="http://schemas.microsoft.com/office/drawing/2014/main" id="{2EB747A7-F931-4E5F-A30F-E56A225A1CF3}"/>
              </a:ext>
            </a:extLst>
          </p:cNvPr>
          <p:cNvSpPr/>
          <p:nvPr/>
        </p:nvSpPr>
        <p:spPr>
          <a:xfrm>
            <a:off x="715224" y="373019"/>
            <a:ext cx="3043044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词句段运用</a:t>
            </a: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1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842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7" grpId="0" animBg="1"/>
      <p:bldP spid="9" grpId="0" animBg="1"/>
      <p:bldP spid="3" grpId="0" animBg="1"/>
      <p:bldP spid="6" grpId="0"/>
      <p:bldP spid="12" grpId="0" animBg="1"/>
      <p:bldP spid="14" grpId="0" animBg="1"/>
      <p:bldP spid="15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EFBA54BA-E821-4C03-82D4-41D30C658E20}"/>
              </a:ext>
            </a:extLst>
          </p:cNvPr>
          <p:cNvSpPr/>
          <p:nvPr/>
        </p:nvSpPr>
        <p:spPr>
          <a:xfrm>
            <a:off x="715224" y="2447513"/>
            <a:ext cx="10480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太阳晒着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地面，有些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地区吸收的热量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多，那里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的空气就比较热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有些地区吸收的热量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少，那里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的空气就比较冷。空气有冷有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热，才能流动，成为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id="{F3E52F5F-FD2A-464F-BA4F-DD3058CA99D5}"/>
              </a:ext>
            </a:extLst>
          </p:cNvPr>
          <p:cNvSpPr/>
          <p:nvPr/>
        </p:nvSpPr>
        <p:spPr>
          <a:xfrm>
            <a:off x="2535245" y="1332846"/>
            <a:ext cx="3508254" cy="856515"/>
          </a:xfrm>
          <a:prstGeom prst="wedgeRoundRectCallout">
            <a:avLst>
              <a:gd name="adj1" fmla="val 31925"/>
              <a:gd name="adj2" fmla="val 107001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写的是地面吸热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多，空气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就热。</a:t>
            </a:r>
          </a:p>
        </p:txBody>
      </p:sp>
      <p:sp>
        <p:nvSpPr>
          <p:cNvPr id="9" name="对话气泡: 圆角矩形 8">
            <a:extLst>
              <a:ext uri="{FF2B5EF4-FFF2-40B4-BE49-F238E27FC236}">
                <a16:creationId xmlns:a16="http://schemas.microsoft.com/office/drawing/2014/main" id="{6CDD9CC0-B887-465C-BC7C-095742BB82FB}"/>
              </a:ext>
            </a:extLst>
          </p:cNvPr>
          <p:cNvSpPr/>
          <p:nvPr/>
        </p:nvSpPr>
        <p:spPr>
          <a:xfrm>
            <a:off x="7625154" y="1332846"/>
            <a:ext cx="3571038" cy="856515"/>
          </a:xfrm>
          <a:prstGeom prst="wedgeRoundRectCallout">
            <a:avLst>
              <a:gd name="adj1" fmla="val -87556"/>
              <a:gd name="adj2" fmla="val 16334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写的是地面吸热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少，空气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就冷。</a:t>
            </a:r>
          </a:p>
        </p:txBody>
      </p:sp>
      <p:sp>
        <p:nvSpPr>
          <p:cNvPr id="3" name="箭头: 上下 2">
            <a:extLst>
              <a:ext uri="{FF2B5EF4-FFF2-40B4-BE49-F238E27FC236}">
                <a16:creationId xmlns:a16="http://schemas.microsoft.com/office/drawing/2014/main" id="{119D2579-8510-4EA8-9D21-856865FDC7C7}"/>
              </a:ext>
            </a:extLst>
          </p:cNvPr>
          <p:cNvSpPr/>
          <p:nvPr/>
        </p:nvSpPr>
        <p:spPr>
          <a:xfrm rot="5400000">
            <a:off x="6459190" y="1082319"/>
            <a:ext cx="754650" cy="145943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FADA236-304F-470E-A77E-F39D5703AD99}"/>
              </a:ext>
            </a:extLst>
          </p:cNvPr>
          <p:cNvSpPr/>
          <p:nvPr/>
        </p:nvSpPr>
        <p:spPr>
          <a:xfrm>
            <a:off x="6345700" y="154512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itchFamily="49" charset="-122"/>
                <a:ea typeface="楷体"/>
              </a:rPr>
              <a:t>并列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卷形: 水平 12">
            <a:extLst>
              <a:ext uri="{FF2B5EF4-FFF2-40B4-BE49-F238E27FC236}">
                <a16:creationId xmlns:a16="http://schemas.microsoft.com/office/drawing/2014/main" id="{268BECF7-1633-4567-9E18-ACBDB514C448}"/>
              </a:ext>
            </a:extLst>
          </p:cNvPr>
          <p:cNvSpPr/>
          <p:nvPr/>
        </p:nvSpPr>
        <p:spPr>
          <a:xfrm>
            <a:off x="989965" y="4055349"/>
            <a:ext cx="161837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4AA02A1-785C-4EED-AC94-BEC64034B06F}"/>
              </a:ext>
            </a:extLst>
          </p:cNvPr>
          <p:cNvSpPr/>
          <p:nvPr/>
        </p:nvSpPr>
        <p:spPr>
          <a:xfrm>
            <a:off x="1294848" y="427959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分号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EF7D687-D534-4541-8842-0DC14AA62CF3}"/>
              </a:ext>
            </a:extLst>
          </p:cNvPr>
          <p:cNvSpPr/>
          <p:nvPr/>
        </p:nvSpPr>
        <p:spPr>
          <a:xfrm>
            <a:off x="3130080" y="4275325"/>
            <a:ext cx="6726349" cy="187743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分号是一种介于逗号和句号之间的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标点符号，主要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用以分隔存在一定关系（并列、转折、承接、因果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等，通常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以并列关系居多）的两个分句。</a:t>
            </a:r>
          </a:p>
        </p:txBody>
      </p:sp>
      <p:sp>
        <p:nvSpPr>
          <p:cNvPr id="12" name="云形 11">
            <a:extLst>
              <a:ext uri="{FF2B5EF4-FFF2-40B4-BE49-F238E27FC236}">
                <a16:creationId xmlns:a16="http://schemas.microsoft.com/office/drawing/2014/main" id="{59C38BAF-552A-46F7-8E4E-0981BF4F9A98}"/>
              </a:ext>
            </a:extLst>
          </p:cNvPr>
          <p:cNvSpPr/>
          <p:nvPr/>
        </p:nvSpPr>
        <p:spPr>
          <a:xfrm>
            <a:off x="715224" y="373019"/>
            <a:ext cx="3043044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词句段运用</a:t>
            </a: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14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5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46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  <p:bldP spid="9" grpId="0" animBg="1"/>
      <p:bldP spid="3" grpId="0" animBg="1"/>
      <p:bldP spid="6" grpId="0"/>
      <p:bldP spid="13" grpId="0" animBg="1"/>
      <p:bldP spid="17" grpId="0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E128CD4-34F8-490D-9037-46040C5222F0}"/>
              </a:ext>
            </a:extLst>
          </p:cNvPr>
          <p:cNvSpPr/>
          <p:nvPr/>
        </p:nvSpPr>
        <p:spPr>
          <a:xfrm>
            <a:off x="1538763" y="1709632"/>
            <a:ext cx="86603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你注意过路牌吗？我们可以借助拼音认识地名。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ECD161D-B441-4474-9A52-0CDA3493955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980" y="3339558"/>
            <a:ext cx="3547364" cy="24112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109F2AC-5BA6-4A44-8D45-F84F0B1107E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860" y="3044590"/>
            <a:ext cx="2550152" cy="311515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1EBACAE4-E885-4E88-A373-E8D93C102208}"/>
              </a:ext>
            </a:extLst>
          </p:cNvPr>
          <p:cNvSpPr/>
          <p:nvPr/>
        </p:nvSpPr>
        <p:spPr>
          <a:xfrm>
            <a:off x="1863585" y="2459815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路牌是标明交通路线或地名的牌子。</a:t>
            </a:r>
          </a:p>
        </p:txBody>
      </p:sp>
      <p:sp>
        <p:nvSpPr>
          <p:cNvPr id="9" name="云形 8">
            <a:extLst>
              <a:ext uri="{FF2B5EF4-FFF2-40B4-BE49-F238E27FC236}">
                <a16:creationId xmlns:a16="http://schemas.microsoft.com/office/drawing/2014/main" id="{BB38B9BB-7196-4634-9B48-73BD522ADB93}"/>
              </a:ext>
            </a:extLst>
          </p:cNvPr>
          <p:cNvSpPr/>
          <p:nvPr/>
        </p:nvSpPr>
        <p:spPr>
          <a:xfrm>
            <a:off x="715224" y="373019"/>
            <a:ext cx="3043044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词句段运用</a:t>
            </a: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408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40D7B8C-6718-40B4-8293-A9EE4805D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020904" y="4509082"/>
            <a:ext cx="1157763" cy="2348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对话气泡: 圆角矩形 10">
            <a:extLst>
              <a:ext uri="{FF2B5EF4-FFF2-40B4-BE49-F238E27FC236}">
                <a16:creationId xmlns:a16="http://schemas.microsoft.com/office/drawing/2014/main" id="{259D9A3C-B1F6-4B92-861B-0BCFD7798A6D}"/>
              </a:ext>
            </a:extLst>
          </p:cNvPr>
          <p:cNvSpPr/>
          <p:nvPr/>
        </p:nvSpPr>
        <p:spPr>
          <a:xfrm>
            <a:off x="573768" y="1973864"/>
            <a:ext cx="10364526" cy="578765"/>
          </a:xfrm>
          <a:prstGeom prst="wedgeRoundRectCallout">
            <a:avLst>
              <a:gd name="adj1" fmla="val 24624"/>
              <a:gd name="adj2" fmla="val 19496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sz="2800" b="1" kern="0" dirty="0">
              <a:solidFill>
                <a:schemeClr val="bg1"/>
              </a:solidFill>
              <a:latin typeface="楷体" pitchFamily="49" charset="-122"/>
              <a:ea typeface="楷体"/>
            </a:endParaRPr>
          </a:p>
          <a:p>
            <a:pPr>
              <a:defRPr/>
            </a:pPr>
            <a:r>
              <a:rPr lang="en-US" altLang="zh-CN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地名的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汉语拼音，可以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省略标声调。</a:t>
            </a:r>
          </a:p>
          <a:p>
            <a:pPr>
              <a:defRPr/>
            </a:pPr>
            <a:endParaRPr lang="zh-CN" altLang="en-US" sz="2800" b="1" kern="0" dirty="0">
              <a:solidFill>
                <a:schemeClr val="bg1"/>
              </a:solidFill>
              <a:latin typeface="楷体" pitchFamily="49" charset="-122"/>
              <a:ea typeface="楷体"/>
            </a:endParaRPr>
          </a:p>
        </p:txBody>
      </p:sp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id="{E4D3A77D-FCE5-43F2-98C5-197C312E3FC0}"/>
              </a:ext>
            </a:extLst>
          </p:cNvPr>
          <p:cNvSpPr/>
          <p:nvPr/>
        </p:nvSpPr>
        <p:spPr>
          <a:xfrm>
            <a:off x="573769" y="1227158"/>
            <a:ext cx="10364526" cy="578765"/>
          </a:xfrm>
          <a:prstGeom prst="wedgeRoundRectCallout">
            <a:avLst>
              <a:gd name="adj1" fmla="val -18136"/>
              <a:gd name="adj2" fmla="val 39598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路牌上标有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方向，地名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的拼音字母全部大写。</a:t>
            </a:r>
          </a:p>
        </p:txBody>
      </p:sp>
      <p:sp>
        <p:nvSpPr>
          <p:cNvPr id="12" name="云形 11">
            <a:extLst>
              <a:ext uri="{FF2B5EF4-FFF2-40B4-BE49-F238E27FC236}">
                <a16:creationId xmlns:a16="http://schemas.microsoft.com/office/drawing/2014/main" id="{826C8D1A-D570-46BA-BE50-B6739E7D4F75}"/>
              </a:ext>
            </a:extLst>
          </p:cNvPr>
          <p:cNvSpPr/>
          <p:nvPr/>
        </p:nvSpPr>
        <p:spPr>
          <a:xfrm>
            <a:off x="715224" y="373019"/>
            <a:ext cx="3043044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词句段运用</a:t>
            </a: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8" name="对话气泡: 圆角矩形 7">
            <a:extLst>
              <a:ext uri="{FF2B5EF4-FFF2-40B4-BE49-F238E27FC236}">
                <a16:creationId xmlns:a16="http://schemas.microsoft.com/office/drawing/2014/main" id="{9AE17910-F754-4BD7-B152-39C82FC5BF5D}"/>
              </a:ext>
            </a:extLst>
          </p:cNvPr>
          <p:cNvSpPr/>
          <p:nvPr/>
        </p:nvSpPr>
        <p:spPr>
          <a:xfrm>
            <a:off x="5107643" y="4305371"/>
            <a:ext cx="3652602" cy="1241571"/>
          </a:xfrm>
          <a:prstGeom prst="wedgeRoundRectCallout">
            <a:avLst>
              <a:gd name="adj1" fmla="val 59542"/>
              <a:gd name="adj2" fmla="val 19172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字牌上的千米代表路牌上的地点到此地的距离。</a:t>
            </a:r>
          </a:p>
        </p:txBody>
      </p:sp>
      <p:sp>
        <p:nvSpPr>
          <p:cNvPr id="13" name="对话气泡: 圆角矩形 12">
            <a:extLst>
              <a:ext uri="{FF2B5EF4-FFF2-40B4-BE49-F238E27FC236}">
                <a16:creationId xmlns:a16="http://schemas.microsoft.com/office/drawing/2014/main" id="{B1CAA1EC-B401-4E17-A76F-6FAB07DE1FB7}"/>
              </a:ext>
            </a:extLst>
          </p:cNvPr>
          <p:cNvSpPr/>
          <p:nvPr/>
        </p:nvSpPr>
        <p:spPr>
          <a:xfrm>
            <a:off x="573768" y="2720571"/>
            <a:ext cx="10364526" cy="1416858"/>
          </a:xfrm>
          <a:prstGeom prst="wedgeRoundRectCallout">
            <a:avLst>
              <a:gd name="adj1" fmla="val -19879"/>
              <a:gd name="adj2" fmla="val 43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由专名和通名构成的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地名，专名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和通名分写。如“穆家湖</a:t>
            </a:r>
            <a:r>
              <a:rPr lang="en-US" altLang="zh-CN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”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，“穆家”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是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专名，“湖”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是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通名，所以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拼写为“</a:t>
            </a:r>
            <a:r>
              <a:rPr lang="en-US" altLang="zh-CN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MUJIA HU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”。</a:t>
            </a:r>
          </a:p>
        </p:txBody>
      </p:sp>
      <p:sp>
        <p:nvSpPr>
          <p:cNvPr id="10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49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8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>
            <a:extLst>
              <a:ext uri="{FF2B5EF4-FFF2-40B4-BE49-F238E27FC236}">
                <a16:creationId xmlns:a16="http://schemas.microsoft.com/office/drawing/2014/main" id="{D3E71451-8C4A-4CE1-9CE9-540F0B30A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290" y="4154520"/>
            <a:ext cx="2503039" cy="2551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对话气泡: 圆角矩形 5">
            <a:extLst>
              <a:ext uri="{FF2B5EF4-FFF2-40B4-BE49-F238E27FC236}">
                <a16:creationId xmlns:a16="http://schemas.microsoft.com/office/drawing/2014/main" id="{824BBEFE-A713-440E-9AFD-66C11E149B78}"/>
              </a:ext>
            </a:extLst>
          </p:cNvPr>
          <p:cNvSpPr/>
          <p:nvPr/>
        </p:nvSpPr>
        <p:spPr>
          <a:xfrm>
            <a:off x="2149986" y="2275222"/>
            <a:ext cx="7296017" cy="856515"/>
          </a:xfrm>
          <a:prstGeom prst="wedgeRoundRectCallout">
            <a:avLst>
              <a:gd name="adj1" fmla="val -34035"/>
              <a:gd name="adj2" fmla="val 76635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你知道怎样拼写自己的名字吗？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1509A05-1E4A-4181-ABFC-ECAAAC41C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46003" y="4052897"/>
            <a:ext cx="1627455" cy="2551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对话气泡: 圆角矩形 10">
            <a:extLst>
              <a:ext uri="{FF2B5EF4-FFF2-40B4-BE49-F238E27FC236}">
                <a16:creationId xmlns:a16="http://schemas.microsoft.com/office/drawing/2014/main" id="{C650865A-0193-453A-B0A2-96BBAC437058}"/>
              </a:ext>
            </a:extLst>
          </p:cNvPr>
          <p:cNvSpPr/>
          <p:nvPr/>
        </p:nvSpPr>
        <p:spPr>
          <a:xfrm>
            <a:off x="6096000" y="3196382"/>
            <a:ext cx="3662186" cy="856515"/>
          </a:xfrm>
          <a:prstGeom prst="wedgeRoundRectCallout">
            <a:avLst>
              <a:gd name="adj1" fmla="val 39643"/>
              <a:gd name="adj2" fmla="val 100650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人名和地名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一样，姓氏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和名字要分开写。</a:t>
            </a:r>
          </a:p>
        </p:txBody>
      </p:sp>
      <p:sp>
        <p:nvSpPr>
          <p:cNvPr id="12" name="云形 11">
            <a:extLst>
              <a:ext uri="{FF2B5EF4-FFF2-40B4-BE49-F238E27FC236}">
                <a16:creationId xmlns:a16="http://schemas.microsoft.com/office/drawing/2014/main" id="{8FDE348F-9478-4831-9187-F27FEC7EBB39}"/>
              </a:ext>
            </a:extLst>
          </p:cNvPr>
          <p:cNvSpPr/>
          <p:nvPr/>
        </p:nvSpPr>
        <p:spPr>
          <a:xfrm>
            <a:off x="715224" y="373019"/>
            <a:ext cx="3043044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词句段运用</a:t>
            </a: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201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>
            <a:extLst>
              <a:ext uri="{FF2B5EF4-FFF2-40B4-BE49-F238E27FC236}">
                <a16:creationId xmlns:a16="http://schemas.microsoft.com/office/drawing/2014/main" id="{D3E71451-8C4A-4CE1-9CE9-540F0B30A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63241" y="4048138"/>
            <a:ext cx="2503039" cy="2551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对话气泡: 圆角矩形 5">
            <a:extLst>
              <a:ext uri="{FF2B5EF4-FFF2-40B4-BE49-F238E27FC236}">
                <a16:creationId xmlns:a16="http://schemas.microsoft.com/office/drawing/2014/main" id="{824BBEFE-A713-440E-9AFD-66C11E149B78}"/>
              </a:ext>
            </a:extLst>
          </p:cNvPr>
          <p:cNvSpPr/>
          <p:nvPr/>
        </p:nvSpPr>
        <p:spPr>
          <a:xfrm>
            <a:off x="1331555" y="1441888"/>
            <a:ext cx="9194153" cy="947032"/>
          </a:xfrm>
          <a:prstGeom prst="wedgeRoundRectCallout">
            <a:avLst>
              <a:gd name="adj1" fmla="val -17415"/>
              <a:gd name="adj2" fmla="val 47030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 姓在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前，名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在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后，姓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和名的开头字母必须大写。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如：孙悟空</a:t>
            </a:r>
            <a:r>
              <a:rPr lang="en-US" altLang="zh-CN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Sun </a:t>
            </a:r>
            <a:r>
              <a:rPr lang="en-US" altLang="zh-CN" sz="2800" b="1" kern="0" dirty="0" err="1">
                <a:solidFill>
                  <a:schemeClr val="bg1"/>
                </a:solidFill>
                <a:latin typeface="楷体" pitchFamily="49" charset="-122"/>
                <a:ea typeface="楷体"/>
              </a:rPr>
              <a:t>Wukong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。</a:t>
            </a:r>
          </a:p>
        </p:txBody>
      </p:sp>
      <p:sp>
        <p:nvSpPr>
          <p:cNvPr id="11" name="对话气泡: 圆角矩形 10">
            <a:extLst>
              <a:ext uri="{FF2B5EF4-FFF2-40B4-BE49-F238E27FC236}">
                <a16:creationId xmlns:a16="http://schemas.microsoft.com/office/drawing/2014/main" id="{C650865A-0193-453A-B0A2-96BBAC437058}"/>
              </a:ext>
            </a:extLst>
          </p:cNvPr>
          <p:cNvSpPr/>
          <p:nvPr/>
        </p:nvSpPr>
        <p:spPr>
          <a:xfrm>
            <a:off x="1331555" y="2581172"/>
            <a:ext cx="9194153" cy="947032"/>
          </a:xfrm>
          <a:prstGeom prst="wedgeRoundRectCallout">
            <a:avLst>
              <a:gd name="adj1" fmla="val 27822"/>
              <a:gd name="adj2" fmla="val 4794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复姓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连写，姓名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之间用空格分开。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如：诸葛亮</a:t>
            </a:r>
            <a:r>
              <a:rPr lang="en-US" altLang="zh-CN" sz="2800" b="1" kern="0" dirty="0" err="1">
                <a:solidFill>
                  <a:schemeClr val="bg1"/>
                </a:solidFill>
                <a:latin typeface="楷体" pitchFamily="49" charset="-122"/>
                <a:ea typeface="楷体"/>
              </a:rPr>
              <a:t>Zhuge</a:t>
            </a:r>
            <a:r>
              <a:rPr lang="en-US" altLang="zh-CN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Liang</a:t>
            </a:r>
            <a:r>
              <a:rPr lang="zh-CN" altLang="en-US" sz="28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。</a:t>
            </a:r>
          </a:p>
        </p:txBody>
      </p:sp>
      <p:sp>
        <p:nvSpPr>
          <p:cNvPr id="10" name="云形 9">
            <a:extLst>
              <a:ext uri="{FF2B5EF4-FFF2-40B4-BE49-F238E27FC236}">
                <a16:creationId xmlns:a16="http://schemas.microsoft.com/office/drawing/2014/main" id="{55D23F73-C469-4B5C-AF81-50005C22F90C}"/>
              </a:ext>
            </a:extLst>
          </p:cNvPr>
          <p:cNvSpPr/>
          <p:nvPr/>
        </p:nvSpPr>
        <p:spPr>
          <a:xfrm>
            <a:off x="715224" y="373019"/>
            <a:ext cx="3043044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词句段运用</a:t>
            </a: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04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472300-7E09-4581-BD63-1F250BBF37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云形 4">
            <a:extLst>
              <a:ext uri="{FF2B5EF4-FFF2-40B4-BE49-F238E27FC236}">
                <a16:creationId xmlns:a16="http://schemas.microsoft.com/office/drawing/2014/main" id="{D75DEB93-0FC8-4DBD-A66F-88011770496A}"/>
              </a:ext>
            </a:extLst>
          </p:cNvPr>
          <p:cNvSpPr/>
          <p:nvPr/>
        </p:nvSpPr>
        <p:spPr>
          <a:xfrm>
            <a:off x="715224" y="373019"/>
            <a:ext cx="2665412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日积月累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DC35A8D-9EF7-4D90-8761-4D9E7D0975FD}"/>
              </a:ext>
            </a:extLst>
          </p:cNvPr>
          <p:cNvSpPr/>
          <p:nvPr/>
        </p:nvSpPr>
        <p:spPr>
          <a:xfrm>
            <a:off x="5447078" y="1224550"/>
            <a:ext cx="4875400" cy="4408899"/>
          </a:xfrm>
          <a:prstGeom prst="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过故人</a:t>
            </a:r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</a:t>
            </a:r>
            <a:endParaRPr lang="en-US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孟浩然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故人具鸡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黍，邀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我至田家。绿树村边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合，青山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郭外斜。开轩面场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圃，把酒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话桑麻。待到重阳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日，还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来就菊花。</a:t>
            </a:r>
          </a:p>
        </p:txBody>
      </p:sp>
      <p:pic>
        <p:nvPicPr>
          <p:cNvPr id="8" name="图片 3">
            <a:extLst>
              <a:ext uri="{FF2B5EF4-FFF2-40B4-BE49-F238E27FC236}">
                <a16:creationId xmlns:a16="http://schemas.microsoft.com/office/drawing/2014/main" id="{9966D302-7725-42B2-B2BC-CECB5C1C3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281" y="257176"/>
            <a:ext cx="1130051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951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096A13F3-16FA-4EAE-BCBE-4C1C672E01BD}"/>
              </a:ext>
            </a:extLst>
          </p:cNvPr>
          <p:cNvSpPr/>
          <p:nvPr/>
        </p:nvSpPr>
        <p:spPr>
          <a:xfrm>
            <a:off x="2383676" y="2117497"/>
            <a:ext cx="7424646" cy="1200329"/>
          </a:xfrm>
          <a:prstGeom prst="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小组合作学习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古诗，交流</a:t>
            </a:r>
            <a:r>
              <a:rPr lang="zh-CN" altLang="en-US" sz="36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你的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心得，提出</a:t>
            </a:r>
            <a:r>
              <a:rPr lang="zh-CN" altLang="en-US" sz="36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你的疑问。</a:t>
            </a:r>
          </a:p>
        </p:txBody>
      </p:sp>
      <p:sp>
        <p:nvSpPr>
          <p:cNvPr id="6" name="云形 5">
            <a:extLst>
              <a:ext uri="{FF2B5EF4-FFF2-40B4-BE49-F238E27FC236}">
                <a16:creationId xmlns:a16="http://schemas.microsoft.com/office/drawing/2014/main" id="{F4E0298D-1B39-4FCA-9AE7-4BD364800E89}"/>
              </a:ext>
            </a:extLst>
          </p:cNvPr>
          <p:cNvSpPr/>
          <p:nvPr/>
        </p:nvSpPr>
        <p:spPr>
          <a:xfrm>
            <a:off x="715224" y="373019"/>
            <a:ext cx="2665412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日积月累</a:t>
            </a:r>
          </a:p>
        </p:txBody>
      </p:sp>
      <p:pic>
        <p:nvPicPr>
          <p:cNvPr id="7" name="图片 6" descr="图片包含 玩偶, 玩具&#10;&#10;描述已自动生成">
            <a:extLst>
              <a:ext uri="{FF2B5EF4-FFF2-40B4-BE49-F238E27FC236}">
                <a16:creationId xmlns:a16="http://schemas.microsoft.com/office/drawing/2014/main" id="{3D702756-01AD-4BC0-874A-77309C9B7C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4" y="4286250"/>
            <a:ext cx="25336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583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id="{F4E0298D-1B39-4FCA-9AE7-4BD364800E89}"/>
              </a:ext>
            </a:extLst>
          </p:cNvPr>
          <p:cNvSpPr/>
          <p:nvPr/>
        </p:nvSpPr>
        <p:spPr>
          <a:xfrm>
            <a:off x="715224" y="373019"/>
            <a:ext cx="2665412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日积月累</a:t>
            </a:r>
          </a:p>
        </p:txBody>
      </p:sp>
      <p:sp>
        <p:nvSpPr>
          <p:cNvPr id="4" name="卷形: 水平 3">
            <a:extLst>
              <a:ext uri="{FF2B5EF4-FFF2-40B4-BE49-F238E27FC236}">
                <a16:creationId xmlns:a16="http://schemas.microsoft.com/office/drawing/2014/main" id="{DF65D803-6C57-448D-A39F-EFC7E7AB696D}"/>
              </a:ext>
            </a:extLst>
          </p:cNvPr>
          <p:cNvSpPr/>
          <p:nvPr/>
        </p:nvSpPr>
        <p:spPr>
          <a:xfrm>
            <a:off x="1134984" y="1534108"/>
            <a:ext cx="161837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92A6ACE-7F5D-4E7D-8B4E-813250BBF39E}"/>
              </a:ext>
            </a:extLst>
          </p:cNvPr>
          <p:cNvSpPr/>
          <p:nvPr/>
        </p:nvSpPr>
        <p:spPr>
          <a:xfrm>
            <a:off x="1332778" y="170963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知诗人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D2693F-7EF4-45B6-884E-F8BCB39DD4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2653" y="2742904"/>
            <a:ext cx="2552700" cy="273367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4FC08E4-EE8D-4042-B801-0129BF1F0F76}"/>
              </a:ext>
            </a:extLst>
          </p:cNvPr>
          <p:cNvSpPr/>
          <p:nvPr/>
        </p:nvSpPr>
        <p:spPr>
          <a:xfrm>
            <a:off x="5307001" y="2567380"/>
            <a:ext cx="5658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孟浩然，字浩然，号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山人，唐代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著名的山水田园派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诗人，世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称“孟襄阳”。其诗绝大部分为五言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短篇，有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孟浩然集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三卷传世。</a:t>
            </a: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221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id="{F4E0298D-1B39-4FCA-9AE7-4BD364800E89}"/>
              </a:ext>
            </a:extLst>
          </p:cNvPr>
          <p:cNvSpPr/>
          <p:nvPr/>
        </p:nvSpPr>
        <p:spPr>
          <a:xfrm>
            <a:off x="715224" y="373019"/>
            <a:ext cx="2665412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日积月累</a:t>
            </a:r>
          </a:p>
        </p:txBody>
      </p:sp>
      <p:sp>
        <p:nvSpPr>
          <p:cNvPr id="4" name="卷形: 水平 3">
            <a:extLst>
              <a:ext uri="{FF2B5EF4-FFF2-40B4-BE49-F238E27FC236}">
                <a16:creationId xmlns:a16="http://schemas.microsoft.com/office/drawing/2014/main" id="{4EBF89D3-CF06-444C-B79A-BE7A5D15A1FE}"/>
              </a:ext>
            </a:extLst>
          </p:cNvPr>
          <p:cNvSpPr/>
          <p:nvPr/>
        </p:nvSpPr>
        <p:spPr>
          <a:xfrm>
            <a:off x="1233881" y="1485384"/>
            <a:ext cx="161837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A0F1880-A4D7-4167-8AC4-86C507B5C279}"/>
              </a:ext>
            </a:extLst>
          </p:cNvPr>
          <p:cNvSpPr/>
          <p:nvPr/>
        </p:nvSpPr>
        <p:spPr>
          <a:xfrm>
            <a:off x="1332778" y="170963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解诗题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993ECCB-8CCC-4D69-9DBB-870F85DD0F17}"/>
              </a:ext>
            </a:extLst>
          </p:cNvPr>
          <p:cNvSpPr/>
          <p:nvPr/>
        </p:nvSpPr>
        <p:spPr>
          <a:xfrm>
            <a:off x="3796967" y="170963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故人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0C20E3-9623-4C89-9BB5-82A79EEC3032}"/>
              </a:ext>
            </a:extLst>
          </p:cNvPr>
          <p:cNvSpPr/>
          <p:nvPr/>
        </p:nvSpPr>
        <p:spPr>
          <a:xfrm>
            <a:off x="3156442" y="2814779"/>
            <a:ext cx="2244525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过：拜访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3A821C4-42F4-4DE9-95D1-0D5B47B197E3}"/>
              </a:ext>
            </a:extLst>
          </p:cNvPr>
          <p:cNvSpPr/>
          <p:nvPr/>
        </p:nvSpPr>
        <p:spPr>
          <a:xfrm>
            <a:off x="3156442" y="3550896"/>
            <a:ext cx="3068469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故人：老朋友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6B06D6E-A972-4C80-8C1D-1120F33B170A}"/>
              </a:ext>
            </a:extLst>
          </p:cNvPr>
          <p:cNvSpPr/>
          <p:nvPr/>
        </p:nvSpPr>
        <p:spPr>
          <a:xfrm>
            <a:off x="3156442" y="5023129"/>
            <a:ext cx="4716356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故人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庄：老朋友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的田庄。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891071E-7FFF-4FB7-A60F-FDBBF6D130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1553" y="1618683"/>
            <a:ext cx="3506283" cy="26297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E6E0D9FF-A17C-4FE1-A05A-64973A10102B}"/>
              </a:ext>
            </a:extLst>
          </p:cNvPr>
          <p:cNvSpPr/>
          <p:nvPr/>
        </p:nvSpPr>
        <p:spPr>
          <a:xfrm>
            <a:off x="3156442" y="4287013"/>
            <a:ext cx="2244525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庄：田庄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091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>
            <a:extLst>
              <a:ext uri="{FF2B5EF4-FFF2-40B4-BE49-F238E27FC236}">
                <a16:creationId xmlns:a16="http://schemas.microsoft.com/office/drawing/2014/main" id="{9F1692BA-CE15-442F-941C-48CB5D832C78}"/>
              </a:ext>
            </a:extLst>
          </p:cNvPr>
          <p:cNvSpPr/>
          <p:nvPr/>
        </p:nvSpPr>
        <p:spPr>
          <a:xfrm>
            <a:off x="715224" y="373019"/>
            <a:ext cx="2665412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导入新课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51301B0-B653-47C2-BA6D-53E616AF695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9091" y="3429000"/>
            <a:ext cx="3659173" cy="25906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卷形: 水平 5">
            <a:extLst>
              <a:ext uri="{FF2B5EF4-FFF2-40B4-BE49-F238E27FC236}">
                <a16:creationId xmlns:a16="http://schemas.microsoft.com/office/drawing/2014/main" id="{6F2016B4-BFC0-4FCC-8183-9C25CBD027AD}"/>
              </a:ext>
            </a:extLst>
          </p:cNvPr>
          <p:cNvSpPr/>
          <p:nvPr/>
        </p:nvSpPr>
        <p:spPr>
          <a:xfrm>
            <a:off x="2696274" y="1512091"/>
            <a:ext cx="6875565" cy="1677266"/>
          </a:xfrm>
          <a:prstGeom prst="horizontalScroll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solidFill>
                  <a:prstClr val="white"/>
                </a:solidFill>
                <a:latin typeface="楷体" pitchFamily="49" charset="-122"/>
                <a:ea typeface="楷体"/>
              </a:rPr>
              <a:t>欲把西湖比西</a:t>
            </a:r>
            <a:r>
              <a:rPr lang="zh-CN" altLang="en-US" sz="3200" b="1" kern="0" dirty="0" smtClean="0">
                <a:solidFill>
                  <a:prstClr val="white"/>
                </a:solidFill>
                <a:latin typeface="楷体" pitchFamily="49" charset="-122"/>
                <a:ea typeface="楷体"/>
              </a:rPr>
              <a:t>子，淡妆浓抹</a:t>
            </a:r>
            <a:r>
              <a:rPr lang="zh-CN" altLang="en-US" sz="3200" b="1" kern="0" dirty="0">
                <a:solidFill>
                  <a:prstClr val="white"/>
                </a:solidFill>
                <a:latin typeface="楷体" pitchFamily="49" charset="-122"/>
                <a:ea typeface="楷体"/>
              </a:rPr>
              <a:t>总相宜。</a:t>
            </a:r>
            <a:endParaRPr lang="en-US" altLang="zh-CN" sz="3200" b="1" kern="0" dirty="0">
              <a:solidFill>
                <a:prstClr val="white"/>
              </a:solidFill>
              <a:latin typeface="楷体" pitchFamily="49" charset="-122"/>
              <a:ea typeface="楷体"/>
            </a:endParaRPr>
          </a:p>
          <a:p>
            <a:pPr lvl="0">
              <a:defRPr/>
            </a:pPr>
            <a:r>
              <a:rPr lang="en-US" altLang="zh-CN" sz="3200" b="1" kern="0" dirty="0">
                <a:solidFill>
                  <a:prstClr val="white"/>
                </a:solidFill>
                <a:latin typeface="楷体" pitchFamily="49" charset="-122"/>
                <a:ea typeface="楷体"/>
              </a:rPr>
              <a:t>                      ——</a:t>
            </a:r>
            <a:r>
              <a:rPr lang="zh-CN" altLang="en-US" sz="3200" b="1" kern="0" dirty="0">
                <a:solidFill>
                  <a:prstClr val="white"/>
                </a:solidFill>
                <a:latin typeface="楷体" pitchFamily="49" charset="-122"/>
                <a:ea typeface="楷体"/>
              </a:rPr>
              <a:t>苏轼</a:t>
            </a: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id="{F4E0298D-1B39-4FCA-9AE7-4BD364800E89}"/>
              </a:ext>
            </a:extLst>
          </p:cNvPr>
          <p:cNvSpPr/>
          <p:nvPr/>
        </p:nvSpPr>
        <p:spPr>
          <a:xfrm>
            <a:off x="715224" y="373019"/>
            <a:ext cx="2665412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日积月累</a:t>
            </a:r>
          </a:p>
        </p:txBody>
      </p:sp>
      <p:sp>
        <p:nvSpPr>
          <p:cNvPr id="4" name="卷形: 水平 3">
            <a:extLst>
              <a:ext uri="{FF2B5EF4-FFF2-40B4-BE49-F238E27FC236}">
                <a16:creationId xmlns:a16="http://schemas.microsoft.com/office/drawing/2014/main" id="{47C96EFA-FBA8-44B7-9473-C628B8948F46}"/>
              </a:ext>
            </a:extLst>
          </p:cNvPr>
          <p:cNvSpPr/>
          <p:nvPr/>
        </p:nvSpPr>
        <p:spPr>
          <a:xfrm>
            <a:off x="1233881" y="1485384"/>
            <a:ext cx="161837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3025074-1CB6-4F89-A9FA-D4810E05F72B}"/>
              </a:ext>
            </a:extLst>
          </p:cNvPr>
          <p:cNvSpPr/>
          <p:nvPr/>
        </p:nvSpPr>
        <p:spPr>
          <a:xfrm>
            <a:off x="1332778" y="170963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明诗意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88D5DB2-9570-44C8-AF91-71F81A100FAB}"/>
              </a:ext>
            </a:extLst>
          </p:cNvPr>
          <p:cNvSpPr/>
          <p:nvPr/>
        </p:nvSpPr>
        <p:spPr>
          <a:xfrm>
            <a:off x="3596979" y="1478583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具：准备，置办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A51749-C565-4E27-A65C-2C3CE10FFD87}"/>
              </a:ext>
            </a:extLst>
          </p:cNvPr>
          <p:cNvSpPr/>
          <p:nvPr/>
        </p:nvSpPr>
        <p:spPr>
          <a:xfrm>
            <a:off x="3596979" y="1905303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黍：指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农家待客的丰盛饭食。</a:t>
            </a:r>
            <a:endParaRPr lang="zh-CN" altLang="en-US" sz="28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CAB0B05-2225-4760-8683-1B89E20DD422}"/>
              </a:ext>
            </a:extLst>
          </p:cNvPr>
          <p:cNvSpPr/>
          <p:nvPr/>
        </p:nvSpPr>
        <p:spPr>
          <a:xfrm>
            <a:off x="3596979" y="233202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至：到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E243825-2812-4587-A4F3-BDAEE107D304}"/>
              </a:ext>
            </a:extLst>
          </p:cNvPr>
          <p:cNvSpPr/>
          <p:nvPr/>
        </p:nvSpPr>
        <p:spPr>
          <a:xfrm>
            <a:off x="3596979" y="275874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合：环绕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1B2C7F5-0854-49F1-93F2-6242A408ABA5}"/>
              </a:ext>
            </a:extLst>
          </p:cNvPr>
          <p:cNvSpPr/>
          <p:nvPr/>
        </p:nvSpPr>
        <p:spPr>
          <a:xfrm>
            <a:off x="3596979" y="318546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郭：指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村庄的外墙。</a:t>
            </a:r>
            <a:endParaRPr lang="zh-CN" altLang="en-US" sz="28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127F70D-E44D-4544-B32F-74B546A981CD}"/>
              </a:ext>
            </a:extLst>
          </p:cNvPr>
          <p:cNvSpPr/>
          <p:nvPr/>
        </p:nvSpPr>
        <p:spPr>
          <a:xfrm>
            <a:off x="3596979" y="361218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轩：窗户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3D901AC-B74E-4299-89F1-C3DB4028804A}"/>
              </a:ext>
            </a:extLst>
          </p:cNvPr>
          <p:cNvSpPr/>
          <p:nvPr/>
        </p:nvSpPr>
        <p:spPr>
          <a:xfrm>
            <a:off x="3596979" y="403890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场：打谷场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、稻场。</a:t>
            </a:r>
            <a:endParaRPr lang="zh-CN" altLang="en-US" sz="28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4AF8EDB-CAC7-4A45-888B-22827A2BBCC0}"/>
              </a:ext>
            </a:extLst>
          </p:cNvPr>
          <p:cNvSpPr/>
          <p:nvPr/>
        </p:nvSpPr>
        <p:spPr>
          <a:xfrm>
            <a:off x="3596979" y="446562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圃：菜园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9E21A23-51B6-4E3D-90CD-13BC4E618D7D}"/>
              </a:ext>
            </a:extLst>
          </p:cNvPr>
          <p:cNvSpPr/>
          <p:nvPr/>
        </p:nvSpPr>
        <p:spPr>
          <a:xfrm>
            <a:off x="3596979" y="489234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话桑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麻：闲谈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农事。</a:t>
            </a:r>
            <a:endParaRPr lang="zh-CN" altLang="en-US" sz="28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86B30F0-20B6-40FE-B54A-C4863FC5B8BA}"/>
              </a:ext>
            </a:extLst>
          </p:cNvPr>
          <p:cNvSpPr/>
          <p:nvPr/>
        </p:nvSpPr>
        <p:spPr>
          <a:xfrm>
            <a:off x="3596979" y="531906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还：返，来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DB31429-94D4-4D5B-A5E9-1BBC0F8C8097}"/>
              </a:ext>
            </a:extLst>
          </p:cNvPr>
          <p:cNvSpPr/>
          <p:nvPr/>
        </p:nvSpPr>
        <p:spPr>
          <a:xfrm>
            <a:off x="3596979" y="5745783"/>
            <a:ext cx="6676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菊花：指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菊花酒，也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是赏菊的意思。</a:t>
            </a:r>
            <a:endParaRPr lang="zh-CN" altLang="en-US" sz="2800" dirty="0"/>
          </a:p>
        </p:txBody>
      </p:sp>
      <p:sp>
        <p:nvSpPr>
          <p:cNvPr id="1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17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id="{F4E0298D-1B39-4FCA-9AE7-4BD364800E89}"/>
              </a:ext>
            </a:extLst>
          </p:cNvPr>
          <p:cNvSpPr/>
          <p:nvPr/>
        </p:nvSpPr>
        <p:spPr>
          <a:xfrm>
            <a:off x="715224" y="373019"/>
            <a:ext cx="2665412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日积月累</a:t>
            </a:r>
          </a:p>
        </p:txBody>
      </p:sp>
      <p:sp>
        <p:nvSpPr>
          <p:cNvPr id="4" name="卷形: 水平 3">
            <a:extLst>
              <a:ext uri="{FF2B5EF4-FFF2-40B4-BE49-F238E27FC236}">
                <a16:creationId xmlns:a16="http://schemas.microsoft.com/office/drawing/2014/main" id="{47C96EFA-FBA8-44B7-9473-C628B8948F46}"/>
              </a:ext>
            </a:extLst>
          </p:cNvPr>
          <p:cNvSpPr/>
          <p:nvPr/>
        </p:nvSpPr>
        <p:spPr>
          <a:xfrm>
            <a:off x="1233881" y="1485384"/>
            <a:ext cx="161837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3025074-1CB6-4F89-A9FA-D4810E05F72B}"/>
              </a:ext>
            </a:extLst>
          </p:cNvPr>
          <p:cNvSpPr/>
          <p:nvPr/>
        </p:nvSpPr>
        <p:spPr>
          <a:xfrm>
            <a:off x="1332778" y="170963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明诗意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989EC8-B2A6-4134-8DC3-46F3B631E83B}"/>
              </a:ext>
            </a:extLst>
          </p:cNvPr>
          <p:cNvSpPr/>
          <p:nvPr/>
        </p:nvSpPr>
        <p:spPr>
          <a:xfrm>
            <a:off x="1553307" y="2742904"/>
            <a:ext cx="9085385" cy="3046988"/>
          </a:xfrm>
          <a:prstGeom prst="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老友准备了丰盛的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饭菜，邀请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我到他的农家做客。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翠绿的树林环绕着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村落，苍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青的山峦在城外横卧。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推开窗户面对谷场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菜园，端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着酒杯闲谈庄稼情况。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等到重阳节到来的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时候， 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再来朋友这里观赏菊花。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13F93CB-7CD4-42C3-AE33-CF4DB792050C}"/>
              </a:ext>
            </a:extLst>
          </p:cNvPr>
          <p:cNvSpPr/>
          <p:nvPr/>
        </p:nvSpPr>
        <p:spPr>
          <a:xfrm>
            <a:off x="3692243" y="1614088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itchFamily="49" charset="-122"/>
                <a:ea typeface="楷体"/>
              </a:rPr>
              <a:t>用自己的话说说诗歌的意思。</a:t>
            </a:r>
          </a:p>
        </p:txBody>
      </p:sp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082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id="{F4E0298D-1B39-4FCA-9AE7-4BD364800E89}"/>
              </a:ext>
            </a:extLst>
          </p:cNvPr>
          <p:cNvSpPr/>
          <p:nvPr/>
        </p:nvSpPr>
        <p:spPr>
          <a:xfrm>
            <a:off x="715224" y="373019"/>
            <a:ext cx="2665412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日积月累</a:t>
            </a:r>
          </a:p>
        </p:txBody>
      </p:sp>
      <p:sp>
        <p:nvSpPr>
          <p:cNvPr id="4" name="卷形: 水平 3">
            <a:extLst>
              <a:ext uri="{FF2B5EF4-FFF2-40B4-BE49-F238E27FC236}">
                <a16:creationId xmlns:a16="http://schemas.microsoft.com/office/drawing/2014/main" id="{04DEF897-DF2F-41A8-88C3-F8463860B605}"/>
              </a:ext>
            </a:extLst>
          </p:cNvPr>
          <p:cNvSpPr/>
          <p:nvPr/>
        </p:nvSpPr>
        <p:spPr>
          <a:xfrm>
            <a:off x="1233881" y="1485384"/>
            <a:ext cx="161837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7035B57-81FC-4C32-BFDD-D9354CE30A69}"/>
              </a:ext>
            </a:extLst>
          </p:cNvPr>
          <p:cNvSpPr/>
          <p:nvPr/>
        </p:nvSpPr>
        <p:spPr>
          <a:xfrm>
            <a:off x="1332778" y="170963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悟诗情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71EB2B3-F177-419E-ADC2-D9272961E7B6}"/>
              </a:ext>
            </a:extLst>
          </p:cNvPr>
          <p:cNvSpPr/>
          <p:nvPr/>
        </p:nvSpPr>
        <p:spPr>
          <a:xfrm>
            <a:off x="1789471" y="2518655"/>
            <a:ext cx="8963959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这是一首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田园诗，描写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了美丽的山村风光和农家恬静闲适的田园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生活，也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写老朋友的情谊。通过写田园生活的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风光，写出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作者对这种生活的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向往，抒发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了诗人和朋友之间真挚的友情。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84686A4-C165-4E30-9C2D-065EB162A1E3}"/>
              </a:ext>
            </a:extLst>
          </p:cNvPr>
          <p:cNvSpPr/>
          <p:nvPr/>
        </p:nvSpPr>
        <p:spPr>
          <a:xfrm>
            <a:off x="7299822" y="5698426"/>
            <a:ext cx="2182813" cy="568325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zh-CN" altLang="en-US" sz="3600" b="1" kern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背诵古诗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FF9C995-5793-4D12-B0AF-09BBAF95B40B}"/>
              </a:ext>
            </a:extLst>
          </p:cNvPr>
          <p:cNvSpPr/>
          <p:nvPr/>
        </p:nvSpPr>
        <p:spPr>
          <a:xfrm>
            <a:off x="3466101" y="170963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楷体" pitchFamily="49" charset="-122"/>
                <a:ea typeface="楷体"/>
              </a:rPr>
              <a:t>小组交流自己的读诗体验。</a:t>
            </a:r>
          </a:p>
        </p:txBody>
      </p:sp>
      <p:sp>
        <p:nvSpPr>
          <p:cNvPr id="10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1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91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 animBg="1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id="{26CE54A4-D5D0-42E7-B560-C7925564E051}"/>
              </a:ext>
            </a:extLst>
          </p:cNvPr>
          <p:cNvSpPr/>
          <p:nvPr/>
        </p:nvSpPr>
        <p:spPr>
          <a:xfrm>
            <a:off x="715224" y="373019"/>
            <a:ext cx="2665412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课堂总结</a:t>
            </a:r>
          </a:p>
        </p:txBody>
      </p:sp>
      <p:sp>
        <p:nvSpPr>
          <p:cNvPr id="5" name="卷形: 水平 4">
            <a:extLst>
              <a:ext uri="{FF2B5EF4-FFF2-40B4-BE49-F238E27FC236}">
                <a16:creationId xmlns:a16="http://schemas.microsoft.com/office/drawing/2014/main" id="{3C4B6ED1-51DC-4F95-AC3B-A305CD666247}"/>
              </a:ext>
            </a:extLst>
          </p:cNvPr>
          <p:cNvSpPr/>
          <p:nvPr/>
        </p:nvSpPr>
        <p:spPr>
          <a:xfrm>
            <a:off x="2566877" y="1667366"/>
            <a:ext cx="6875565" cy="1677266"/>
          </a:xfrm>
          <a:prstGeom prst="horizontalScroll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solidFill>
                  <a:prstClr val="white"/>
                </a:solidFill>
                <a:latin typeface="楷体" pitchFamily="49" charset="-122"/>
                <a:ea typeface="楷体"/>
              </a:rPr>
              <a:t>这节课你收获了什么？请你说一说。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10C7ABC-FFD1-446A-8DD8-B6ED250F93D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292" y="4479528"/>
            <a:ext cx="3216350" cy="2277176"/>
          </a:xfrm>
          <a:prstGeom prst="rect">
            <a:avLst/>
          </a:prstGeom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3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5A12BB1-31E5-4D0A-8414-66C6CE77119B}"/>
              </a:ext>
            </a:extLst>
          </p:cNvPr>
          <p:cNvSpPr/>
          <p:nvPr/>
        </p:nvSpPr>
        <p:spPr>
          <a:xfrm>
            <a:off x="1319840" y="4509977"/>
            <a:ext cx="9960938" cy="12074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苏轼以绝色美人比喻</a:t>
            </a:r>
            <a:r>
              <a:rPr lang="zh-CN" altLang="en-US" sz="32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西湖，被</a:t>
            </a:r>
            <a:r>
              <a:rPr lang="zh-CN" altLang="en-US" sz="32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宋人称为“道尽西湖好处”的</a:t>
            </a:r>
            <a:r>
              <a:rPr lang="zh-CN" altLang="en-US" sz="32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佳句，以致</a:t>
            </a:r>
            <a:r>
              <a:rPr lang="zh-CN" altLang="en-US" sz="32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“西子湖”成了西湖的别名。</a:t>
            </a:r>
          </a:p>
        </p:txBody>
      </p:sp>
      <p:sp>
        <p:nvSpPr>
          <p:cNvPr id="6" name="云形 5">
            <a:extLst>
              <a:ext uri="{FF2B5EF4-FFF2-40B4-BE49-F238E27FC236}">
                <a16:creationId xmlns:a16="http://schemas.microsoft.com/office/drawing/2014/main" id="{3D9953A9-B388-4F9E-9E5E-E5C49A8406B0}"/>
              </a:ext>
            </a:extLst>
          </p:cNvPr>
          <p:cNvSpPr/>
          <p:nvPr/>
        </p:nvSpPr>
        <p:spPr>
          <a:xfrm>
            <a:off x="715224" y="373019"/>
            <a:ext cx="2665412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交流平台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0E54AD4-3298-4B1E-AAB0-C3908CD4D5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"/>
          <a:stretch/>
        </p:blipFill>
        <p:spPr>
          <a:xfrm>
            <a:off x="1549575" y="1264807"/>
            <a:ext cx="5180370" cy="3267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7AB0DAD-A61C-44FE-9B2D-61747C6AC3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631" y="1092157"/>
            <a:ext cx="2545211" cy="318564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8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44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>
            <a:extLst>
              <a:ext uri="{FF2B5EF4-FFF2-40B4-BE49-F238E27FC236}">
                <a16:creationId xmlns:a16="http://schemas.microsoft.com/office/drawing/2014/main" id="{3D9953A9-B388-4F9E-9E5E-E5C49A8406B0}"/>
              </a:ext>
            </a:extLst>
          </p:cNvPr>
          <p:cNvSpPr/>
          <p:nvPr/>
        </p:nvSpPr>
        <p:spPr>
          <a:xfrm>
            <a:off x="715224" y="373019"/>
            <a:ext cx="2665412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交流平台</a:t>
            </a:r>
          </a:p>
        </p:txBody>
      </p:sp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id="{9AC9D419-6E0C-4739-B00C-3DFBDEE698FE}"/>
              </a:ext>
            </a:extLst>
          </p:cNvPr>
          <p:cNvSpPr/>
          <p:nvPr/>
        </p:nvSpPr>
        <p:spPr>
          <a:xfrm>
            <a:off x="1901324" y="1393344"/>
            <a:ext cx="8224742" cy="1203207"/>
          </a:xfrm>
          <a:prstGeom prst="wedgeRoundRectCallout">
            <a:avLst>
              <a:gd name="adj1" fmla="val 37066"/>
              <a:gd name="adj2" fmla="val 68676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    阅读的</a:t>
            </a:r>
            <a:r>
              <a:rPr lang="zh-CN" altLang="en-US" sz="32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时候，你</a:t>
            </a:r>
            <a:r>
              <a:rPr lang="zh-CN" altLang="en-US" sz="32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是怎样</a:t>
            </a:r>
            <a:r>
              <a:rPr lang="zh-CN" altLang="en-US" sz="3200" b="1" kern="0" dirty="0" smtClean="0">
                <a:solidFill>
                  <a:schemeClr val="bg1"/>
                </a:solidFill>
                <a:latin typeface="楷体" pitchFamily="49" charset="-122"/>
                <a:ea typeface="楷体"/>
              </a:rPr>
              <a:t>“想开去”</a:t>
            </a:r>
            <a:r>
              <a:rPr lang="zh-CN" altLang="en-US" sz="32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的？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74BE24B-737F-48F3-9B22-7A2AB02E63B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114" y="3655141"/>
            <a:ext cx="2514600" cy="3028950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9454061D-6D51-4614-853D-FCFD908D633C}"/>
              </a:ext>
            </a:extLst>
          </p:cNvPr>
          <p:cNvSpPr/>
          <p:nvPr/>
        </p:nvSpPr>
        <p:spPr>
          <a:xfrm>
            <a:off x="2266323" y="3266766"/>
            <a:ext cx="5905489" cy="7767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kern="0" dirty="0">
                <a:solidFill>
                  <a:schemeClr val="bg1"/>
                </a:solidFill>
                <a:latin typeface="楷体" pitchFamily="49" charset="-122"/>
                <a:ea typeface="楷体"/>
              </a:rPr>
              <a:t>请亮出你的阅读绝招儿！</a:t>
            </a:r>
          </a:p>
        </p:txBody>
      </p:sp>
      <p:sp>
        <p:nvSpPr>
          <p:cNvPr id="8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9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42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EFBA54BA-E821-4C03-82D4-41D30C658E20}"/>
              </a:ext>
            </a:extLst>
          </p:cNvPr>
          <p:cNvSpPr/>
          <p:nvPr/>
        </p:nvSpPr>
        <p:spPr>
          <a:xfrm>
            <a:off x="1059809" y="2232873"/>
            <a:ext cx="10072381" cy="1077218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我是亲友之间交往的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礼品，我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是婚礼的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冠冕，我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是生者赠子死者最后的祭献。</a:t>
            </a:r>
          </a:p>
        </p:txBody>
      </p:sp>
      <p:sp>
        <p:nvSpPr>
          <p:cNvPr id="8" name="云形 7">
            <a:extLst>
              <a:ext uri="{FF2B5EF4-FFF2-40B4-BE49-F238E27FC236}">
                <a16:creationId xmlns:a16="http://schemas.microsoft.com/office/drawing/2014/main" id="{3DAA3784-2047-4F64-9018-05D26D701314}"/>
              </a:ext>
            </a:extLst>
          </p:cNvPr>
          <p:cNvSpPr/>
          <p:nvPr/>
        </p:nvSpPr>
        <p:spPr>
          <a:xfrm>
            <a:off x="715224" y="373019"/>
            <a:ext cx="3043044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词句段运用</a:t>
            </a: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AED5900-26D1-47DF-B3FA-111613934AF6}"/>
              </a:ext>
            </a:extLst>
          </p:cNvPr>
          <p:cNvSpPr/>
          <p:nvPr/>
        </p:nvSpPr>
        <p:spPr>
          <a:xfrm>
            <a:off x="1025769" y="1289878"/>
            <a:ext cx="9243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读一读，体会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排比句的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特点，说说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这样写的好处。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CE7761D-E512-4AD3-8B10-43180FFA06FA}"/>
              </a:ext>
            </a:extLst>
          </p:cNvPr>
          <p:cNvSpPr/>
          <p:nvPr/>
        </p:nvSpPr>
        <p:spPr>
          <a:xfrm>
            <a:off x="3165718" y="5225927"/>
            <a:ext cx="7785317" cy="95410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这句话是用排比句来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抒情，写出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了花的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功用，条理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明晰、节奏和谐、形象生动。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CCCE2D-BD26-477F-BD37-DF07395804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663" y="3547909"/>
            <a:ext cx="2348302" cy="15934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F3A8E65-C223-430E-8588-9D422BC9429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749" y="3547909"/>
            <a:ext cx="2390237" cy="159349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3BD7AA1-D70B-4CA5-BD89-236E57ECF67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09"/>
          <a:stretch/>
        </p:blipFill>
        <p:spPr>
          <a:xfrm>
            <a:off x="8614771" y="3547909"/>
            <a:ext cx="2271765" cy="1593491"/>
          </a:xfrm>
          <a:prstGeom prst="rect">
            <a:avLst/>
          </a:prstGeom>
        </p:spPr>
      </p:pic>
      <p:sp>
        <p:nvSpPr>
          <p:cNvPr id="9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2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0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7">
            <a:extLst>
              <a:ext uri="{FF2B5EF4-FFF2-40B4-BE49-F238E27FC236}">
                <a16:creationId xmlns:a16="http://schemas.microsoft.com/office/drawing/2014/main" id="{3DAA3784-2047-4F64-9018-05D26D701314}"/>
              </a:ext>
            </a:extLst>
          </p:cNvPr>
          <p:cNvSpPr/>
          <p:nvPr/>
        </p:nvSpPr>
        <p:spPr>
          <a:xfrm>
            <a:off x="715224" y="373019"/>
            <a:ext cx="3043044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词句段运用</a:t>
            </a: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9E1E1A2-E7A3-46F8-988F-E11A33D4E9C6}"/>
              </a:ext>
            </a:extLst>
          </p:cNvPr>
          <p:cNvSpPr/>
          <p:nvPr/>
        </p:nvSpPr>
        <p:spPr>
          <a:xfrm>
            <a:off x="1568768" y="3351129"/>
            <a:ext cx="10072381" cy="156966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漓江的水真静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啊，静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得让你感觉不到它在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流动；漓江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的水真清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啊，清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得可以看见江底的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沙石；漓江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的水真绿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啊，绿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得仿佛那是一块无瑕的翡翠。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2419004-84DD-4486-86D3-3CDB76A4250F}"/>
              </a:ext>
            </a:extLst>
          </p:cNvPr>
          <p:cNvSpPr/>
          <p:nvPr/>
        </p:nvSpPr>
        <p:spPr>
          <a:xfrm>
            <a:off x="2786457" y="5088772"/>
            <a:ext cx="8938817" cy="95410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这句话是用排比句来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写景，将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漓江水“静、清、绿”的特点描写得细致入微、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层次清晰、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形象生动。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1EBA71F-5DB0-412D-8C60-BDCCB035FB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23" b="20970"/>
          <a:stretch/>
        </p:blipFill>
        <p:spPr>
          <a:xfrm>
            <a:off x="1811547" y="1164566"/>
            <a:ext cx="8557404" cy="2018581"/>
          </a:xfrm>
          <a:prstGeom prst="rect">
            <a:avLst/>
          </a:prstGeom>
        </p:spPr>
      </p:pic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55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7">
            <a:extLst>
              <a:ext uri="{FF2B5EF4-FFF2-40B4-BE49-F238E27FC236}">
                <a16:creationId xmlns:a16="http://schemas.microsoft.com/office/drawing/2014/main" id="{3DAA3784-2047-4F64-9018-05D26D701314}"/>
              </a:ext>
            </a:extLst>
          </p:cNvPr>
          <p:cNvSpPr/>
          <p:nvPr/>
        </p:nvSpPr>
        <p:spPr>
          <a:xfrm>
            <a:off x="258024" y="143306"/>
            <a:ext cx="3043044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词句段运用</a:t>
            </a: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FF40799-28E3-4B8C-ADE4-4BA2E4B1598F}"/>
              </a:ext>
            </a:extLst>
          </p:cNvPr>
          <p:cNvSpPr/>
          <p:nvPr/>
        </p:nvSpPr>
        <p:spPr>
          <a:xfrm>
            <a:off x="1415332" y="3669761"/>
            <a:ext cx="10072381" cy="1077218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开了，就像睡醒了似的。鸟飞了，就像在天上逛似的。虫子叫了，就像在说话似的。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7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/>
          <a:srcRect l="2018" t="4819"/>
          <a:stretch/>
        </p:blipFill>
        <p:spPr>
          <a:xfrm>
            <a:off x="1663458" y="1206916"/>
            <a:ext cx="2759827" cy="21183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4079" y="1220080"/>
            <a:ext cx="2076073" cy="20920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30614" y="1125243"/>
            <a:ext cx="3357099" cy="218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9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7">
            <a:extLst>
              <a:ext uri="{FF2B5EF4-FFF2-40B4-BE49-F238E27FC236}">
                <a16:creationId xmlns:a16="http://schemas.microsoft.com/office/drawing/2014/main" id="{3DAA3784-2047-4F64-9018-05D26D701314}"/>
              </a:ext>
            </a:extLst>
          </p:cNvPr>
          <p:cNvSpPr/>
          <p:nvPr/>
        </p:nvSpPr>
        <p:spPr>
          <a:xfrm>
            <a:off x="715224" y="373019"/>
            <a:ext cx="3043044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词句段运用</a:t>
            </a: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AED5900-26D1-47DF-B3FA-111613934AF6}"/>
              </a:ext>
            </a:extLst>
          </p:cNvPr>
          <p:cNvSpPr/>
          <p:nvPr/>
        </p:nvSpPr>
        <p:spPr>
          <a:xfrm>
            <a:off x="1531792" y="2090172"/>
            <a:ext cx="9971950" cy="255454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排比句是</a:t>
            </a:r>
            <a:r>
              <a: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由三个或三个以上意义相关或相近、结构相同或相似、语气相同的词组或句子组成的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。用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抒情，节奏和谐，感情洋溢，气势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更为强烈；用排比叙事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写景，层次清晰、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细腻，形象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生动；用排比来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说理，条理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分明、增强气势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、感染力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说服力。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卷形: 水平 16">
            <a:extLst>
              <a:ext uri="{FF2B5EF4-FFF2-40B4-BE49-F238E27FC236}">
                <a16:creationId xmlns:a16="http://schemas.microsoft.com/office/drawing/2014/main" id="{D70A8BEF-82C9-4785-8ED6-5B638B2223EE}"/>
              </a:ext>
            </a:extLst>
          </p:cNvPr>
          <p:cNvSpPr/>
          <p:nvPr/>
        </p:nvSpPr>
        <p:spPr>
          <a:xfrm>
            <a:off x="5286812" y="732588"/>
            <a:ext cx="1871072" cy="1033272"/>
          </a:xfrm>
          <a:prstGeom prst="horizontalScroll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排比句</a:t>
            </a:r>
          </a:p>
        </p:txBody>
      </p:sp>
      <p:sp>
        <p:nvSpPr>
          <p:cNvPr id="5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6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6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7">
            <a:extLst>
              <a:ext uri="{FF2B5EF4-FFF2-40B4-BE49-F238E27FC236}">
                <a16:creationId xmlns:a16="http://schemas.microsoft.com/office/drawing/2014/main" id="{3DAA3784-2047-4F64-9018-05D26D701314}"/>
              </a:ext>
            </a:extLst>
          </p:cNvPr>
          <p:cNvSpPr/>
          <p:nvPr/>
        </p:nvSpPr>
        <p:spPr>
          <a:xfrm>
            <a:off x="715224" y="373019"/>
            <a:ext cx="3043044" cy="719138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CN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  <a:p>
            <a:pPr algn="ctr">
              <a:defRPr/>
            </a:pPr>
            <a:r>
              <a:rPr lang="zh-CN" altLang="en-US" sz="2800" b="1" kern="0" dirty="0">
                <a:solidFill>
                  <a:srgbClr val="7030A0"/>
                </a:solidFill>
                <a:latin typeface="楷体" pitchFamily="49" charset="-122"/>
                <a:ea typeface="楷体"/>
                <a:sym typeface="+mn-ea"/>
              </a:rPr>
              <a:t>词句段运用</a:t>
            </a:r>
          </a:p>
          <a:p>
            <a:pPr algn="ctr">
              <a:defRPr/>
            </a:pPr>
            <a:endParaRPr lang="zh-CN" altLang="en-US" sz="2800" b="1" kern="0" dirty="0">
              <a:solidFill>
                <a:srgbClr val="FF0000"/>
              </a:solidFill>
              <a:latin typeface="楷体" pitchFamily="49" charset="-122"/>
              <a:ea typeface="楷体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47006D4-2996-4560-927B-11FAF6AA16BF}"/>
              </a:ext>
            </a:extLst>
          </p:cNvPr>
          <p:cNvSpPr/>
          <p:nvPr/>
        </p:nvSpPr>
        <p:spPr>
          <a:xfrm>
            <a:off x="1997318" y="2742904"/>
            <a:ext cx="86193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下课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了，操场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上顿时热闹了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起来，同学们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，玩得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开心极了！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8ACF989-D157-4627-A2DB-A740B6579607}"/>
              </a:ext>
            </a:extLst>
          </p:cNvPr>
          <p:cNvSpPr/>
          <p:nvPr/>
        </p:nvSpPr>
        <p:spPr>
          <a:xfrm>
            <a:off x="8624219" y="360467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打乒乓球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0C39214-ED28-411F-ADB9-E4EBA1B18107}"/>
              </a:ext>
            </a:extLst>
          </p:cNvPr>
          <p:cNvSpPr/>
          <p:nvPr/>
        </p:nvSpPr>
        <p:spPr>
          <a:xfrm>
            <a:off x="3047977" y="357921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打篮球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DF64A9D-0CA7-423E-BDAA-05B920CAAA3A}"/>
              </a:ext>
            </a:extLst>
          </p:cNvPr>
          <p:cNvSpPr/>
          <p:nvPr/>
        </p:nvSpPr>
        <p:spPr>
          <a:xfrm>
            <a:off x="5951347" y="357921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打排球</a:t>
            </a:r>
            <a:endParaRPr lang="zh-CN" altLang="en-US" dirty="0"/>
          </a:p>
        </p:txBody>
      </p:sp>
      <p:sp>
        <p:nvSpPr>
          <p:cNvPr id="10" name="卷形: 水平 9">
            <a:extLst>
              <a:ext uri="{FF2B5EF4-FFF2-40B4-BE49-F238E27FC236}">
                <a16:creationId xmlns:a16="http://schemas.microsoft.com/office/drawing/2014/main" id="{FE768062-65EF-4DEB-85E7-EDD152F3AE76}"/>
              </a:ext>
            </a:extLst>
          </p:cNvPr>
          <p:cNvSpPr/>
          <p:nvPr/>
        </p:nvSpPr>
        <p:spPr>
          <a:xfrm>
            <a:off x="1233881" y="1485384"/>
            <a:ext cx="161837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E21516E-6564-4AEF-9F25-85835E638EC5}"/>
              </a:ext>
            </a:extLst>
          </p:cNvPr>
          <p:cNvSpPr/>
          <p:nvPr/>
        </p:nvSpPr>
        <p:spPr>
          <a:xfrm>
            <a:off x="1332778" y="170963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</a:t>
            </a:r>
          </a:p>
        </p:txBody>
      </p:sp>
      <p:sp>
        <p:nvSpPr>
          <p:cNvPr id="12" name="PA_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132" y="6629400"/>
            <a:ext cx="121920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" dirty="0" smtClean="0">
                <a:solidFill>
                  <a:schemeClr val="bg1">
                    <a:lumMod val="95000"/>
                    <a:alpha val="0"/>
                  </a:schemeClr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>
                  <a:lumMod val="95000"/>
                  <a:alpha val="0"/>
                </a:schemeClr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3" name="PA_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88" y="76200"/>
            <a:ext cx="4762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328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9" grpId="0"/>
      <p:bldP spid="10" grpId="0" animBg="1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" val="12579"/>
  <p:tag name="RESOURCELIBID_PRE" val="1267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r53bXR6tlK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  <p:tag name="ISLIDE.ADDREMOVEWATERMARK" val="nmp38JmL0z"/>
</p:tagLst>
</file>

<file path=ppt/theme/theme1.xml><?xml version="1.0" encoding="utf-8"?>
<a:theme xmlns:a="http://schemas.openxmlformats.org/drawingml/2006/main" name="A000120140530A28PPBG">
  <a:themeElements>
    <a:clrScheme name="Office 主题​​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12051</TotalTime>
  <Words>1174</Words>
  <Application>Microsoft Office PowerPoint</Application>
  <PresentationFormat>宽屏</PresentationFormat>
  <Paragraphs>158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等线 Light</vt:lpstr>
      <vt:lpstr>楷体</vt:lpstr>
      <vt:lpstr>宋体</vt:lpstr>
      <vt:lpstr>优教通专用字体logo</vt:lpstr>
      <vt:lpstr>Arial</vt:lpstr>
      <vt:lpstr>Calibri</vt:lpstr>
      <vt:lpstr>Calibri Light</vt:lpstr>
      <vt:lpstr>A000120140530A28PPBG</vt:lpstr>
      <vt:lpstr>语文园地一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djk</dc:creator>
  <cp:lastModifiedBy>vcom</cp:lastModifiedBy>
  <cp:revision>619</cp:revision>
  <dcterms:created xsi:type="dcterms:W3CDTF">2018-01-16T22:22:02Z</dcterms:created>
  <dcterms:modified xsi:type="dcterms:W3CDTF">2019-08-22T10:26:40Z</dcterms:modified>
</cp:coreProperties>
</file>