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70" r:id="rId4"/>
    <p:sldId id="267" r:id="rId5"/>
    <p:sldId id="258" r:id="rId6"/>
    <p:sldId id="269" r:id="rId7"/>
    <p:sldId id="268" r:id="rId8"/>
    <p:sldId id="259" r:id="rId9"/>
    <p:sldId id="271" r:id="rId10"/>
    <p:sldId id="260" r:id="rId11"/>
    <p:sldId id="262" r:id="rId12"/>
    <p:sldId id="261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中宋"/>
        <a:cs typeface="华文中宋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中宋"/>
        <a:cs typeface="华文中宋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中宋"/>
        <a:cs typeface="华文中宋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中宋"/>
        <a:cs typeface="华文中宋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中宋"/>
        <a:cs typeface="华文中宋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华文中宋"/>
        <a:cs typeface="华文中宋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华文中宋"/>
        <a:cs typeface="华文中宋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华文中宋"/>
        <a:cs typeface="华文中宋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华文中宋"/>
        <a:cs typeface="华文中宋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99" autoAdjust="0"/>
    <p:restoredTop sz="94660"/>
  </p:normalViewPr>
  <p:slideViewPr>
    <p:cSldViewPr>
      <p:cViewPr varScale="1">
        <p:scale>
          <a:sx n="71" d="100"/>
          <a:sy n="71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椭圆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6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5FC8B9-AA2E-41F2-AF24-882C7FFEEAB1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7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DACABA-D912-4510-8ADB-8C00DF5FA0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C8FA2-4DAB-4CDE-851F-9F7BC2333BE3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5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B5079-7609-42D6-BF41-3BBC9041A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AD83F-36FD-493E-9E6B-5A27837B1A57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5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5EB4-5F38-47B7-848F-791012EE4F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E32A2-184E-4B97-BAD8-EC8DED79B0BB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5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4962B-BA34-4E37-AEC1-F3ACD9F19D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椭圆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5760E78-BBA6-47D7-8671-6467184B67B0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481682-8381-45CD-95B2-93AD49C68D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05C8C-D1A5-4775-B145-9DCD84C44236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6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728B2-6F7B-4D76-BD1E-FFE71D762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4631E1-6529-4E61-BCEB-AA389E760FA1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8975FD-1833-4918-B1CE-F6C5BB53CC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3B6E7-76A9-47C0-9E2F-10AC1A4D5850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4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88285-581F-406F-9D8F-6A870A0F6A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矩形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B96669-4034-403F-BCA7-8C36742AB50A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5C7017-AF87-4394-BEE1-B9A0BB617B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D7D942-120B-4B65-B472-0B8D6BF90E5C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1E8313-6A1E-4E2A-A984-483DE7B8C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ea typeface="+mn-ea"/>
              <a:cs typeface="+mn-cs"/>
            </a:endParaRPr>
          </a:p>
        </p:txBody>
      </p:sp>
      <p:sp>
        <p:nvSpPr>
          <p:cNvPr id="6" name="流程图: 过程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流程图: 过程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D10713-D8FE-4851-9C57-2D60526F6072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937C98-320E-4A69-96AB-06BBCCB25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椭圆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fld id="{E94EA8A6-8362-4F7B-8F84-A3C0A650FEE3}" type="datetimeFigureOut">
              <a:rPr lang="zh-CN" altLang="en-US"/>
              <a:pPr>
                <a:defRPr/>
              </a:pPr>
              <a:t>2012-5-31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fld id="{3CC8137A-31B3-40D5-8000-A8CB121E94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1" r:id="rId2"/>
    <p:sldLayoutId id="2147483757" r:id="rId3"/>
    <p:sldLayoutId id="2147483752" r:id="rId4"/>
    <p:sldLayoutId id="2147483758" r:id="rId5"/>
    <p:sldLayoutId id="2147483753" r:id="rId6"/>
    <p:sldLayoutId id="2147483759" r:id="rId7"/>
    <p:sldLayoutId id="2147483760" r:id="rId8"/>
    <p:sldLayoutId id="2147483761" r:id="rId9"/>
    <p:sldLayoutId id="2147483754" r:id="rId10"/>
    <p:sldLayoutId id="21474837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华文中宋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  <a:ea typeface="华文中宋"/>
          <a:cs typeface="华文中宋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  <a:ea typeface="华文中宋"/>
          <a:cs typeface="华文中宋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  <a:ea typeface="华文中宋"/>
          <a:cs typeface="华文中宋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  <a:ea typeface="华文中宋"/>
          <a:cs typeface="华文中宋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  <a:ea typeface="华文中宋"/>
          <a:cs typeface="华文中宋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  <a:ea typeface="华文中宋"/>
          <a:cs typeface="华文中宋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  <a:ea typeface="华文中宋"/>
          <a:cs typeface="华文中宋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  <a:ea typeface="华文中宋"/>
          <a:cs typeface="华文中宋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华文中宋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华文中宋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华文中宋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华文中宋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华文中宋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17526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zh-CN" altLang="en-US" dirty="0"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94920" y="1571612"/>
            <a:ext cx="5354159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Writing: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 story </a:t>
            </a:r>
            <a:endParaRPr lang="zh-CN" altLang="en-US" sz="8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5724525" y="4868863"/>
            <a:ext cx="2592388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By Wu  Yuanyuan 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 &amp;  Huang Yanmei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1403350" y="0"/>
            <a:ext cx="749935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altLang="zh-CN" smtClean="0">
                <a:solidFill>
                  <a:srgbClr val="3B1D1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Stage1.</a:t>
            </a:r>
            <a:r>
              <a:rPr lang="en-US" altLang="zh-CN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</a:t>
            </a:r>
            <a:r>
              <a:rPr lang="en-US" altLang="zh-CN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setting the scene</a:t>
            </a:r>
            <a:endParaRPr lang="zh-CN" altLang="en-US" smtClean="0">
              <a:solidFill>
                <a:srgbClr val="92222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4" name="内容占位符 3" descr="地震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0" y="1125538"/>
            <a:ext cx="3143250" cy="2643187"/>
          </a:xfrm>
        </p:spPr>
      </p:pic>
      <p:pic>
        <p:nvPicPr>
          <p:cNvPr id="5" name="图片 4" descr="火灾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1073150"/>
            <a:ext cx="3429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车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3881438"/>
            <a:ext cx="3214688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落水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38" y="3881438"/>
            <a:ext cx="34290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cs typeface="+mj-cs"/>
              </a:rPr>
              <a:t>Stage1.</a:t>
            </a:r>
            <a:r>
              <a:rPr lang="en-US" altLang="zh-CN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 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  <a:cs typeface="+mj-cs"/>
              </a:rPr>
              <a:t>setting the scene </a:t>
            </a:r>
            <a:endParaRPr lang="zh-CN" altLang="en-US" dirty="0">
              <a:solidFill>
                <a:schemeClr val="accent3">
                  <a:lumMod val="75000"/>
                </a:schemeClr>
              </a:solidFill>
              <a:cs typeface="+mj-cs"/>
            </a:endParaRP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95313" indent="-514350" eaLnBrk="1" hangingPunct="1">
              <a:buFont typeface="Wingdings 2" pitchFamily="18" charset="2"/>
              <a:buNone/>
            </a:pPr>
            <a:endParaRPr lang="en-US" altLang="zh-CN" dirty="0" smtClean="0"/>
          </a:p>
          <a:p>
            <a:pPr marL="595313" indent="-514350" eaLnBrk="1" hangingPunct="1"/>
            <a:r>
              <a:rPr lang="en-US" altLang="zh-CN" sz="3600" dirty="0" smtClean="0">
                <a:solidFill>
                  <a:srgbClr val="F88631"/>
                </a:solidFill>
                <a:latin typeface="Arial Narrow" pitchFamily="34" charset="0"/>
              </a:rPr>
              <a:t>When</a:t>
            </a:r>
            <a:r>
              <a:rPr lang="en-US" altLang="zh-CN" sz="3600" dirty="0" smtClean="0">
                <a:latin typeface="Arial Narrow" pitchFamily="34" charset="0"/>
              </a:rPr>
              <a:t> and </a:t>
            </a:r>
            <a:r>
              <a:rPr lang="en-US" altLang="zh-CN" sz="3600" dirty="0" smtClean="0">
                <a:solidFill>
                  <a:srgbClr val="F88631"/>
                </a:solidFill>
                <a:latin typeface="Arial Narrow" pitchFamily="34" charset="0"/>
              </a:rPr>
              <a:t>where</a:t>
            </a:r>
            <a:r>
              <a:rPr lang="en-US" altLang="zh-CN" sz="3600" dirty="0" smtClean="0">
                <a:latin typeface="Arial Narrow" pitchFamily="34" charset="0"/>
              </a:rPr>
              <a:t> did the </a:t>
            </a:r>
            <a:r>
              <a:rPr lang="en-US" altLang="zh-CN" sz="3600" smtClean="0">
                <a:latin typeface="Arial Narrow" pitchFamily="34" charset="0"/>
              </a:rPr>
              <a:t>story happen? </a:t>
            </a:r>
            <a:endParaRPr lang="en-US" altLang="zh-CN" sz="3600" dirty="0" smtClean="0">
              <a:latin typeface="Arial Narrow" pitchFamily="34" charset="0"/>
            </a:endParaRPr>
          </a:p>
          <a:p>
            <a:pPr marL="595313" indent="-514350" eaLnBrk="1" hangingPunct="1"/>
            <a:r>
              <a:rPr lang="en-US" altLang="zh-CN" sz="3600" dirty="0" smtClean="0">
                <a:latin typeface="Arial Narrow" pitchFamily="34" charset="0"/>
              </a:rPr>
              <a:t>What was he/she </a:t>
            </a:r>
            <a:r>
              <a:rPr lang="en-US" altLang="zh-CN" sz="3600" dirty="0" smtClean="0">
                <a:solidFill>
                  <a:srgbClr val="F88631"/>
                </a:solidFill>
                <a:latin typeface="Arial Narrow" pitchFamily="34" charset="0"/>
              </a:rPr>
              <a:t>doing</a:t>
            </a:r>
            <a:r>
              <a:rPr lang="en-US" altLang="zh-CN" sz="3600" dirty="0" smtClean="0">
                <a:latin typeface="Arial Narrow" pitchFamily="34" charset="0"/>
              </a:rPr>
              <a:t> when the accident happened?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Stage 2.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  <a:cs typeface="+mj-cs"/>
              </a:rPr>
              <a:t>Development of the story</a:t>
            </a:r>
            <a:endParaRPr lang="zh-CN" altLang="en-US" dirty="0" smtClean="0">
              <a:solidFill>
                <a:schemeClr val="accent3">
                  <a:lumMod val="75000"/>
                </a:schemeClr>
              </a:solidFill>
              <a:cs typeface="+mj-cs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sz="3600" dirty="0" smtClean="0">
                <a:latin typeface="Arial Narrow" pitchFamily="34" charset="0"/>
              </a:rPr>
              <a:t>What was the </a:t>
            </a:r>
            <a:r>
              <a:rPr lang="en-US" altLang="zh-CN" sz="3600" dirty="0" smtClean="0">
                <a:solidFill>
                  <a:srgbClr val="F88631"/>
                </a:solidFill>
                <a:latin typeface="Arial Narrow" pitchFamily="34" charset="0"/>
              </a:rPr>
              <a:t>main action </a:t>
            </a:r>
            <a:r>
              <a:rPr lang="en-US" altLang="zh-CN" sz="3600" dirty="0" smtClean="0">
                <a:latin typeface="Arial Narrow" pitchFamily="34" charset="0"/>
              </a:rPr>
              <a:t>of the hero?</a:t>
            </a:r>
          </a:p>
          <a:p>
            <a:pPr eaLnBrk="1" hangingPunct="1"/>
            <a:r>
              <a:rPr lang="en-US" altLang="zh-CN" sz="3600" dirty="0" smtClean="0">
                <a:latin typeface="Arial Narrow" pitchFamily="34" charset="0"/>
              </a:rPr>
              <a:t>Draw a </a:t>
            </a:r>
            <a:r>
              <a:rPr lang="en-US" altLang="zh-CN" sz="3600" dirty="0" smtClean="0">
                <a:solidFill>
                  <a:srgbClr val="F88631"/>
                </a:solidFill>
                <a:latin typeface="Arial Narrow" pitchFamily="34" charset="0"/>
              </a:rPr>
              <a:t>timeline</a:t>
            </a:r>
            <a:r>
              <a:rPr lang="en-US" altLang="zh-CN" sz="3600" dirty="0" smtClean="0">
                <a:latin typeface="Arial Narrow" pitchFamily="34" charset="0"/>
              </a:rPr>
              <a:t> of the main events.</a:t>
            </a:r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>
              <a:buFont typeface="Wingdings 2" pitchFamily="18" charset="2"/>
              <a:buNone/>
            </a:pPr>
            <a:endParaRPr lang="en-US" altLang="zh-CN" dirty="0" smtClean="0"/>
          </a:p>
        </p:txBody>
      </p:sp>
      <p:sp>
        <p:nvSpPr>
          <p:cNvPr id="4" name="圆角矩形 3"/>
          <p:cNvSpPr/>
          <p:nvPr/>
        </p:nvSpPr>
        <p:spPr>
          <a:xfrm>
            <a:off x="1576388" y="4438650"/>
            <a:ext cx="1071562" cy="5000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317875" y="4441825"/>
            <a:ext cx="1143000" cy="5000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032375" y="4441825"/>
            <a:ext cx="1143000" cy="5000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889750" y="4441825"/>
            <a:ext cx="1071563" cy="5000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2674938" y="4584700"/>
            <a:ext cx="642937" cy="28575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4460875" y="4584700"/>
            <a:ext cx="581025" cy="28575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6175375" y="4584700"/>
            <a:ext cx="714375" cy="28575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7961313" y="4584700"/>
            <a:ext cx="642937" cy="28575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Stage3.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  <a:cs typeface="+mj-cs"/>
              </a:rPr>
              <a:t>Conclusion </a:t>
            </a:r>
            <a:endParaRPr lang="zh-CN" altLang="en-US" dirty="0">
              <a:solidFill>
                <a:schemeClr val="accent3">
                  <a:lumMod val="75000"/>
                </a:schemeClr>
              </a:solidFill>
              <a:cs typeface="+mj-cs"/>
            </a:endParaRP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95313" indent="-514350" eaLnBrk="1" hangingPunct="1">
              <a:buFont typeface="Wingdings 2" pitchFamily="18" charset="2"/>
              <a:buAutoNum type="arabicPeriod"/>
            </a:pPr>
            <a:r>
              <a:rPr lang="en-US" altLang="zh-CN" sz="4000" smtClean="0">
                <a:latin typeface="Arial Narrow" pitchFamily="34" charset="0"/>
              </a:rPr>
              <a:t>What happened at the </a:t>
            </a:r>
            <a:r>
              <a:rPr lang="en-US" altLang="zh-CN" sz="4000" smtClean="0">
                <a:solidFill>
                  <a:srgbClr val="F88631"/>
                </a:solidFill>
                <a:latin typeface="Arial Narrow" pitchFamily="34" charset="0"/>
              </a:rPr>
              <a:t>end</a:t>
            </a:r>
            <a:r>
              <a:rPr lang="en-US" altLang="zh-CN" sz="4000" smtClean="0">
                <a:latin typeface="Arial Narrow" pitchFamily="34" charset="0"/>
              </a:rPr>
              <a:t>?</a:t>
            </a:r>
          </a:p>
          <a:p>
            <a:pPr marL="595313" indent="-514350" eaLnBrk="1" hangingPunct="1">
              <a:buFont typeface="Wingdings 2" pitchFamily="18" charset="2"/>
              <a:buAutoNum type="arabicPeriod"/>
            </a:pPr>
            <a:r>
              <a:rPr lang="en-US" altLang="zh-CN" sz="4000" smtClean="0">
                <a:latin typeface="Arial Narrow" pitchFamily="34" charset="0"/>
              </a:rPr>
              <a:t>What was the hero’s </a:t>
            </a:r>
            <a:r>
              <a:rPr lang="en-US" altLang="zh-CN" sz="4000" smtClean="0">
                <a:solidFill>
                  <a:srgbClr val="F88631"/>
                </a:solidFill>
                <a:latin typeface="Arial Narrow" pitchFamily="34" charset="0"/>
              </a:rPr>
              <a:t>feeling</a:t>
            </a:r>
            <a:r>
              <a:rPr lang="en-US" altLang="zh-CN" sz="4000" smtClean="0">
                <a:latin typeface="Arial Narrow" pitchFamily="34" charset="0"/>
              </a:rPr>
              <a:t>?</a:t>
            </a:r>
          </a:p>
          <a:p>
            <a:pPr marL="595313" indent="-514350" eaLnBrk="1" hangingPunct="1">
              <a:buFont typeface="Wingdings 2" pitchFamily="18" charset="2"/>
              <a:buNone/>
            </a:pPr>
            <a:endParaRPr lang="zh-CN" altLang="en-US" sz="400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altLang="zh-CN" sz="390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Stage 4. </a:t>
            </a:r>
            <a:r>
              <a:rPr lang="en-US" altLang="zh-CN" sz="3900" smtClean="0">
                <a:solidFill>
                  <a:srgbClr val="92222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Write the story in three parts</a:t>
            </a:r>
            <a:endParaRPr lang="zh-CN" altLang="en-US" sz="3900" smtClean="0">
              <a:solidFill>
                <a:srgbClr val="92222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95313" indent="-514350" eaLnBrk="1" hangingPunct="1">
              <a:buFont typeface="Wingdings 2" pitchFamily="18" charset="2"/>
              <a:buAutoNum type="arabicPeriod"/>
            </a:pPr>
            <a:r>
              <a:rPr lang="en-US" altLang="zh-CN" sz="3600" smtClean="0">
                <a:latin typeface="Arial Narrow" pitchFamily="34" charset="0"/>
              </a:rPr>
              <a:t>Setting the scene</a:t>
            </a:r>
          </a:p>
          <a:p>
            <a:pPr marL="595313" indent="-514350" eaLnBrk="1" hangingPunct="1">
              <a:buFont typeface="Wingdings 2" pitchFamily="18" charset="2"/>
              <a:buAutoNum type="arabicPeriod"/>
            </a:pPr>
            <a:r>
              <a:rPr lang="en-US" altLang="zh-CN" sz="3600" smtClean="0">
                <a:latin typeface="Arial Narrow" pitchFamily="34" charset="0"/>
              </a:rPr>
              <a:t>Development </a:t>
            </a:r>
          </a:p>
          <a:p>
            <a:pPr marL="595313" indent="-514350" eaLnBrk="1" hangingPunct="1">
              <a:buFont typeface="Wingdings 2" pitchFamily="18" charset="2"/>
              <a:buAutoNum type="arabicPeriod"/>
            </a:pPr>
            <a:r>
              <a:rPr lang="en-US" altLang="zh-CN" sz="3600" smtClean="0">
                <a:latin typeface="Arial Narrow" pitchFamily="34" charset="0"/>
              </a:rPr>
              <a:t>Conclusion </a:t>
            </a:r>
          </a:p>
          <a:p>
            <a:pPr marL="595313" indent="-514350" eaLnBrk="1" hangingPunct="1">
              <a:buFont typeface="Wingdings 2" pitchFamily="18" charset="2"/>
              <a:buNone/>
            </a:pPr>
            <a:r>
              <a:rPr lang="en-US" altLang="zh-CN" sz="3600" smtClean="0">
                <a:solidFill>
                  <a:srgbClr val="C00000"/>
                </a:solidFill>
                <a:latin typeface="Arial Narrow" pitchFamily="34" charset="0"/>
              </a:rPr>
              <a:t>Linking words: </a:t>
            </a:r>
          </a:p>
          <a:p>
            <a:pPr marL="595313" indent="-514350" eaLnBrk="1" hangingPunct="1">
              <a:buFont typeface="Wingdings 2" pitchFamily="18" charset="2"/>
              <a:buNone/>
            </a:pPr>
            <a:r>
              <a:rPr lang="en-US" altLang="zh-CN" sz="3600" smtClean="0">
                <a:latin typeface="Arial Narrow" pitchFamily="34" charset="0"/>
              </a:rPr>
              <a:t>one evening,  when,  suddenly,  first,  then,</a:t>
            </a:r>
          </a:p>
          <a:p>
            <a:pPr marL="595313" indent="-514350" eaLnBrk="1" hangingPunct="1">
              <a:buFont typeface="Wingdings 2" pitchFamily="18" charset="2"/>
              <a:buNone/>
            </a:pPr>
            <a:r>
              <a:rPr lang="en-US" altLang="zh-CN" sz="3600" smtClean="0">
                <a:latin typeface="Arial Narrow" pitchFamily="34" charset="0"/>
              </a:rPr>
              <a:t>meanwhile,    as,  later,   in the end….</a:t>
            </a:r>
          </a:p>
          <a:p>
            <a:pPr marL="595313" indent="-514350" eaLnBrk="1" hangingPunct="1">
              <a:buFont typeface="Wingdings 2" pitchFamily="18" charset="2"/>
              <a:buNone/>
            </a:pPr>
            <a:endParaRPr lang="en-US" altLang="zh-CN" sz="3600" smtClean="0">
              <a:solidFill>
                <a:srgbClr val="C00000"/>
              </a:solidFill>
              <a:latin typeface="Arial Narrow" pitchFamily="34" charset="0"/>
            </a:endParaRPr>
          </a:p>
          <a:p>
            <a:pPr marL="595313" indent="-514350" eaLnBrk="1" hangingPunct="1">
              <a:buFont typeface="Wingdings 2" pitchFamily="18" charset="2"/>
              <a:buNone/>
            </a:pPr>
            <a:endParaRPr lang="zh-CN" altLang="en-US" sz="360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j-cs"/>
              </a:rPr>
              <a:t>Stage 5</a:t>
            </a:r>
            <a:r>
              <a:rPr lang="en-US" altLang="zh-CN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.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  <a:cs typeface="+mj-cs"/>
              </a:rPr>
              <a:t>Checking </a:t>
            </a:r>
            <a:endParaRPr lang="zh-CN" altLang="en-US" dirty="0">
              <a:solidFill>
                <a:schemeClr val="accent3">
                  <a:lumMod val="75000"/>
                </a:schemeClr>
              </a:solidFill>
              <a:cs typeface="+mj-cs"/>
            </a:endParaRP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3600" smtClean="0">
                <a:latin typeface="Arial Narrow" pitchFamily="34" charset="0"/>
              </a:rPr>
              <a:t>Paragraphs: Has your story got </a:t>
            </a:r>
            <a:r>
              <a:rPr lang="en-US" altLang="zh-CN" sz="3600" smtClean="0">
                <a:solidFill>
                  <a:srgbClr val="C00000"/>
                </a:solidFill>
                <a:latin typeface="Arial Narrow" pitchFamily="34" charset="0"/>
              </a:rPr>
              <a:t>clear paragraphs</a:t>
            </a:r>
            <a:r>
              <a:rPr lang="en-US" altLang="zh-CN" sz="3600" smtClean="0">
                <a:latin typeface="Arial Narrow" pitchFamily="34" charset="0"/>
              </a:rPr>
              <a:t>?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3600" smtClean="0">
                <a:latin typeface="Arial Narrow" pitchFamily="34" charset="0"/>
              </a:rPr>
              <a:t>Past tense: Have you used the </a:t>
            </a:r>
            <a:r>
              <a:rPr lang="en-US" altLang="zh-CN" sz="3600" smtClean="0">
                <a:solidFill>
                  <a:srgbClr val="C00000"/>
                </a:solidFill>
                <a:latin typeface="Arial Narrow" pitchFamily="34" charset="0"/>
              </a:rPr>
              <a:t>Past Simple </a:t>
            </a:r>
            <a:r>
              <a:rPr lang="en-US" altLang="zh-CN" sz="3600" smtClean="0">
                <a:latin typeface="Arial Narrow" pitchFamily="34" charset="0"/>
              </a:rPr>
              <a:t>and </a:t>
            </a:r>
            <a:r>
              <a:rPr lang="en-US" altLang="zh-CN" sz="3600" smtClean="0">
                <a:solidFill>
                  <a:srgbClr val="C00000"/>
                </a:solidFill>
                <a:latin typeface="Arial Narrow" pitchFamily="34" charset="0"/>
              </a:rPr>
              <a:t>Past continuous</a:t>
            </a:r>
            <a:r>
              <a:rPr lang="en-US" altLang="zh-CN" sz="3600" smtClean="0">
                <a:latin typeface="Arial Narrow" pitchFamily="34" charset="0"/>
              </a:rPr>
              <a:t>? 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3600" smtClean="0">
                <a:latin typeface="Arial Narrow" pitchFamily="34" charset="0"/>
              </a:rPr>
              <a:t>Linking words:  Have you used </a:t>
            </a:r>
            <a:r>
              <a:rPr lang="en-US" altLang="zh-CN" sz="3600" smtClean="0">
                <a:solidFill>
                  <a:srgbClr val="C00000"/>
                </a:solidFill>
                <a:latin typeface="Arial Narrow" pitchFamily="34" charset="0"/>
              </a:rPr>
              <a:t>linking words</a:t>
            </a:r>
            <a:r>
              <a:rPr lang="en-US" altLang="zh-CN" sz="3600" smtClean="0">
                <a:latin typeface="Arial Narrow" pitchFamily="34" charset="0"/>
              </a:rPr>
              <a:t>? Can you add any more? </a:t>
            </a:r>
            <a:endParaRPr lang="zh-CN" altLang="en-US" sz="360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2">
                    <a:satMod val="130000"/>
                  </a:schemeClr>
                </a:solidFill>
                <a:cs typeface="+mj-cs"/>
              </a:rPr>
              <a:t>Talk back</a:t>
            </a:r>
            <a:endParaRPr lang="zh-CN" altLang="en-US" dirty="0">
              <a:solidFill>
                <a:schemeClr val="tx2">
                  <a:satMod val="130000"/>
                </a:schemeClr>
              </a:solidFill>
              <a:cs typeface="+mj-cs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1116013" y="1557338"/>
            <a:ext cx="7499350" cy="48006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en-US" altLang="zh-CN" sz="3600" smtClean="0">
              <a:latin typeface="Arial Narrow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3600" smtClean="0">
                <a:latin typeface="Arial Narrow" pitchFamily="34" charset="0"/>
              </a:rPr>
              <a:t>In groups, read each other’s stories. Which do you think are the bravest actions?</a:t>
            </a:r>
          </a:p>
          <a:p>
            <a:pPr eaLnBrk="1" hangingPunct="1">
              <a:buFont typeface="Wingdings 2" pitchFamily="18" charset="2"/>
              <a:buNone/>
            </a:pPr>
            <a:endParaRPr lang="zh-CN" altLang="en-US" sz="360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altLang="zh-CN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Superhero </a:t>
            </a:r>
          </a:p>
        </p:txBody>
      </p:sp>
      <p:pic>
        <p:nvPicPr>
          <p:cNvPr id="14338" name="Picture 6" descr="animatedsupe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844675"/>
            <a:ext cx="4319587" cy="383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929190" y="1773238"/>
            <a:ext cx="37480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CC"/>
                </a:solidFill>
              </a:rPr>
              <a:t>We=Superheroes?</a:t>
            </a:r>
            <a:endParaRPr lang="en-US" altLang="zh-CN" sz="3200" b="1" dirty="0">
              <a:solidFill>
                <a:srgbClr val="0000CC"/>
              </a:solidFill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072066" y="3068638"/>
            <a:ext cx="3241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CC"/>
                </a:solidFill>
              </a:rPr>
              <a:t>We=heroes?</a:t>
            </a:r>
            <a:endParaRPr lang="en-US" altLang="zh-CN" sz="32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340" grpId="0"/>
      <p:bldP spid="143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>
          <a:xfrm>
            <a:off x="1435100" y="3214694"/>
            <a:ext cx="7499350" cy="1143000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4800" b="1" dirty="0" smtClean="0">
                <a:solidFill>
                  <a:srgbClr val="0000CC"/>
                </a:solidFill>
                <a:effectLst/>
              </a:rPr>
              <a:t>Some of </a:t>
            </a:r>
            <a:r>
              <a:rPr lang="en-US" altLang="zh-CN" sz="4800" b="1" dirty="0" smtClean="0">
                <a:solidFill>
                  <a:srgbClr val="0000CC"/>
                </a:solidFill>
                <a:effectLst/>
              </a:rPr>
              <a:t>us = hero</a:t>
            </a:r>
            <a:r>
              <a:rPr lang="en-US" altLang="zh-CN" sz="4800" b="1" dirty="0" smtClean="0">
                <a:solidFill>
                  <a:srgbClr val="0000CC"/>
                </a:solidFill>
                <a:effectLst/>
              </a:rPr>
              <a:t>!</a:t>
            </a:r>
            <a:endParaRPr lang="zh-CN" altLang="en-US" sz="4800" b="1" dirty="0" smtClean="0">
              <a:solidFill>
                <a:srgbClr val="0000CC"/>
              </a:solidFill>
              <a:effectLst/>
            </a:endParaRPr>
          </a:p>
        </p:txBody>
      </p:sp>
      <p:pic>
        <p:nvPicPr>
          <p:cNvPr id="33796" name="Picture 4" descr="imagesCA75PHS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857364"/>
            <a:ext cx="4824412" cy="3613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>
                <a:effectLst/>
                <a:latin typeface="Arial" charset="0"/>
              </a:rPr>
              <a:t>In The Beginning</a:t>
            </a:r>
            <a:endParaRPr lang="zh-CN" altLang="en-US" smtClean="0">
              <a:effectLst/>
              <a:latin typeface="Arial" charset="0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1258888" y="2493963"/>
            <a:ext cx="2663825" cy="1655762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>
                <a:solidFill>
                  <a:schemeClr val="tx1"/>
                </a:solidFill>
                <a:latin typeface="Arial Narrow" pitchFamily="34" charset="0"/>
                <a:cs typeface="华文中宋"/>
              </a:rPr>
              <a:t>Driving </a:t>
            </a:r>
            <a:endParaRPr lang="zh-CN" altLang="en-US" sz="36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76825" y="2424113"/>
            <a:ext cx="3063875" cy="1797050"/>
          </a:xfrm>
          <a:prstGeom prst="roundRect">
            <a:avLst>
              <a:gd name="adj" fmla="val 2921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>
                <a:solidFill>
                  <a:srgbClr val="000000"/>
                </a:solidFill>
                <a:latin typeface="Arial Narrow" pitchFamily="34" charset="0"/>
                <a:cs typeface="华文中宋"/>
              </a:rPr>
              <a:t>A car crashed and  burst into flames</a:t>
            </a:r>
            <a:endParaRPr lang="zh-CN" altLang="en-US" sz="3600">
              <a:solidFill>
                <a:srgbClr val="000000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23" name="下箭头 22"/>
          <p:cNvSpPr>
            <a:spLocks noChangeArrowheads="1"/>
          </p:cNvSpPr>
          <p:nvPr/>
        </p:nvSpPr>
        <p:spPr bwMode="auto">
          <a:xfrm rot="16200000">
            <a:off x="4334669" y="2851944"/>
            <a:ext cx="357187" cy="936625"/>
          </a:xfrm>
          <a:prstGeom prst="downArrow">
            <a:avLst>
              <a:gd name="adj1" fmla="val 50000"/>
              <a:gd name="adj2" fmla="val 93647"/>
            </a:avLst>
          </a:prstGeom>
          <a:solidFill>
            <a:srgbClr val="EACCC3"/>
          </a:solidFill>
          <a:ln w="25400" algn="ctr">
            <a:solidFill>
              <a:srgbClr val="26697A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altLang="zh-CN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True life drama</a:t>
            </a:r>
            <a:r>
              <a:rPr lang="en-US" altLang="zh-CN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zh-CN" alt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365" name="Picture 5" descr="xin_1906042810263902001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1268413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936ff89579ce6e22b3451ae40ad55da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781300"/>
            <a:ext cx="5364163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441 -0.19889 C 0.14514 -0.20028 0.12604 -0.20144 0.09184 -0.20051 C 0.05729 -0.19959 -0.03177 -0.21809 -0.04184 -0.19357 C -0.05208 -0.16906 0.03819 -0.07586 0.0309 -0.05342 C 0.02344 -0.03099 -0.06702 -0.07123 -0.08611 -0.05874 C -0.10521 -0.04626 -0.06337 0.00069 -0.08351 0.02081 C -0.10382 0.04093 -0.15452 0.04833 -0.20833 0.06244 C -0.26181 0.07655 -0.37761 0.08881 -0.40556 0.10569 C -0.43351 0.12257 -0.37413 0.15287 -0.3757 0.16443 C -0.37726 0.17599 -0.40833 0.16697 -0.41458 0.17484 C -0.42083 0.1827 -0.41719 0.19681 -0.41337 0.21115 " pathEditMode="relative" rAng="0" ptsTypes="aaaaaaaaaaA">
                                      <p:cBhvr>
                                        <p:cTn id="6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1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>
                <a:effectLst/>
                <a:latin typeface="Arial" charset="0"/>
              </a:rPr>
              <a:t>The Main Action</a:t>
            </a:r>
          </a:p>
        </p:txBody>
      </p:sp>
      <p:sp>
        <p:nvSpPr>
          <p:cNvPr id="12" name="流程图: 可选过程 11"/>
          <p:cNvSpPr/>
          <p:nvPr/>
        </p:nvSpPr>
        <p:spPr>
          <a:xfrm>
            <a:off x="322263" y="1701800"/>
            <a:ext cx="2233612" cy="10795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Ran to the burning car</a:t>
            </a:r>
            <a:endParaRPr lang="zh-CN" altLang="en-US" sz="32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2" name="流程图: 可选过程 11"/>
          <p:cNvSpPr/>
          <p:nvPr/>
        </p:nvSpPr>
        <p:spPr>
          <a:xfrm>
            <a:off x="3348038" y="1701800"/>
            <a:ext cx="2143125" cy="115093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Opened the doors</a:t>
            </a:r>
          </a:p>
        </p:txBody>
      </p:sp>
      <p:sp>
        <p:nvSpPr>
          <p:cNvPr id="3" name="流程图: 可选过程 11"/>
          <p:cNvSpPr/>
          <p:nvPr/>
        </p:nvSpPr>
        <p:spPr>
          <a:xfrm>
            <a:off x="6227763" y="1773238"/>
            <a:ext cx="2305050" cy="1008062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Got the driver out</a:t>
            </a:r>
          </a:p>
        </p:txBody>
      </p:sp>
      <p:sp>
        <p:nvSpPr>
          <p:cNvPr id="4" name="流程图: 可选过程 11"/>
          <p:cNvSpPr/>
          <p:nvPr/>
        </p:nvSpPr>
        <p:spPr>
          <a:xfrm>
            <a:off x="3490913" y="3644900"/>
            <a:ext cx="2305050" cy="172878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Climbed over the front seats</a:t>
            </a:r>
          </a:p>
        </p:txBody>
      </p:sp>
      <p:sp>
        <p:nvSpPr>
          <p:cNvPr id="5" name="流程图: 可选过程 11"/>
          <p:cNvSpPr/>
          <p:nvPr/>
        </p:nvSpPr>
        <p:spPr>
          <a:xfrm>
            <a:off x="6678613" y="4076700"/>
            <a:ext cx="1638300" cy="10033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Went back…</a:t>
            </a:r>
          </a:p>
        </p:txBody>
      </p:sp>
      <p:sp>
        <p:nvSpPr>
          <p:cNvPr id="6" name="流程图: 可选过程 11"/>
          <p:cNvSpPr/>
          <p:nvPr/>
        </p:nvSpPr>
        <p:spPr>
          <a:xfrm>
            <a:off x="323850" y="3502025"/>
            <a:ext cx="2374900" cy="19431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ea typeface="宋体" charset="-122"/>
                <a:cs typeface="华文中宋"/>
              </a:rPr>
              <a:t>People called the emergency services</a:t>
            </a:r>
          </a:p>
        </p:txBody>
      </p:sp>
      <p:sp>
        <p:nvSpPr>
          <p:cNvPr id="23" name="下箭头 22"/>
          <p:cNvSpPr>
            <a:spLocks noChangeArrowheads="1"/>
          </p:cNvSpPr>
          <p:nvPr/>
        </p:nvSpPr>
        <p:spPr bwMode="auto">
          <a:xfrm rot="-5400000">
            <a:off x="2784475" y="1906588"/>
            <a:ext cx="357188" cy="671512"/>
          </a:xfrm>
          <a:prstGeom prst="downArrow">
            <a:avLst>
              <a:gd name="adj1" fmla="val 50000"/>
              <a:gd name="adj2" fmla="val 67140"/>
            </a:avLst>
          </a:prstGeom>
          <a:solidFill>
            <a:srgbClr val="EACCC3"/>
          </a:solidFill>
          <a:ln w="25400" algn="ctr">
            <a:solidFill>
              <a:srgbClr val="26697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下箭头 22"/>
          <p:cNvSpPr>
            <a:spLocks noChangeArrowheads="1"/>
          </p:cNvSpPr>
          <p:nvPr/>
        </p:nvSpPr>
        <p:spPr bwMode="auto">
          <a:xfrm rot="-5400000">
            <a:off x="5665788" y="1906587"/>
            <a:ext cx="357188" cy="671513"/>
          </a:xfrm>
          <a:prstGeom prst="downArrow">
            <a:avLst>
              <a:gd name="adj1" fmla="val 50000"/>
              <a:gd name="adj2" fmla="val 67140"/>
            </a:avLst>
          </a:prstGeom>
          <a:solidFill>
            <a:srgbClr val="EACCC3"/>
          </a:solidFill>
          <a:ln w="25400" algn="ctr">
            <a:solidFill>
              <a:srgbClr val="26697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下箭头 22"/>
          <p:cNvSpPr/>
          <p:nvPr/>
        </p:nvSpPr>
        <p:spPr>
          <a:xfrm>
            <a:off x="7235825" y="2852738"/>
            <a:ext cx="357188" cy="1008062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下箭头 22"/>
          <p:cNvSpPr>
            <a:spLocks noChangeArrowheads="1"/>
          </p:cNvSpPr>
          <p:nvPr/>
        </p:nvSpPr>
        <p:spPr bwMode="auto">
          <a:xfrm rot="5400000">
            <a:off x="6002338" y="4135437"/>
            <a:ext cx="357188" cy="671513"/>
          </a:xfrm>
          <a:prstGeom prst="downArrow">
            <a:avLst>
              <a:gd name="adj1" fmla="val 50000"/>
              <a:gd name="adj2" fmla="val 67140"/>
            </a:avLst>
          </a:prstGeom>
          <a:solidFill>
            <a:srgbClr val="EACCC3"/>
          </a:solidFill>
          <a:ln w="25400" algn="ctr">
            <a:solidFill>
              <a:srgbClr val="26697A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下箭头 22"/>
          <p:cNvSpPr>
            <a:spLocks noChangeArrowheads="1"/>
          </p:cNvSpPr>
          <p:nvPr/>
        </p:nvSpPr>
        <p:spPr bwMode="auto">
          <a:xfrm rot="5400000">
            <a:off x="2905125" y="4138613"/>
            <a:ext cx="357188" cy="671512"/>
          </a:xfrm>
          <a:prstGeom prst="downArrow">
            <a:avLst>
              <a:gd name="adj1" fmla="val 50000"/>
              <a:gd name="adj2" fmla="val 67140"/>
            </a:avLst>
          </a:prstGeom>
          <a:solidFill>
            <a:srgbClr val="EACCC3"/>
          </a:solidFill>
          <a:ln w="25400" algn="ctr">
            <a:solidFill>
              <a:srgbClr val="26697A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>
                <a:effectLst/>
              </a:rPr>
              <a:t>In the End</a:t>
            </a:r>
          </a:p>
        </p:txBody>
      </p:sp>
      <p:sp>
        <p:nvSpPr>
          <p:cNvPr id="17" name="流程图: 可选过程 16"/>
          <p:cNvSpPr/>
          <p:nvPr/>
        </p:nvSpPr>
        <p:spPr>
          <a:xfrm>
            <a:off x="1187450" y="2205038"/>
            <a:ext cx="3455988" cy="15113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Policeman asked for my name and address</a:t>
            </a:r>
            <a:endParaRPr lang="zh-CN" altLang="en-US" sz="32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2" name="流程图: 可选过程 16"/>
          <p:cNvSpPr/>
          <p:nvPr/>
        </p:nvSpPr>
        <p:spPr>
          <a:xfrm>
            <a:off x="1547813" y="3933825"/>
            <a:ext cx="2808287" cy="1008063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In a state of shock</a:t>
            </a:r>
            <a:endParaRPr lang="zh-CN" altLang="en-US" sz="32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3" name="流程图: 可选过程 16"/>
          <p:cNvSpPr/>
          <p:nvPr/>
        </p:nvSpPr>
        <p:spPr>
          <a:xfrm>
            <a:off x="5508625" y="2205038"/>
            <a:ext cx="2592388" cy="1439862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Presented</a:t>
            </a:r>
          </a:p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 us with certificates …</a:t>
            </a:r>
          </a:p>
        </p:txBody>
      </p:sp>
      <p:sp>
        <p:nvSpPr>
          <p:cNvPr id="18" name="流程图: 可选过程 17"/>
          <p:cNvSpPr/>
          <p:nvPr/>
        </p:nvSpPr>
        <p:spPr>
          <a:xfrm>
            <a:off x="5580063" y="3860800"/>
            <a:ext cx="2160587" cy="1008063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>
                <a:solidFill>
                  <a:schemeClr val="tx1"/>
                </a:solidFill>
                <a:latin typeface="Arial Narrow" pitchFamily="34" charset="0"/>
                <a:cs typeface="华文中宋"/>
              </a:rPr>
              <a:t>A nice feeling…</a:t>
            </a:r>
            <a:endParaRPr lang="zh-CN" altLang="en-US" sz="32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18438" name="AutoShape 8"/>
          <p:cNvSpPr>
            <a:spLocks/>
          </p:cNvSpPr>
          <p:nvPr/>
        </p:nvSpPr>
        <p:spPr bwMode="auto">
          <a:xfrm rot="5400000">
            <a:off x="4716463" y="692150"/>
            <a:ext cx="360362" cy="2376488"/>
          </a:xfrm>
          <a:prstGeom prst="leftBrace">
            <a:avLst>
              <a:gd name="adj1" fmla="val 549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endParaRPr lang="zh-CN" altLang="en-US"/>
          </a:p>
        </p:txBody>
      </p:sp>
      <p:sp>
        <p:nvSpPr>
          <p:cNvPr id="18439" name="AutoShape 9"/>
          <p:cNvSpPr>
            <a:spLocks/>
          </p:cNvSpPr>
          <p:nvPr/>
        </p:nvSpPr>
        <p:spPr bwMode="auto">
          <a:xfrm rot="5400000">
            <a:off x="4537075" y="4186238"/>
            <a:ext cx="431800" cy="1943100"/>
          </a:xfrm>
          <a:prstGeom prst="rightBrace">
            <a:avLst>
              <a:gd name="adj1" fmla="val 37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endParaRPr lang="zh-CN" altLang="en-US"/>
          </a:p>
        </p:txBody>
      </p:sp>
      <p:sp>
        <p:nvSpPr>
          <p:cNvPr id="18440" name="Rectangle 10"/>
          <p:cNvSpPr>
            <a:spLocks noChangeArrowheads="1"/>
          </p:cNvSpPr>
          <p:nvPr/>
        </p:nvSpPr>
        <p:spPr bwMode="auto">
          <a:xfrm>
            <a:off x="3532188" y="1195388"/>
            <a:ext cx="2735262" cy="5048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Arial Narrow" pitchFamily="34" charset="0"/>
              </a:rPr>
              <a:t>What happened</a:t>
            </a:r>
            <a:r>
              <a:rPr lang="en-US" altLang="zh-CN" sz="2400"/>
              <a:t>?</a:t>
            </a:r>
          </a:p>
        </p:txBody>
      </p:sp>
      <p:sp>
        <p:nvSpPr>
          <p:cNvPr id="18441" name="AutoShape 11"/>
          <p:cNvSpPr>
            <a:spLocks noChangeArrowheads="1"/>
          </p:cNvSpPr>
          <p:nvPr/>
        </p:nvSpPr>
        <p:spPr bwMode="auto">
          <a:xfrm>
            <a:off x="4035425" y="5373688"/>
            <a:ext cx="1439863" cy="1081087"/>
          </a:xfrm>
          <a:custGeom>
            <a:avLst/>
            <a:gdLst>
              <a:gd name="T0" fmla="*/ 48257474 w 21600"/>
              <a:gd name="T1" fmla="*/ 5478508 h 21600"/>
              <a:gd name="T2" fmla="*/ 13010828 w 21600"/>
              <a:gd name="T3" fmla="*/ 27054405 h 21600"/>
              <a:gd name="T4" fmla="*/ 48257474 w 21600"/>
              <a:gd name="T5" fmla="*/ 54108760 h 21600"/>
              <a:gd name="T6" fmla="*/ 82970909 w 21600"/>
              <a:gd name="T7" fmla="*/ 2705440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>
                <a:latin typeface="Arial Narrow" pitchFamily="34" charset="0"/>
              </a:rPr>
              <a:t>Feeling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3" grpId="0" animBg="1"/>
      <p:bldP spid="18" grpId="0" animBg="1"/>
      <p:bldP spid="18438" grpId="0" animBg="1"/>
      <p:bldP spid="18439" grpId="0" animBg="1"/>
      <p:bldP spid="18440" grpId="0" animBg="1"/>
      <p:bldP spid="184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28625" y="4295775"/>
            <a:ext cx="2127250" cy="1077913"/>
          </a:xfrm>
          <a:prstGeom prst="roundRect">
            <a:avLst>
              <a:gd name="adj" fmla="val 2921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A car crashed and  burst into flames</a:t>
            </a:r>
            <a:endParaRPr lang="zh-CN" altLang="en-US" sz="20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8" name="椭圆 7"/>
          <p:cNvSpPr/>
          <p:nvPr/>
        </p:nvSpPr>
        <p:spPr>
          <a:xfrm flipV="1">
            <a:off x="1857375" y="785813"/>
            <a:ext cx="46038" cy="46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流程图: 可选过程 11"/>
          <p:cNvSpPr/>
          <p:nvPr/>
        </p:nvSpPr>
        <p:spPr>
          <a:xfrm>
            <a:off x="3500438" y="1285875"/>
            <a:ext cx="2143125" cy="64293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Ran to the burning car</a:t>
            </a:r>
            <a:endParaRPr lang="zh-CN" altLang="en-US" sz="20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3492500" y="2857500"/>
            <a:ext cx="2143125" cy="64293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Got the driver out</a:t>
            </a:r>
            <a:endParaRPr lang="zh-CN" altLang="en-US" sz="20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16" name="流程图: 可选过程 15"/>
          <p:cNvSpPr/>
          <p:nvPr/>
        </p:nvSpPr>
        <p:spPr>
          <a:xfrm>
            <a:off x="3546475" y="4797425"/>
            <a:ext cx="2071688" cy="88265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People called the emergency services</a:t>
            </a:r>
            <a:endParaRPr lang="zh-CN" altLang="en-US" sz="20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17" name="流程图: 可选过程 16"/>
          <p:cNvSpPr/>
          <p:nvPr/>
        </p:nvSpPr>
        <p:spPr>
          <a:xfrm>
            <a:off x="6902450" y="2636838"/>
            <a:ext cx="1641475" cy="72072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In a state of shock</a:t>
            </a:r>
            <a:endParaRPr lang="zh-CN" altLang="en-US" sz="20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18" name="流程图: 可选过程 17"/>
          <p:cNvSpPr/>
          <p:nvPr/>
        </p:nvSpPr>
        <p:spPr>
          <a:xfrm>
            <a:off x="6815138" y="5084763"/>
            <a:ext cx="1944687" cy="576262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A nice feeling…</a:t>
            </a:r>
            <a:endParaRPr lang="zh-CN" altLang="en-US" sz="20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19" name="流程图: 可选过程 18"/>
          <p:cNvSpPr/>
          <p:nvPr/>
        </p:nvSpPr>
        <p:spPr>
          <a:xfrm>
            <a:off x="500063" y="2786063"/>
            <a:ext cx="1928812" cy="71437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Driving</a:t>
            </a:r>
            <a:r>
              <a:rPr lang="en-US" altLang="zh-CN">
                <a:solidFill>
                  <a:schemeClr val="tx1"/>
                </a:solidFill>
                <a:cs typeface="华文中宋"/>
              </a:rPr>
              <a:t> </a:t>
            </a:r>
            <a:endParaRPr lang="zh-CN" altLang="en-US">
              <a:solidFill>
                <a:schemeClr val="tx1"/>
              </a:solidFill>
              <a:cs typeface="华文中宋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4429125" y="1928813"/>
            <a:ext cx="285750" cy="428625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>
            <a:off x="4400550" y="3644900"/>
            <a:ext cx="357188" cy="500063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横卷形 24"/>
          <p:cNvSpPr/>
          <p:nvPr/>
        </p:nvSpPr>
        <p:spPr>
          <a:xfrm>
            <a:off x="500063" y="0"/>
            <a:ext cx="1928812" cy="1071563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</a:rPr>
              <a:t>Setting the scene 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6" name="标题 25"/>
          <p:cNvSpPr>
            <a:spLocks noGrp="1"/>
          </p:cNvSpPr>
          <p:nvPr>
            <p:ph type="title"/>
          </p:nvPr>
        </p:nvSpPr>
        <p:spPr>
          <a:xfrm>
            <a:off x="3429000" y="0"/>
            <a:ext cx="2428875" cy="1143000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700" b="1" dirty="0" smtClean="0">
                <a:solidFill>
                  <a:schemeClr val="tx1"/>
                </a:solidFill>
              </a:rPr>
              <a:t>Development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7" name="横卷形 26"/>
          <p:cNvSpPr/>
          <p:nvPr/>
        </p:nvSpPr>
        <p:spPr>
          <a:xfrm>
            <a:off x="6715125" y="0"/>
            <a:ext cx="2071688" cy="1071563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</a:rPr>
              <a:t>Conclusion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下箭头 20"/>
          <p:cNvSpPr/>
          <p:nvPr/>
        </p:nvSpPr>
        <p:spPr>
          <a:xfrm>
            <a:off x="1258888" y="3721100"/>
            <a:ext cx="285750" cy="428625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71" name="Text Box 23"/>
          <p:cNvSpPr txBox="1">
            <a:spLocks noChangeArrowheads="1"/>
          </p:cNvSpPr>
          <p:nvPr/>
        </p:nvSpPr>
        <p:spPr bwMode="auto">
          <a:xfrm>
            <a:off x="3708400" y="2205038"/>
            <a:ext cx="18716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宋体" charset="-122"/>
            </a:endParaRPr>
          </a:p>
        </p:txBody>
      </p:sp>
      <p:sp>
        <p:nvSpPr>
          <p:cNvPr id="19472" name="Oval 24"/>
          <p:cNvSpPr>
            <a:spLocks noChangeArrowheads="1"/>
          </p:cNvSpPr>
          <p:nvPr/>
        </p:nvSpPr>
        <p:spPr bwMode="auto">
          <a:xfrm>
            <a:off x="4538663" y="2420938"/>
            <a:ext cx="71437" cy="714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73" name="Oval 25"/>
          <p:cNvSpPr>
            <a:spLocks noChangeArrowheads="1"/>
          </p:cNvSpPr>
          <p:nvPr/>
        </p:nvSpPr>
        <p:spPr bwMode="auto">
          <a:xfrm>
            <a:off x="4545013" y="2565400"/>
            <a:ext cx="71437" cy="71438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74" name="Oval 26"/>
          <p:cNvSpPr>
            <a:spLocks noChangeArrowheads="1"/>
          </p:cNvSpPr>
          <p:nvPr/>
        </p:nvSpPr>
        <p:spPr bwMode="auto">
          <a:xfrm>
            <a:off x="4556125" y="2708275"/>
            <a:ext cx="71438" cy="71438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75" name="Text Box 28"/>
          <p:cNvSpPr txBox="1">
            <a:spLocks noChangeArrowheads="1"/>
          </p:cNvSpPr>
          <p:nvPr/>
        </p:nvSpPr>
        <p:spPr bwMode="auto">
          <a:xfrm>
            <a:off x="4356100" y="4149725"/>
            <a:ext cx="4587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宋体" charset="-122"/>
            </a:endParaRPr>
          </a:p>
        </p:txBody>
      </p:sp>
      <p:sp>
        <p:nvSpPr>
          <p:cNvPr id="19476" name="Oval 30"/>
          <p:cNvSpPr>
            <a:spLocks noChangeArrowheads="1"/>
          </p:cNvSpPr>
          <p:nvPr/>
        </p:nvSpPr>
        <p:spPr bwMode="auto">
          <a:xfrm>
            <a:off x="4545013" y="4232275"/>
            <a:ext cx="71437" cy="71438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77" name="Oval 31"/>
          <p:cNvSpPr>
            <a:spLocks noChangeArrowheads="1"/>
          </p:cNvSpPr>
          <p:nvPr/>
        </p:nvSpPr>
        <p:spPr bwMode="auto">
          <a:xfrm>
            <a:off x="4549775" y="4392613"/>
            <a:ext cx="71438" cy="714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78" name="Oval 32"/>
          <p:cNvSpPr>
            <a:spLocks noChangeArrowheads="1"/>
          </p:cNvSpPr>
          <p:nvPr/>
        </p:nvSpPr>
        <p:spPr bwMode="auto">
          <a:xfrm>
            <a:off x="4549775" y="4564063"/>
            <a:ext cx="71438" cy="71437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" name="流程图: 可选过程 16"/>
          <p:cNvSpPr/>
          <p:nvPr/>
        </p:nvSpPr>
        <p:spPr>
          <a:xfrm>
            <a:off x="6818313" y="1268413"/>
            <a:ext cx="1785937" cy="115252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Policeman asked for my name and address</a:t>
            </a:r>
            <a:endParaRPr lang="zh-CN" altLang="en-US" sz="2000">
              <a:solidFill>
                <a:schemeClr val="tx1"/>
              </a:solidFill>
              <a:latin typeface="Arial Narrow" pitchFamily="34" charset="0"/>
              <a:cs typeface="华文中宋"/>
            </a:endParaRPr>
          </a:p>
        </p:txBody>
      </p:sp>
      <p:sp>
        <p:nvSpPr>
          <p:cNvPr id="4" name="流程图: 可选过程 16"/>
          <p:cNvSpPr/>
          <p:nvPr/>
        </p:nvSpPr>
        <p:spPr>
          <a:xfrm>
            <a:off x="6805613" y="3644900"/>
            <a:ext cx="1943100" cy="1223963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Presented</a:t>
            </a:r>
          </a:p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 us with certificates …</a:t>
            </a:r>
          </a:p>
        </p:txBody>
      </p:sp>
      <p:sp>
        <p:nvSpPr>
          <p:cNvPr id="6" name="流程图: 可选过程 18"/>
          <p:cNvSpPr/>
          <p:nvPr/>
        </p:nvSpPr>
        <p:spPr>
          <a:xfrm>
            <a:off x="395288" y="1412875"/>
            <a:ext cx="2232025" cy="935038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Time: one evenig </a:t>
            </a:r>
          </a:p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Arial Narrow" pitchFamily="34" charset="0"/>
                <a:cs typeface="华文中宋"/>
              </a:rPr>
              <a:t>Place: on the road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xfrm>
            <a:off x="1571604" y="1785926"/>
            <a:ext cx="3429024" cy="3429024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dirty="0" smtClean="0">
                <a:effectLst/>
                <a:latin typeface="Arial Narrow" pitchFamily="34" charset="0"/>
              </a:rPr>
              <a:t>Who is the</a:t>
            </a:r>
            <a:br>
              <a:rPr lang="en-US" altLang="zh-CN" dirty="0" smtClean="0">
                <a:effectLst/>
                <a:latin typeface="Arial Narrow" pitchFamily="34" charset="0"/>
              </a:rPr>
            </a:br>
            <a:r>
              <a:rPr lang="en-US" altLang="zh-CN" dirty="0" smtClean="0">
                <a:effectLst/>
                <a:latin typeface="Arial Narrow" pitchFamily="34" charset="0"/>
              </a:rPr>
              <a:t>bravest  person </a:t>
            </a:r>
            <a:br>
              <a:rPr lang="en-US" altLang="zh-CN" dirty="0" smtClean="0">
                <a:effectLst/>
                <a:latin typeface="Arial Narrow" pitchFamily="34" charset="0"/>
              </a:rPr>
            </a:br>
            <a:r>
              <a:rPr lang="en-US" altLang="zh-CN" dirty="0" smtClean="0">
                <a:effectLst/>
                <a:latin typeface="Arial Narrow" pitchFamily="34" charset="0"/>
              </a:rPr>
              <a:t>in my mind?</a:t>
            </a:r>
            <a:endParaRPr lang="zh-CN" altLang="en-US" dirty="0" smtClean="0">
              <a:effectLst/>
              <a:latin typeface="Arial Narrow" pitchFamily="34" charset="0"/>
            </a:endParaRPr>
          </a:p>
        </p:txBody>
      </p:sp>
      <p:pic>
        <p:nvPicPr>
          <p:cNvPr id="5" name="图片 4" descr="思考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714488"/>
            <a:ext cx="40481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791</TotalTime>
  <Words>318</Words>
  <PresentationFormat>全屏显示(4:3)</PresentationFormat>
  <Paragraphs>70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夏至</vt:lpstr>
      <vt:lpstr>幻灯片 1</vt:lpstr>
      <vt:lpstr>Superhero </vt:lpstr>
      <vt:lpstr>Some of us = hero!</vt:lpstr>
      <vt:lpstr>In The Beginning</vt:lpstr>
      <vt:lpstr>True life drama </vt:lpstr>
      <vt:lpstr>The Main Action</vt:lpstr>
      <vt:lpstr>In the End</vt:lpstr>
      <vt:lpstr>Development </vt:lpstr>
      <vt:lpstr>Who is the bravest  person  in my mind?</vt:lpstr>
      <vt:lpstr>Stage1.  setting the scene</vt:lpstr>
      <vt:lpstr>Stage1.  setting the scene </vt:lpstr>
      <vt:lpstr>Stage 2. Development of the story</vt:lpstr>
      <vt:lpstr>Stage3. Conclusion </vt:lpstr>
      <vt:lpstr>Stage 4. Write the story in three parts</vt:lpstr>
      <vt:lpstr>Stage 5. Checking </vt:lpstr>
      <vt:lpstr>Talk back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38</cp:revision>
  <dcterms:modified xsi:type="dcterms:W3CDTF">2012-05-31T04:23:14Z</dcterms:modified>
</cp:coreProperties>
</file>