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1" r:id="rId3"/>
    <p:sldId id="280" r:id="rId4"/>
    <p:sldId id="276" r:id="rId5"/>
    <p:sldId id="277" r:id="rId6"/>
    <p:sldId id="282" r:id="rId7"/>
    <p:sldId id="284" r:id="rId8"/>
    <p:sldId id="283" r:id="rId9"/>
    <p:sldId id="285" r:id="rId10"/>
  </p:sldIdLst>
  <p:sldSz cx="10974070" cy="617347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A62C"/>
    <a:srgbClr val="0066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3" autoAdjust="0"/>
    <p:restoredTop sz="94660"/>
  </p:normalViewPr>
  <p:slideViewPr>
    <p:cSldViewPr>
      <p:cViewPr varScale="1">
        <p:scale>
          <a:sx n="66" d="100"/>
          <a:sy n="66" d="100"/>
        </p:scale>
        <p:origin x="-954" y="-102"/>
      </p:cViewPr>
      <p:guideLst>
        <p:guide orient="horz" pos="1945"/>
        <p:guide pos="34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封面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74414" y="1077355"/>
            <a:ext cx="10025561" cy="713063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74414" y="1790418"/>
            <a:ext cx="10025561" cy="453767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11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2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6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69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80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24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4416" y="211511"/>
            <a:ext cx="8296819" cy="6488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60"/>
              </a:spcAft>
              <a:defRPr/>
            </a:lvl1pPr>
            <a:lvl2pPr>
              <a:spcAft>
                <a:spcPts val="360"/>
              </a:spcAft>
              <a:defRPr/>
            </a:lvl2pPr>
            <a:lvl3pPr>
              <a:spcAft>
                <a:spcPts val="360"/>
              </a:spcAft>
              <a:defRPr/>
            </a:lvl3pPr>
            <a:lvl4pPr>
              <a:spcAft>
                <a:spcPts val="360"/>
              </a:spcAft>
              <a:defRPr/>
            </a:lvl4pPr>
            <a:lvl5pPr>
              <a:spcAft>
                <a:spcPts val="36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4414" y="1013246"/>
            <a:ext cx="4927043" cy="4666068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800"/>
            </a:lvl3pPr>
            <a:lvl4pPr>
              <a:defRPr sz="1620"/>
            </a:lvl4pPr>
            <a:lvl5pPr>
              <a:defRPr sz="1620"/>
            </a:lvl5pPr>
            <a:lvl6pPr>
              <a:defRPr sz="1620"/>
            </a:lvl6pPr>
            <a:lvl7pPr>
              <a:defRPr sz="1620"/>
            </a:lvl7pPr>
            <a:lvl8pPr>
              <a:defRPr sz="1620"/>
            </a:lvl8pPr>
            <a:lvl9pPr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72931" y="1013246"/>
            <a:ext cx="4927043" cy="4666068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800"/>
            </a:lvl3pPr>
            <a:lvl4pPr>
              <a:defRPr sz="1620"/>
            </a:lvl4pPr>
            <a:lvl5pPr>
              <a:defRPr sz="1620"/>
            </a:lvl5pPr>
            <a:lvl6pPr>
              <a:defRPr sz="1620"/>
            </a:lvl6pPr>
            <a:lvl7pPr>
              <a:defRPr sz="1620"/>
            </a:lvl7pPr>
            <a:lvl8pPr>
              <a:defRPr sz="1620"/>
            </a:lvl8pPr>
            <a:lvl9pPr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4415" y="245809"/>
            <a:ext cx="10025561" cy="637386"/>
          </a:xfrm>
        </p:spPr>
        <p:txBody>
          <a:bodyPr/>
          <a:lstStyle>
            <a:lvl1pPr>
              <a:defRPr lang="zh-CN" altLang="en-US"/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713" y="1013246"/>
            <a:ext cx="6209294" cy="4666068"/>
          </a:xfrm>
          <a:ln>
            <a:solidFill>
              <a:schemeClr val="tx2"/>
            </a:solidFill>
          </a:ln>
        </p:spPr>
        <p:txBody>
          <a:bodyPr/>
          <a:lstStyle>
            <a:lvl1pPr>
              <a:defRPr sz="216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20">
                <a:solidFill>
                  <a:schemeClr val="tx1"/>
                </a:solidFill>
              </a:defRPr>
            </a:lvl3pPr>
            <a:lvl4pPr>
              <a:defRPr sz="1440">
                <a:solidFill>
                  <a:schemeClr val="tx1"/>
                </a:solidFill>
              </a:defRPr>
            </a:lvl4pPr>
            <a:lvl5pPr>
              <a:defRPr sz="144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83527" y="1013246"/>
            <a:ext cx="3684803" cy="4666068"/>
          </a:xfrm>
        </p:spPr>
        <p:txBody>
          <a:bodyPr/>
          <a:lstStyle>
            <a:lvl1pPr marL="0" indent="0">
              <a:buNone/>
              <a:defRPr sz="1440">
                <a:solidFill>
                  <a:schemeClr val="tx1"/>
                </a:solidFill>
              </a:defRPr>
            </a:lvl1pPr>
            <a:lvl2pPr marL="411480" indent="0">
              <a:buNone/>
              <a:defRPr sz="1080"/>
            </a:lvl2pPr>
            <a:lvl3pPr marL="822960" indent="0">
              <a:buNone/>
              <a:defRPr sz="900"/>
            </a:lvl3pPr>
            <a:lvl4pPr marL="1234440" indent="0">
              <a:buNone/>
              <a:defRPr sz="810"/>
            </a:lvl4pPr>
            <a:lvl5pPr marL="1646555" indent="0">
              <a:buNone/>
              <a:defRPr sz="810"/>
            </a:lvl5pPr>
            <a:lvl6pPr marL="2058035" indent="0">
              <a:buNone/>
              <a:defRPr sz="810"/>
            </a:lvl6pPr>
            <a:lvl7pPr marL="2469515" indent="0">
              <a:buNone/>
              <a:defRPr sz="810"/>
            </a:lvl7pPr>
            <a:lvl8pPr marL="2880995" indent="0">
              <a:buNone/>
              <a:defRPr sz="810"/>
            </a:lvl8pPr>
            <a:lvl9pPr marL="3292475" indent="0">
              <a:buNone/>
              <a:defRPr sz="81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4414" y="4461742"/>
            <a:ext cx="10025561" cy="510195"/>
          </a:xfr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4414" y="1013246"/>
            <a:ext cx="10025561" cy="3370127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6555" indent="0">
              <a:buNone/>
              <a:defRPr sz="1800"/>
            </a:lvl5pPr>
            <a:lvl6pPr marL="2058035" indent="0">
              <a:buNone/>
              <a:defRPr sz="1800"/>
            </a:lvl6pPr>
            <a:lvl7pPr marL="2469515" indent="0">
              <a:buNone/>
              <a:defRPr sz="1800"/>
            </a:lvl7pPr>
            <a:lvl8pPr marL="2880995" indent="0">
              <a:buNone/>
              <a:defRPr sz="1800"/>
            </a:lvl8pPr>
            <a:lvl9pPr marL="3292475" indent="0">
              <a:buNone/>
              <a:defRPr sz="18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4414" y="4971937"/>
            <a:ext cx="10025561" cy="724562"/>
          </a:xfrm>
        </p:spPr>
        <p:txBody>
          <a:bodyPr/>
          <a:lstStyle>
            <a:lvl1pPr marL="0" indent="0">
              <a:buNone/>
              <a:defRPr sz="1260">
                <a:solidFill>
                  <a:schemeClr val="tx1"/>
                </a:solidFill>
              </a:defRPr>
            </a:lvl1pPr>
            <a:lvl2pPr marL="411480" indent="0">
              <a:buNone/>
              <a:defRPr sz="1080"/>
            </a:lvl2pPr>
            <a:lvl3pPr marL="822960" indent="0">
              <a:buNone/>
              <a:defRPr sz="900"/>
            </a:lvl3pPr>
            <a:lvl4pPr marL="1234440" indent="0">
              <a:buNone/>
              <a:defRPr sz="810"/>
            </a:lvl4pPr>
            <a:lvl5pPr marL="1646555" indent="0">
              <a:buNone/>
              <a:defRPr sz="810"/>
            </a:lvl5pPr>
            <a:lvl6pPr marL="2058035" indent="0">
              <a:buNone/>
              <a:defRPr sz="810"/>
            </a:lvl6pPr>
            <a:lvl7pPr marL="2469515" indent="0">
              <a:buNone/>
              <a:defRPr sz="810"/>
            </a:lvl7pPr>
            <a:lvl8pPr marL="2880995" indent="0">
              <a:buNone/>
              <a:defRPr sz="810"/>
            </a:lvl8pPr>
            <a:lvl9pPr marL="3292475" indent="0">
              <a:buNone/>
              <a:defRPr sz="81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74663" y="234950"/>
            <a:ext cx="10025062" cy="647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4663" y="1077913"/>
            <a:ext cx="10025062" cy="460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hdr="0"/>
  <p:txStyles>
    <p:titleStyle>
      <a:lvl1pPr algn="l" defTabSz="822325" rtl="0" fontAlgn="base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22325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defTabSz="822325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defTabSz="822325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defTabSz="822325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defTabSz="822325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defTabSz="822325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defTabSz="822325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defTabSz="822325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307975" indent="-307975" algn="l" defTabSz="822325" rtl="0" fontAlgn="ctr">
        <a:spcBef>
          <a:spcPct val="0"/>
        </a:spcBef>
        <a:spcAft>
          <a:spcPts val="365"/>
        </a:spcAft>
        <a:buSzPct val="70000"/>
        <a:buFont typeface="Wingdings" panose="05000000000000000000" pitchFamily="2" charset="2"/>
        <a:buChar char="l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68655" indent="-257175" algn="l" defTabSz="822325" rtl="0" fontAlgn="ctr">
        <a:spcBef>
          <a:spcPct val="0"/>
        </a:spcBef>
        <a:spcAft>
          <a:spcPts val="365"/>
        </a:spcAft>
        <a:buSzPct val="70000"/>
        <a:buFont typeface="Wingdings" panose="05000000000000000000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105" algn="l" defTabSz="822325" rtl="0" fontAlgn="ctr">
        <a:spcBef>
          <a:spcPct val="0"/>
        </a:spcBef>
        <a:spcAft>
          <a:spcPts val="365"/>
        </a:spcAft>
        <a:buSzPct val="7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105" algn="l" defTabSz="822325" rtl="0" fontAlgn="ctr">
        <a:spcBef>
          <a:spcPct val="0"/>
        </a:spcBef>
        <a:spcAft>
          <a:spcPts val="365"/>
        </a:spcAft>
        <a:buSzPct val="70000"/>
        <a:buFont typeface="Wingdings" panose="05000000000000000000" pitchFamily="2" charset="2"/>
        <a:buChar char="l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51025" indent="-205105" algn="l" defTabSz="822325" rtl="0" fontAlgn="ctr">
        <a:spcBef>
          <a:spcPct val="0"/>
        </a:spcBef>
        <a:spcAft>
          <a:spcPts val="365"/>
        </a:spcAft>
        <a:buSzPct val="70000"/>
        <a:buFont typeface="Wingdings" panose="05000000000000000000" pitchFamily="2" charset="2"/>
        <a:buChar char="l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63775" indent="-205740" algn="l" defTabSz="8229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5255" indent="-205740" algn="l" defTabSz="8229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86735" indent="-205740" algn="l" defTabSz="8229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98215" indent="-205740" algn="l" defTabSz="8229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6555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8035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9515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995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2475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15250"/>
            <a:ext cx="10974388" cy="92333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spc="120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5400" b="1" spc="120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别</a:t>
            </a:r>
            <a:r>
              <a:rPr lang="zh-CN" altLang="en-US" sz="5400" b="1" spc="12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饿坏了那匹马</a:t>
            </a:r>
            <a:endParaRPr lang="zh-CN" altLang="en-US" sz="5400" b="1" spc="120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39394" y="3086894"/>
            <a:ext cx="5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——</a:t>
            </a: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课文如何表现人物的美好品质的？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 bwMode="auto">
          <a:xfrm>
            <a:off x="6934994" y="707761"/>
            <a:ext cx="2590800" cy="1071873"/>
          </a:xfrm>
          <a:prstGeom prst="cloudCallout">
            <a:avLst>
              <a:gd name="adj1" fmla="val -9396"/>
              <a:gd name="adj2" fmla="val 11404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zh-CN" altLang="en-US" sz="2000" b="1" spc="50" dirty="0">
                <a:ln w="11430"/>
                <a:solidFill>
                  <a:srgbClr val="6CA62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“我”喜爱读书。</a:t>
            </a:r>
            <a:endParaRPr lang="zh-CN" altLang="en-US" sz="2000" b="1" spc="50" dirty="0">
              <a:ln w="11430"/>
              <a:solidFill>
                <a:srgbClr val="6CA62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39394" y="707761"/>
            <a:ext cx="3429000" cy="9233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“我”</a:t>
            </a:r>
            <a:endParaRPr lang="zh-CN" altLang="en-US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5292" y="4129121"/>
            <a:ext cx="7146501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08610" defTabSz="822960">
              <a:lnSpc>
                <a:spcPct val="150000"/>
              </a:lnSpc>
              <a:buSzPct val="70000"/>
              <a:defRPr/>
            </a:pPr>
            <a:r>
              <a:rPr lang="zh-CN" altLang="en-US" sz="2400" b="1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 </a:t>
            </a:r>
            <a:r>
              <a:rPr lang="zh-CN" altLang="en-US" sz="24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攥</a:t>
            </a:r>
            <a:r>
              <a:rPr lang="zh-CN" altLang="en-US" sz="2400" b="1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着马草换来的毛票，我立即奔向书摊，泰然地坐下来，从容地读着一本又一本的书。</a:t>
            </a:r>
            <a:endParaRPr lang="zh-CN" altLang="en-US" sz="24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596" y="1820797"/>
            <a:ext cx="7163197" cy="2308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08610" defTabSz="822960">
              <a:lnSpc>
                <a:spcPct val="150000"/>
              </a:lnSpc>
              <a:buSzPct val="70000"/>
              <a:defRPr/>
            </a:pPr>
            <a:r>
              <a:rPr lang="zh-CN" altLang="en-US" sz="2400" b="1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 </a:t>
            </a:r>
            <a:r>
              <a:rPr lang="zh-CN" altLang="en-US" sz="24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我</a:t>
            </a:r>
            <a:r>
              <a:rPr lang="zh-CN" altLang="en-US" sz="2400" b="1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上小学五年级那年，学校不远处的书摊是我放学后流连忘返的地方。可是更多的时候，手无分文的我只能装作选书的样子，偷看几则小故事，然后溜之大吉。</a:t>
            </a:r>
            <a:endParaRPr lang="zh-CN" altLang="en-US" sz="24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220788" y="514350"/>
            <a:ext cx="2438400" cy="647700"/>
            <a:chOff x="768588" y="416462"/>
            <a:chExt cx="2988400" cy="648000"/>
          </a:xfrm>
        </p:grpSpPr>
        <p:sp>
          <p:nvSpPr>
            <p:cNvPr id="14" name="圆角矩形 13"/>
            <p:cNvSpPr/>
            <p:nvPr/>
          </p:nvSpPr>
          <p:spPr>
            <a:xfrm>
              <a:off x="768588" y="416462"/>
              <a:ext cx="2988399" cy="648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TextBox 5"/>
            <p:cNvSpPr txBox="1"/>
            <p:nvPr/>
          </p:nvSpPr>
          <p:spPr>
            <a:xfrm>
              <a:off x="768588" y="431664"/>
              <a:ext cx="2988400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32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+mn-ea"/>
                </a:rPr>
                <a:t>动作描写</a:t>
              </a:r>
              <a:endPara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ea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标注 7"/>
          <p:cNvSpPr/>
          <p:nvPr/>
        </p:nvSpPr>
        <p:spPr bwMode="auto">
          <a:xfrm>
            <a:off x="7925594" y="514358"/>
            <a:ext cx="2895600" cy="1429536"/>
          </a:xfrm>
          <a:prstGeom prst="cloudCallout">
            <a:avLst>
              <a:gd name="adj1" fmla="val -52226"/>
              <a:gd name="adj2" fmla="val 117308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zh-CN" altLang="en-US" sz="2000" b="1" spc="50" dirty="0">
                <a:ln w="11430"/>
                <a:solidFill>
                  <a:srgbClr val="6CA62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宽厚、善良、善解人意，用心良苦</a:t>
            </a:r>
            <a:endParaRPr lang="zh-CN" altLang="en-US" sz="2000" b="1" spc="50" dirty="0">
              <a:ln w="11430"/>
              <a:solidFill>
                <a:srgbClr val="6CA62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220788" y="514350"/>
            <a:ext cx="5468937" cy="647700"/>
            <a:chOff x="768588" y="416462"/>
            <a:chExt cx="2988400" cy="648000"/>
          </a:xfrm>
        </p:grpSpPr>
        <p:sp>
          <p:nvSpPr>
            <p:cNvPr id="11" name="圆角矩形 10"/>
            <p:cNvSpPr/>
            <p:nvPr/>
          </p:nvSpPr>
          <p:spPr>
            <a:xfrm>
              <a:off x="768588" y="416462"/>
              <a:ext cx="2988399" cy="648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TextBox 5"/>
            <p:cNvSpPr txBox="1"/>
            <p:nvPr/>
          </p:nvSpPr>
          <p:spPr>
            <a:xfrm>
              <a:off x="768588" y="431664"/>
              <a:ext cx="2988400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32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+mn-ea"/>
                </a:rPr>
                <a:t>语言、动作、神态描写</a:t>
              </a:r>
              <a:endPara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9" name="Rectangle 2"/>
          <p:cNvSpPr>
            <a:spLocks noGrp="1" noChangeArrowheads="1"/>
          </p:cNvSpPr>
          <p:nvPr>
            <p:ph idx="1"/>
          </p:nvPr>
        </p:nvSpPr>
        <p:spPr>
          <a:xfrm>
            <a:off x="762794" y="1600200"/>
            <a:ext cx="7924800" cy="1689052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08610" indent="0" defTabSz="822960" fontAlgn="base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zh-CN" altLang="en-US" sz="2400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   他</a:t>
            </a:r>
            <a:r>
              <a:rPr lang="zh-CN" altLang="en-US" sz="2400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先是一愣，继而眼睛一亮，笑着对我说：“过来，让我看看你的马草。”他认真地看过马草后，冲里屋叫道：“碧云，你出来一下！</a:t>
            </a:r>
            <a:r>
              <a:rPr lang="zh-CN" altLang="en-US" sz="2400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”</a:t>
            </a:r>
            <a:endParaRPr lang="en-US" altLang="zh-CN" sz="2400" spc="5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00994" y="3391694"/>
            <a:ext cx="8649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pc="50" dirty="0">
                <a:ln w="11430"/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“回来！”他在身后喊道，“那马会踢伤你的！”</a:t>
            </a:r>
            <a:r>
              <a:rPr lang="en-US" altLang="zh-CN" sz="2400" b="1" spc="50" dirty="0">
                <a:ln w="11430"/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220788" y="4086176"/>
            <a:ext cx="77716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pc="50" dirty="0">
                <a:ln w="11430"/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spc="50" dirty="0" smtClean="0">
                <a:ln w="11430"/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“</a:t>
            </a:r>
            <a:r>
              <a:rPr lang="zh-CN" altLang="en-US" sz="2400" b="1" spc="50" dirty="0">
                <a:ln w="11430"/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别别别</a:t>
            </a:r>
            <a:r>
              <a:rPr lang="en-US" altLang="zh-CN" sz="2400" b="1" spc="50" dirty="0">
                <a:ln w="11430"/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400" b="1" spc="50" dirty="0">
                <a:ln w="11430"/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他急了，“碧云！碧云！”他用双手拼命摇着轮椅，想挡住我的路，“你放下！等碧云来拿！”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723414" y="5286505"/>
            <a:ext cx="381079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200" b="1" spc="12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残疾青年</a:t>
            </a:r>
            <a:endParaRPr lang="zh-CN" altLang="en-US" sz="3200" b="1" spc="120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uild="p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1"/>
          <p:cNvSpPr txBox="1">
            <a:spLocks noChangeArrowheads="1"/>
          </p:cNvSpPr>
          <p:nvPr/>
        </p:nvSpPr>
        <p:spPr bwMode="auto">
          <a:xfrm>
            <a:off x="0" y="0"/>
            <a:ext cx="1646238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b="1">
                <a:latin typeface="Times New Roman" panose="02020603050405020304" pitchFamily="18" charset="0"/>
                <a:ea typeface="楷体_GB2312"/>
                <a:cs typeface="楷体_GB2312"/>
              </a:rPr>
              <a:t>                  </a:t>
            </a:r>
            <a:endParaRPr lang="zh-CN" altLang="en-US" sz="2800" b="1"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455613" y="1566863"/>
            <a:ext cx="9678193" cy="1754326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defTabSz="822960" fontAlgn="base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zh-CN" altLang="en-US" sz="2400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</a:t>
            </a:r>
            <a:r>
              <a:rPr lang="zh-CN" altLang="en-US" sz="2400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 可是</a:t>
            </a:r>
            <a:r>
              <a:rPr lang="zh-CN" altLang="en-US" sz="2400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迟了！我已经走进他家的后院，看见了一堆枯蔫焦黄的马草──这些日子我卖给他的所有的马草！那匹马呢？那匹香甜地吃着我的马草的马呢？</a:t>
            </a:r>
            <a:endParaRPr lang="zh-CN" altLang="en-US" sz="2400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6" name="云形标注 15"/>
          <p:cNvSpPr/>
          <p:nvPr/>
        </p:nvSpPr>
        <p:spPr bwMode="auto">
          <a:xfrm>
            <a:off x="5258594" y="3134126"/>
            <a:ext cx="4724400" cy="2010168"/>
          </a:xfrm>
          <a:prstGeom prst="cloudCallout">
            <a:avLst>
              <a:gd name="adj1" fmla="val -82421"/>
              <a:gd name="adj2" fmla="val -6177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zh-CN" altLang="en-US" sz="2000" b="1" spc="50" dirty="0">
                <a:ln w="11430"/>
                <a:solidFill>
                  <a:srgbClr val="6CA62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    这段话通过两个感叹句、两个问句写出了“我”见到马草后的震惊与感激。</a:t>
            </a:r>
            <a:endParaRPr lang="zh-CN" altLang="en-US" sz="2000" b="1" spc="50" dirty="0">
              <a:ln w="11430"/>
              <a:solidFill>
                <a:srgbClr val="6CA62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1220788" y="514350"/>
            <a:ext cx="2438400" cy="647700"/>
            <a:chOff x="768588" y="416462"/>
            <a:chExt cx="2988400" cy="648000"/>
          </a:xfrm>
        </p:grpSpPr>
        <p:sp>
          <p:nvSpPr>
            <p:cNvPr id="9" name="圆角矩形 8"/>
            <p:cNvSpPr/>
            <p:nvPr/>
          </p:nvSpPr>
          <p:spPr>
            <a:xfrm>
              <a:off x="768588" y="416462"/>
              <a:ext cx="2988399" cy="648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TextBox 5"/>
            <p:cNvSpPr txBox="1"/>
            <p:nvPr/>
          </p:nvSpPr>
          <p:spPr>
            <a:xfrm>
              <a:off x="768588" y="431664"/>
              <a:ext cx="2988400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32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+mn-ea"/>
                </a:rPr>
                <a:t>心理描写</a:t>
              </a:r>
              <a:endPara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ea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372394" y="3848894"/>
            <a:ext cx="6781800" cy="1135054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 defTabSz="822960" fontAlgn="base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4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姑娘</a:t>
            </a:r>
            <a:r>
              <a:rPr lang="zh-CN" altLang="en-US" sz="24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接过我的马草，提进了里屋。</a:t>
            </a:r>
            <a:endParaRPr lang="zh-CN" altLang="en-US" sz="24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  <a:p>
            <a:pPr marL="308610" indent="-308610" algn="ctr" defTabSz="822960" fontAlgn="base">
              <a:lnSpc>
                <a:spcPct val="150000"/>
              </a:lnSpc>
              <a:spcAft>
                <a:spcPct val="0"/>
              </a:spcAft>
              <a:defRPr/>
            </a:pPr>
            <a:endParaRPr lang="zh-CN" altLang="en-US" sz="24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7" name="云形标注 6"/>
          <p:cNvSpPr/>
          <p:nvPr/>
        </p:nvSpPr>
        <p:spPr bwMode="auto">
          <a:xfrm>
            <a:off x="6354761" y="787169"/>
            <a:ext cx="2561433" cy="1232925"/>
          </a:xfrm>
          <a:prstGeom prst="cloudCallout">
            <a:avLst>
              <a:gd name="adj1" fmla="val -34125"/>
              <a:gd name="adj2" fmla="val 10623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sz="2000" b="1" spc="50" dirty="0">
                <a:ln w="11430"/>
                <a:solidFill>
                  <a:srgbClr val="6CA62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善解人意</a:t>
            </a:r>
            <a:endParaRPr lang="zh-CN" altLang="en-US" sz="2000" b="1" spc="50" dirty="0">
              <a:ln w="11430"/>
              <a:solidFill>
                <a:srgbClr val="6CA62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  <a:p>
            <a:pPr algn="ctr" eaLnBrk="0" hangingPunct="0">
              <a:defRPr/>
            </a:pPr>
            <a:endParaRPr lang="zh-CN" altLang="en-US" sz="2000" b="1" spc="50" dirty="0">
              <a:ln w="11430"/>
              <a:solidFill>
                <a:srgbClr val="6CA62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68661" y="1558429"/>
            <a:ext cx="1714500" cy="1069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822960">
              <a:lnSpc>
                <a:spcPct val="150000"/>
              </a:lnSpc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48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碧云</a:t>
            </a:r>
            <a:endParaRPr lang="zh-CN" altLang="en-US" sz="4800" b="1" spc="60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1220788" y="514350"/>
            <a:ext cx="2438400" cy="647700"/>
            <a:chOff x="768588" y="416462"/>
            <a:chExt cx="2988400" cy="648000"/>
          </a:xfrm>
        </p:grpSpPr>
        <p:sp>
          <p:nvSpPr>
            <p:cNvPr id="16" name="圆角矩形 15"/>
            <p:cNvSpPr/>
            <p:nvPr/>
          </p:nvSpPr>
          <p:spPr>
            <a:xfrm>
              <a:off x="768588" y="416462"/>
              <a:ext cx="2988399" cy="648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TextBox 5"/>
            <p:cNvSpPr txBox="1"/>
            <p:nvPr/>
          </p:nvSpPr>
          <p:spPr>
            <a:xfrm>
              <a:off x="768588" y="431664"/>
              <a:ext cx="2988400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32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+mn-ea"/>
                </a:rPr>
                <a:t>动作描写</a:t>
              </a:r>
              <a:endPara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649288"/>
            <a:ext cx="8972550" cy="647700"/>
          </a:xfrm>
        </p:spPr>
        <p:txBody>
          <a:bodyPr>
            <a:noAutofit/>
          </a:bodyPr>
          <a:lstStyle/>
          <a:p>
            <a:pPr defTabSz="822960" fontAlgn="auto">
              <a:spcAft>
                <a:spcPts val="0"/>
              </a:spcAft>
              <a:defRPr/>
            </a:pPr>
            <a:br>
              <a:rPr lang="zh-CN" altLang="en-US" sz="3200" kern="0" dirty="0">
                <a:solidFill>
                  <a:srgbClr val="FF0000"/>
                </a:solidFill>
              </a:rPr>
            </a:b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2027" y="1029494"/>
            <a:ext cx="10025560" cy="769441"/>
          </a:xfr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defTabSz="822960" fontAlgn="base"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4400" spc="50" dirty="0" smtClean="0">
                <a:ln w="11430"/>
                <a:solidFill>
                  <a:srgbClr val="6CA62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</a:t>
            </a:r>
            <a:r>
              <a:rPr lang="zh-CN" altLang="en-US" sz="2800" spc="50" dirty="0" smtClean="0">
                <a:ln w="11430"/>
                <a:solidFill>
                  <a:srgbClr val="6CA62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课文</a:t>
            </a:r>
            <a:r>
              <a:rPr lang="zh-CN" altLang="en-US" sz="2800" spc="50" dirty="0">
                <a:ln w="11430"/>
                <a:solidFill>
                  <a:srgbClr val="6CA62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三次写到了“别饿坏了那匹马”，其用意是什么？</a:t>
            </a:r>
            <a:endParaRPr lang="zh-CN" altLang="en-US" sz="2800" spc="50" dirty="0">
              <a:ln w="11430"/>
              <a:solidFill>
                <a:srgbClr val="6CA62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4810" y="1974725"/>
            <a:ext cx="8839994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822960">
              <a:lnSpc>
                <a:spcPct val="150000"/>
              </a:lnSpc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   第一次</a:t>
            </a:r>
            <a:r>
              <a:rPr lang="zh-CN" altLang="en-US" sz="2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是“我”把马草卖给残疾青年，离开书摊时，青年嘱咐“我”的话。</a:t>
            </a:r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4810" y="3031446"/>
            <a:ext cx="8630984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822960">
              <a:lnSpc>
                <a:spcPct val="150000"/>
              </a:lnSpc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   第二</a:t>
            </a:r>
            <a:r>
              <a:rPr lang="zh-CN" altLang="en-US" sz="2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次是青年看见“我”背着马草走向书摊时，吩咐妹妹碧云的话。</a:t>
            </a:r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200" y="4077494"/>
            <a:ext cx="8143081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822960">
              <a:lnSpc>
                <a:spcPct val="150000"/>
              </a:lnSpc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   第三</a:t>
            </a:r>
            <a:r>
              <a:rPr lang="zh-CN" altLang="en-US" sz="2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次是“我”对青年说的话。“我”担心误了喂马时间而饿着马。 </a:t>
            </a:r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63304" y="1110692"/>
            <a:ext cx="10025560" cy="3970317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08610" indent="-308610" defTabSz="822960" fontAlgn="base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endParaRPr lang="zh-CN" altLang="en-US" sz="24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  <a:p>
            <a:pPr marL="308610" indent="-308610" defTabSz="822960" fontAlgn="base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4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　  </a:t>
            </a:r>
            <a:r>
              <a:rPr lang="zh-CN" altLang="en-US" sz="24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 这种</a:t>
            </a:r>
            <a:r>
              <a:rPr lang="zh-CN" altLang="en-US" sz="24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善意的谎言是一种爱，这种爱是一束阳光</a:t>
            </a:r>
            <a:r>
              <a:rPr lang="en-US" altLang="zh-CN" sz="24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,</a:t>
            </a:r>
            <a:r>
              <a:rPr lang="zh-CN" altLang="en-US" sz="24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让我感到温暖；这种爱是一缕春风</a:t>
            </a:r>
            <a:r>
              <a:rPr lang="en-US" altLang="zh-CN" sz="24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,</a:t>
            </a:r>
            <a:r>
              <a:rPr lang="zh-CN" altLang="en-US" sz="24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让我忘记了所有的忧愁。</a:t>
            </a:r>
            <a:endParaRPr lang="en-US" altLang="zh-CN" sz="24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  <a:p>
            <a:pPr marL="308610" indent="-308610" defTabSz="822960" fontAlgn="base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endParaRPr lang="zh-CN" altLang="en-US" sz="24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  <a:p>
            <a:pPr marL="308610" indent="-308610" defTabSz="822960" fontAlgn="base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4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 </a:t>
            </a:r>
            <a:r>
              <a:rPr lang="zh-CN" altLang="en-US" sz="24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      残疾</a:t>
            </a:r>
            <a:r>
              <a:rPr lang="zh-CN" altLang="en-US" sz="24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青年只是生活中平平凡凡的一个人，他有着一颗平平凡凡的心。正是平凡人的平凡心，传递着幸福，创造着快乐。</a:t>
            </a:r>
            <a:endParaRPr lang="zh-CN" altLang="en-US" sz="24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  <a:p>
            <a:pPr marL="308610" indent="-308610" defTabSz="822960" fontAlgn="base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endParaRPr lang="zh-CN" altLang="en-US" sz="24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810794" y="2324894"/>
            <a:ext cx="2819400" cy="1107996"/>
          </a:xfr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 defTabSz="82296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66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</a:rPr>
              <a:t>谢 谢</a:t>
            </a:r>
            <a:endParaRPr lang="zh-CN" altLang="en-US" sz="660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www.iloveppt.org">
  <a:themeElements>
    <a:clrScheme name="www.slideto.Me green L2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B050"/>
      </a:accent1>
      <a:accent2>
        <a:srgbClr val="92D050"/>
      </a:accent2>
      <a:accent3>
        <a:srgbClr val="742600"/>
      </a:accent3>
      <a:accent4>
        <a:srgbClr val="DC5E01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</Words>
  <Application>WPS 演示</Application>
  <PresentationFormat>自定义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Arial Black</vt:lpstr>
      <vt:lpstr>微软雅黑</vt:lpstr>
      <vt:lpstr>Cambria</vt:lpstr>
      <vt:lpstr>Calibri</vt:lpstr>
      <vt:lpstr>Times New Roman</vt:lpstr>
      <vt:lpstr>楷体_GB2312</vt:lpstr>
      <vt:lpstr>Calibri</vt:lpstr>
      <vt:lpstr>新宋体</vt:lpstr>
      <vt:lpstr>1_www.iloveppt.org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116</cp:revision>
  <cp:lastPrinted>2113-01-01T00:00:00Z</cp:lastPrinted>
  <dcterms:created xsi:type="dcterms:W3CDTF">2113-01-01T00:00:00Z</dcterms:created>
  <dcterms:modified xsi:type="dcterms:W3CDTF">2016-10-30T12:36:35Z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2052-10.1.0.6029</vt:lpwstr>
  </property>
</Properties>
</file>