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0" r:id="rId3"/>
    <p:sldId id="385" r:id="rId4"/>
    <p:sldId id="329" r:id="rId5"/>
    <p:sldId id="343" r:id="rId6"/>
    <p:sldId id="313" r:id="rId7"/>
    <p:sldId id="282" r:id="rId8"/>
    <p:sldId id="316" r:id="rId9"/>
    <p:sldId id="324" r:id="rId10"/>
    <p:sldId id="325" r:id="rId12"/>
    <p:sldId id="344" r:id="rId13"/>
    <p:sldId id="345" r:id="rId14"/>
    <p:sldId id="28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6" r:id="rId29"/>
    <p:sldId id="388" r:id="rId30"/>
    <p:sldId id="387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00FF00"/>
    <a:srgbClr val="990000"/>
    <a:srgbClr val="9900FF"/>
    <a:srgbClr val="0000CC"/>
    <a:srgbClr val="FF0000"/>
    <a:srgbClr val="D6009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2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11267" name="日期占位符 1126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11268" name="幻灯片图像占位符 11267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269" name="文本占位符 1126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70" name="页脚占位符 1126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11271" name="灯片编号占位符 1127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197634" name="幻灯片图像占位符 19763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97635" name="文本占位符 19763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199682" name="幻灯片图像占位符 19968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99683" name="文本占位符 19968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123906" name="幻灯片图像占位符 12390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23907" name="文本占位符 12390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49154" name="幻灯片图像占位符 491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1"/>
          </a:solidFill>
          <a:latin typeface="Times New Roman" panose="02020603050405020304" pitchFamily="18" charset="0"/>
          <a:ea typeface="MS PGothic" panose="020B0600070205080204" pitchFamily="34" charset="-128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hyperlink" Target="http://ent.cctv.com/special/C17262/01/01/" TargetMode="Externa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hyperlink" Target="http://fuliangfl.diytrade.com/sdp/334756/2/pd-1458655/1557051-0.html" TargetMode="External"/><Relationship Id="rId2" Type="http://schemas.openxmlformats.org/officeDocument/2006/relationships/image" Target="../media/image13.jpeg"/><Relationship Id="rId1" Type="http://schemas.openxmlformats.org/officeDocument/2006/relationships/hyperlink" Target="http://mms1.ganxiu.com/Pic/ee1e940111e0eadc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1861" name="矩形 121860"/>
          <p:cNvSpPr/>
          <p:nvPr/>
        </p:nvSpPr>
        <p:spPr>
          <a:xfrm>
            <a:off x="392430" y="2712085"/>
            <a:ext cx="8256905" cy="22644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00CC"/>
                </a:solidFill>
                <a:effectLst>
                  <a:prstShdw prst="shdw13" dist="53882" dir="13499999">
                    <a:srgbClr val="990000">
                      <a:alpha val="50000"/>
                    </a:srgbClr>
                  </a:prst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Unit 1 Friends </a:t>
            </a:r>
            <a:r>
              <a:rPr lang="en-US" altLang="zh-CN" sz="3600" b="1">
                <a:ln w="1905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00CC"/>
                </a:solidFill>
                <a:effectLst>
                  <a:prstShdw prst="shdw13" dist="53882" dir="13499999">
                    <a:srgbClr val="990000">
                      <a:alpha val="50000"/>
                    </a:srgbClr>
                  </a:prst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Revision</a:t>
            </a:r>
            <a:endParaRPr lang="en-US" altLang="zh-CN" sz="3600" b="1"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9900CC"/>
              </a:solidFill>
              <a:effectLst>
                <a:prstShdw prst="shdw13" dist="53882" dir="13499999">
                  <a:srgbClr val="990000">
                    <a:alpha val="50000"/>
                  </a:srgbClr>
                </a:prst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endParaRPr lang="en-US" altLang="zh-CN" sz="3600" b="1"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9900CC"/>
              </a:solidFill>
              <a:effectLst>
                <a:prstShdw prst="shdw13" dist="53882" dir="13499999">
                  <a:srgbClr val="990000">
                    <a:alpha val="50000"/>
                  </a:srgbClr>
                </a:prst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213" name="文本框 222212"/>
          <p:cNvSpPr txBox="1"/>
          <p:nvPr/>
        </p:nvSpPr>
        <p:spPr>
          <a:xfrm>
            <a:off x="762000" y="2819400"/>
            <a:ext cx="8001000" cy="223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>
                <a:latin typeface="Times New Roman" panose="02020603050405020304" pitchFamily="18" charset="0"/>
                <a:ea typeface="MS PGothic" panose="020B0600070205080204" pitchFamily="34" charset="-128"/>
              </a:rPr>
              <a:t>            is sweet. ____________________________________________________________________</a:t>
            </a:r>
            <a:endParaRPr lang="en-US" altLang="zh-CN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22214" name="矩形 222213"/>
          <p:cNvSpPr/>
          <p:nvPr/>
        </p:nvSpPr>
        <p:spPr>
          <a:xfrm>
            <a:off x="990600" y="2971800"/>
            <a:ext cx="1066800" cy="533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May</a:t>
            </a:r>
            <a:r>
              <a:rPr lang="en-US" altLang="zh-CN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endParaRPr lang="en-US" altLang="zh-CN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22215" name="文本框 222214"/>
          <p:cNvSpPr txBox="1"/>
          <p:nvPr/>
        </p:nvSpPr>
        <p:spPr>
          <a:xfrm>
            <a:off x="800100" y="3604895"/>
            <a:ext cx="7543800" cy="1520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She smiles often and never says a bad word about anyone.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187406" name="矩形 187405"/>
          <p:cNvSpPr/>
          <p:nvPr/>
        </p:nvSpPr>
        <p:spPr>
          <a:xfrm>
            <a:off x="685800" y="381000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120000"/>
              </a:lnSpc>
            </a:pPr>
            <a:r>
              <a:rPr lang="en-US" altLang="zh-CN" sz="3600" b="1">
                <a:solidFill>
                  <a:srgbClr val="0000CC"/>
                </a:solidFill>
              </a:rPr>
              <a:t>More info. about the Ss</a:t>
            </a:r>
            <a:endParaRPr lang="en-US" altLang="zh-CN" sz="36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3" grpId="0"/>
      <p:bldP spid="222214" grpId="0" bldLvl="0" animBg="1"/>
      <p:bldP spid="222215" grpId="0"/>
      <p:bldP spid="1874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3235" name="文本占位符 223234"/>
          <p:cNvSpPr>
            <a:spLocks noGrp="1"/>
          </p:cNvSpPr>
          <p:nvPr>
            <p:ph type="body" idx="1"/>
          </p:nvPr>
        </p:nvSpPr>
        <p:spPr>
          <a:xfrm>
            <a:off x="533400" y="598488"/>
            <a:ext cx="8229600" cy="4525962"/>
          </a:xfrm>
          <a:ln/>
        </p:spPr>
        <p:txBody>
          <a:bodyPr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       is humorous.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_________________________________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_________________________________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__________________________________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          is helpful.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__________________________________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__________________________________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__________________________________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23236" name="矩形 223235"/>
          <p:cNvSpPr/>
          <p:nvPr/>
        </p:nvSpPr>
        <p:spPr>
          <a:xfrm>
            <a:off x="685800" y="674688"/>
            <a:ext cx="1295400" cy="533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Max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23237" name="文本框 223236"/>
          <p:cNvSpPr txBox="1"/>
          <p:nvPr/>
        </p:nvSpPr>
        <p:spPr>
          <a:xfrm>
            <a:off x="762000" y="1223963"/>
            <a:ext cx="7620000" cy="2068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He tells funny jokes and always makes me laugh. I never feel bored with him.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23238" name="矩形 223237"/>
          <p:cNvSpPr/>
          <p:nvPr/>
        </p:nvSpPr>
        <p:spPr>
          <a:xfrm>
            <a:off x="838200" y="3417888"/>
            <a:ext cx="1447800" cy="609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Betty</a:t>
            </a:r>
            <a:r>
              <a:rPr lang="en-US" altLang="zh-CN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endParaRPr lang="en-US" altLang="zh-CN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23239" name="文本框 223238"/>
          <p:cNvSpPr txBox="1"/>
          <p:nvPr/>
        </p:nvSpPr>
        <p:spPr>
          <a:xfrm>
            <a:off x="762000" y="3875088"/>
            <a:ext cx="7086600" cy="2068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She helps me with my homework and she always gives her seat on the bus to someone in need.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323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charRg st="2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3235">
                                            <p:txEl>
                                              <p:charRg st="26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charRg st="6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3235">
                                            <p:txEl>
                                              <p:charRg st="61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charRg st="96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23235">
                                            <p:txEl>
                                              <p:charRg st="96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charRg st="131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23235">
                                            <p:txEl>
                                              <p:charRg st="131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charRg st="159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3235">
                                            <p:txEl>
                                              <p:charRg st="159" end="1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charRg st="195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3235">
                                            <p:txEl>
                                              <p:charRg st="195" end="2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charRg st="231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23235">
                                            <p:txEl>
                                              <p:charRg st="231" end="2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5" grpId="0" build="p"/>
      <p:bldP spid="223236" grpId="0" animBg="1"/>
      <p:bldP spid="223237" grpId="0"/>
      <p:bldP spid="223238" grpId="0" animBg="1"/>
      <p:bldP spid="2232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888" name="矩形 122887"/>
          <p:cNvSpPr/>
          <p:nvPr/>
        </p:nvSpPr>
        <p:spPr>
          <a:xfrm>
            <a:off x="1828800" y="2362200"/>
            <a:ext cx="4648200" cy="1219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2400" b="1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Discussion</a:t>
            </a:r>
            <a:endParaRPr lang="zh-CN" altLang="en-US" sz="2400" b="1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2889" name="文本框 122888"/>
          <p:cNvSpPr txBox="1"/>
          <p:nvPr/>
        </p:nvSpPr>
        <p:spPr>
          <a:xfrm>
            <a:off x="838200" y="3886200"/>
            <a:ext cx="73152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Who would you choose as your best friend, Betty, Max or May? State your reasons.</a:t>
            </a:r>
            <a:endParaRPr lang="en-US" altLang="zh-CN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7" name="文本框 77826"/>
          <p:cNvSpPr txBox="1"/>
          <p:nvPr/>
        </p:nvSpPr>
        <p:spPr>
          <a:xfrm>
            <a:off x="3563938" y="2349500"/>
            <a:ext cx="518477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Betty</a:t>
            </a:r>
            <a:r>
              <a:rPr lang="en-US" altLang="zh-CN" sz="3600" b="1">
                <a:solidFill>
                  <a:srgbClr val="00FF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</a:rPr>
              <a:t>has</a:t>
            </a:r>
            <a:r>
              <a:rPr lang="en-US" altLang="zh-CN" sz="3600" b="1" i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3600" b="1" u="sng">
                <a:solidFill>
                  <a:srgbClr val="FF0000"/>
                </a:solidFill>
                <a:latin typeface="Times New Roman" panose="02020603050405020304" pitchFamily="18" charset="0"/>
              </a:rPr>
              <a:t>short </a:t>
            </a:r>
            <a:r>
              <a:rPr lang="en-US" altLang="zh-CN" sz="3600" b="1" u="sng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hair</a:t>
            </a:r>
            <a:r>
              <a:rPr lang="en-US" altLang="zh-CN" sz="36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en-US" altLang="zh-CN" sz="3600" b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Her </a:t>
            </a:r>
            <a:r>
              <a:rPr lang="en-US" altLang="zh-CN" sz="3600" b="1">
                <a:solidFill>
                  <a:srgbClr val="009900"/>
                </a:solidFill>
                <a:latin typeface="Times New Roman" panose="02020603050405020304" pitchFamily="18" charset="0"/>
              </a:rPr>
              <a:t>hair</a:t>
            </a: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3600" b="1" u="sng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is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u="sng">
                <a:solidFill>
                  <a:srgbClr val="FF0000"/>
                </a:solidFill>
                <a:latin typeface="Times New Roman" panose="02020603050405020304" pitchFamily="18" charset="0"/>
              </a:rPr>
              <a:t>short</a:t>
            </a:r>
            <a:r>
              <a:rPr lang="en-US" altLang="zh-CN" sz="36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.</a:t>
            </a:r>
            <a:r>
              <a:rPr lang="en-US" altLang="zh-CN" sz="32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en-US" altLang="zh-CN" sz="3200" b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7828" name="文本框 77827"/>
          <p:cNvSpPr txBox="1"/>
          <p:nvPr/>
        </p:nvSpPr>
        <p:spPr>
          <a:xfrm>
            <a:off x="4284663" y="549275"/>
            <a:ext cx="3887787" cy="164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CC0000"/>
                </a:solidFill>
                <a:latin typeface="Times New Roman" panose="02020603050405020304" pitchFamily="18" charset="0"/>
              </a:rPr>
              <a:t>short  </a:t>
            </a:r>
            <a:endParaRPr lang="en-US" altLang="zh-CN" sz="48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adjective (</a:t>
            </a:r>
            <a:r>
              <a:rPr lang="zh-CN" altLang="en-US" sz="3600" b="1" dirty="0">
                <a:latin typeface="Times New Roman" panose="02020603050405020304" pitchFamily="18" charset="0"/>
              </a:rPr>
              <a:t>形容词</a:t>
            </a:r>
            <a:r>
              <a:rPr lang="en-US" altLang="zh-CN" sz="3600" b="1">
                <a:latin typeface="Times New Roman" panose="02020603050405020304" pitchFamily="18" charset="0"/>
              </a:rPr>
              <a:t>) 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77829" name="直接连接符 77828"/>
          <p:cNvSpPr/>
          <p:nvPr/>
        </p:nvSpPr>
        <p:spPr>
          <a:xfrm flipV="1">
            <a:off x="3203575" y="1125538"/>
            <a:ext cx="1009650" cy="287337"/>
          </a:xfrm>
          <a:prstGeom prst="line">
            <a:avLst/>
          </a:prstGeom>
          <a:ln w="57150" cap="flat" cmpd="sng">
            <a:solidFill>
              <a:srgbClr val="99FF33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7834" name="矩形 77833"/>
          <p:cNvSpPr/>
          <p:nvPr/>
        </p:nvSpPr>
        <p:spPr>
          <a:xfrm>
            <a:off x="323850" y="4868863"/>
            <a:ext cx="8316913" cy="1584325"/>
          </a:xfrm>
          <a:prstGeom prst="rect">
            <a:avLst/>
          </a:prstGeom>
          <a:solidFill>
            <a:schemeClr val="bg2">
              <a:alpha val="41000"/>
            </a:schemeClr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3600" b="1">
                <a:solidFill>
                  <a:srgbClr val="000000"/>
                </a:solidFill>
              </a:rPr>
              <a:t>We use adjectives to  describe </a:t>
            </a:r>
            <a:br>
              <a:rPr lang="en-US" altLang="zh-CN" sz="3600" b="1">
                <a:solidFill>
                  <a:srgbClr val="000000"/>
                </a:solidFill>
              </a:rPr>
            </a:br>
            <a:r>
              <a:rPr lang="en-US" altLang="zh-CN" sz="3600" b="1">
                <a:solidFill>
                  <a:srgbClr val="FF0000"/>
                </a:solidFill>
              </a:rPr>
              <a:t>someone </a:t>
            </a:r>
            <a:r>
              <a:rPr lang="en-US" altLang="zh-CN" sz="3600" b="1">
                <a:solidFill>
                  <a:srgbClr val="000000"/>
                </a:solidFill>
              </a:rPr>
              <a:t>or </a:t>
            </a:r>
            <a:r>
              <a:rPr lang="en-US" altLang="zh-CN" sz="3600" b="1">
                <a:solidFill>
                  <a:srgbClr val="FF0000"/>
                </a:solidFill>
              </a:rPr>
              <a:t>something</a:t>
            </a:r>
            <a:br>
              <a:rPr lang="en-US" altLang="zh-CN" sz="3600" b="1">
                <a:solidFill>
                  <a:srgbClr val="000000"/>
                </a:solidFill>
              </a:rPr>
            </a:br>
            <a:r>
              <a:rPr lang="zh-CN" altLang="en-US" sz="3600" b="1" dirty="0">
                <a:solidFill>
                  <a:srgbClr val="FF0000"/>
                </a:solidFill>
              </a:rPr>
              <a:t>某人              某物</a:t>
            </a:r>
            <a:r>
              <a:rPr lang="zh-CN" altLang="en-US" sz="3600" b="1" dirty="0">
                <a:solidFill>
                  <a:srgbClr val="000000"/>
                </a:solidFill>
              </a:rPr>
              <a:t>  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77835" name="文本框 77834"/>
          <p:cNvSpPr txBox="1"/>
          <p:nvPr/>
        </p:nvSpPr>
        <p:spPr>
          <a:xfrm>
            <a:off x="0" y="4868863"/>
            <a:ext cx="8893175" cy="1673225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We can put an adjective _____   a noun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(</a:t>
            </a:r>
            <a:r>
              <a:rPr lang="zh-CN" altLang="en-US" sz="4000" b="1" dirty="0">
                <a:latin typeface="Times New Roman" panose="02020603050405020304" pitchFamily="18" charset="0"/>
              </a:rPr>
              <a:t>名词</a:t>
            </a:r>
            <a:r>
              <a:rPr lang="en-US" altLang="zh-CN" sz="4000" b="1" dirty="0">
                <a:latin typeface="Times New Roman" panose="02020603050405020304" pitchFamily="18" charset="0"/>
              </a:rPr>
              <a:t>) or ______ “be”</a:t>
            </a:r>
            <a:r>
              <a:rPr lang="zh-CN" altLang="en-US" sz="4000" b="1" dirty="0">
                <a:latin typeface="Times New Roman" panose="02020603050405020304" pitchFamily="18" charset="0"/>
              </a:rPr>
              <a:t>。 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77836" name="文本框 77835"/>
          <p:cNvSpPr txBox="1"/>
          <p:nvPr/>
        </p:nvSpPr>
        <p:spPr>
          <a:xfrm>
            <a:off x="5508625" y="5013325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</a:rPr>
              <a:t>before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7837" name="文本框 77836"/>
          <p:cNvSpPr txBox="1"/>
          <p:nvPr/>
        </p:nvSpPr>
        <p:spPr>
          <a:xfrm>
            <a:off x="2484438" y="5876925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</a:rPr>
              <a:t>after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7838" name="文本框 77837"/>
          <p:cNvSpPr txBox="1"/>
          <p:nvPr/>
        </p:nvSpPr>
        <p:spPr>
          <a:xfrm>
            <a:off x="3708400" y="5876925"/>
            <a:ext cx="4968875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a linking verb (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连系动词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。 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7839" name="图片 77838" descr="Betty"/>
          <p:cNvPicPr>
            <a:picLocks noChangeAspect="1"/>
          </p:cNvPicPr>
          <p:nvPr/>
        </p:nvPicPr>
        <p:blipFill>
          <a:blip r:embed="rId1"/>
          <a:srcRect t="1819"/>
          <a:stretch>
            <a:fillRect/>
          </a:stretch>
        </p:blipFill>
        <p:spPr>
          <a:xfrm>
            <a:off x="323850" y="260350"/>
            <a:ext cx="3089275" cy="4259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2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charRg st="24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1" uiExpand="1" build="p"/>
      <p:bldP spid="77828" grpId="0"/>
      <p:bldP spid="77834" grpId="0" bldLvl="0" animBg="1"/>
      <p:bldP spid="77834" grpId="1" bldLvl="0" animBg="1"/>
      <p:bldP spid="77835" grpId="0" bldLvl="0" animBg="1"/>
      <p:bldP spid="77836" grpId="0"/>
      <p:bldP spid="77837" grpId="0"/>
      <p:bldP spid="7783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文本框 9218"/>
          <p:cNvSpPr txBox="1"/>
          <p:nvPr/>
        </p:nvSpPr>
        <p:spPr>
          <a:xfrm>
            <a:off x="4643438" y="1628775"/>
            <a:ext cx="2016125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 </a:t>
            </a: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look</a:t>
            </a:r>
            <a:endParaRPr lang="en-US" altLang="zh-CN" sz="4000" b="1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 sound</a:t>
            </a:r>
            <a:endParaRPr lang="en-US" altLang="zh-CN" sz="4000" b="1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 smell</a:t>
            </a:r>
            <a:endParaRPr lang="en-US" altLang="zh-CN" sz="4000" b="1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 taste</a:t>
            </a:r>
            <a:endParaRPr lang="en-US" altLang="zh-CN" sz="4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900113" y="1700213"/>
            <a:ext cx="136842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be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endParaRPr lang="en-US" altLang="zh-CN" sz="40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CC"/>
                </a:solidFill>
                <a:latin typeface="Times New Roman" panose="02020603050405020304" pitchFamily="18" charset="0"/>
              </a:rPr>
              <a:t>  </a:t>
            </a:r>
            <a:endParaRPr lang="en-US" altLang="zh-CN" sz="40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195513" y="1628775"/>
            <a:ext cx="2663825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become</a:t>
            </a:r>
            <a:endParaRPr lang="en-US" altLang="zh-CN" sz="4000" b="1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get</a:t>
            </a:r>
            <a:r>
              <a:rPr lang="en-US" altLang="zh-CN" sz="4000">
                <a:solidFill>
                  <a:srgbClr val="003399"/>
                </a:solidFill>
                <a:latin typeface="Arial" panose="020B0604020202020204" pitchFamily="34" charset="0"/>
              </a:rPr>
              <a:t> </a:t>
            </a:r>
            <a:endParaRPr lang="en-US" altLang="zh-CN" sz="400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grow</a:t>
            </a:r>
            <a:endParaRPr lang="en-US" altLang="zh-CN" sz="4000" b="1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turn </a:t>
            </a:r>
            <a:endParaRPr lang="en-US" altLang="zh-CN" sz="4000" b="1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2" name="矩形 9221" descr="Water lilies"/>
          <p:cNvSpPr/>
          <p:nvPr/>
        </p:nvSpPr>
        <p:spPr>
          <a:xfrm>
            <a:off x="395288" y="404813"/>
            <a:ext cx="453707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blipFill rotWithShape="1">
                  <a:blip r:embed="rId1">
                    <a:alphaModFix amt="52000"/>
                  </a:blip>
                  <a:stretch>
                    <a:fillRect/>
                  </a:stretch>
                </a:blip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Linking verbs</a:t>
            </a:r>
            <a:endParaRPr lang="zh-CN" altLang="en-US" sz="4400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blipFill rotWithShape="1">
                <a:blip r:embed="rId1">
                  <a:alphaModFix amt="52000"/>
                </a:blip>
                <a:stretch>
                  <a:fillRect/>
                </a:stretch>
              </a:blip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6659563" y="1557338"/>
            <a:ext cx="2232025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000" b="1">
                <a:latin typeface="Times New Roman" panose="02020603050405020304" pitchFamily="18" charset="0"/>
              </a:rPr>
              <a:t> </a:t>
            </a: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seem </a:t>
            </a:r>
            <a:endParaRPr lang="en-US" altLang="zh-CN" sz="4000" b="1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 keep</a:t>
            </a:r>
            <a:endParaRPr lang="en-US" altLang="zh-CN" sz="4000" b="1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3399"/>
                </a:solidFill>
                <a:latin typeface="Times New Roman" panose="02020603050405020304" pitchFamily="18" charset="0"/>
              </a:rPr>
              <a:t> feel</a:t>
            </a:r>
            <a:r>
              <a:rPr lang="en-US" altLang="zh-CN" sz="4000" b="1">
                <a:latin typeface="Times New Roman" panose="02020603050405020304" pitchFamily="18" charset="0"/>
              </a:rPr>
              <a:t> 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 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 uiExpand="1" build="p"/>
      <p:bldP spid="9221" grpId="0"/>
      <p:bldP spid="92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60" name="图片 96259" descr="Ma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260350"/>
            <a:ext cx="2663825" cy="378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1" name="图片 96260" descr="Betty"/>
          <p:cNvPicPr>
            <a:picLocks noChangeAspect="1"/>
          </p:cNvPicPr>
          <p:nvPr/>
        </p:nvPicPr>
        <p:blipFill>
          <a:blip r:embed="rId2"/>
          <a:srcRect t="1819"/>
          <a:stretch>
            <a:fillRect/>
          </a:stretch>
        </p:blipFill>
        <p:spPr>
          <a:xfrm>
            <a:off x="323850" y="188913"/>
            <a:ext cx="3028950" cy="393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2" name="文本框 96261"/>
          <p:cNvSpPr txBox="1"/>
          <p:nvPr/>
        </p:nvSpPr>
        <p:spPr>
          <a:xfrm>
            <a:off x="323850" y="4292600"/>
            <a:ext cx="4895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Betty’s hair is short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96263" name="文本框 96262"/>
          <p:cNvSpPr txBox="1"/>
          <p:nvPr/>
        </p:nvSpPr>
        <p:spPr>
          <a:xfrm>
            <a:off x="250825" y="5013325"/>
            <a:ext cx="8642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Betty’s hair is short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er</a:t>
            </a:r>
            <a:r>
              <a:rPr lang="en-US" altLang="zh-CN" sz="3600" b="1">
                <a:latin typeface="Arial" panose="020B0604020202020204" pitchFamily="3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than</a:t>
            </a:r>
            <a:r>
              <a:rPr lang="en-US" altLang="zh-CN" sz="3600" b="1">
                <a:latin typeface="Arial" panose="020B0604020202020204" pitchFamily="34" charset="0"/>
              </a:rPr>
              <a:t> May’s (hair).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96264" name="文本框 96263"/>
          <p:cNvSpPr txBox="1"/>
          <p:nvPr/>
        </p:nvSpPr>
        <p:spPr>
          <a:xfrm>
            <a:off x="323850" y="5805488"/>
            <a:ext cx="84978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May’s hair is long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er</a:t>
            </a:r>
            <a:r>
              <a:rPr lang="en-US" altLang="zh-CN" sz="3600" b="1">
                <a:latin typeface="Arial" panose="020B0604020202020204" pitchFamily="34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than</a:t>
            </a:r>
            <a:r>
              <a:rPr lang="en-US" altLang="zh-CN" sz="3600" b="1">
                <a:latin typeface="Arial" panose="020B0604020202020204" pitchFamily="34" charset="0"/>
              </a:rPr>
              <a:t> Betty’s (hair).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6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626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7" name="图片 3076" descr="103138_1167547145651">
            <a:hlinkClick r:id="rId1"/>
          </p:cNvPr>
          <p:cNvPicPr>
            <a:picLocks noChangeAspect="1"/>
          </p:cNvPicPr>
          <p:nvPr/>
        </p:nvPicPr>
        <p:blipFill>
          <a:blip r:embed="rId2"/>
          <a:srcRect l="16982" t="1825" r="15891"/>
          <a:stretch>
            <a:fillRect/>
          </a:stretch>
        </p:blipFill>
        <p:spPr>
          <a:xfrm>
            <a:off x="1042988" y="333375"/>
            <a:ext cx="3744912" cy="3759200"/>
          </a:xfrm>
          <a:prstGeom prst="rect">
            <a:avLst/>
          </a:prstGeom>
          <a:noFill/>
          <a:ln w="76200" cap="flat" cmpd="tri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81" name="文本占位符 3080"/>
          <p:cNvSpPr>
            <a:spLocks noGrp="1"/>
          </p:cNvSpPr>
          <p:nvPr>
            <p:ph type="body" idx="1"/>
          </p:nvPr>
        </p:nvSpPr>
        <p:spPr>
          <a:xfrm>
            <a:off x="539750" y="4292600"/>
            <a:ext cx="8229600" cy="1760538"/>
          </a:xfrm>
        </p:spPr>
        <p:txBody>
          <a:bodyPr/>
          <a:p>
            <a:pPr>
              <a:buNone/>
            </a:pPr>
            <a:r>
              <a:rPr lang="en-US" altLang="zh-CN" sz="3600" b="1"/>
              <a:t>Her hair is</a:t>
            </a:r>
            <a:r>
              <a:rPr lang="en-US" altLang="zh-CN" sz="3600" b="1">
                <a:solidFill>
                  <a:srgbClr val="FF0000"/>
                </a:solidFill>
              </a:rPr>
              <a:t> longer </a:t>
            </a:r>
            <a:r>
              <a:rPr lang="en-US" altLang="zh-CN" sz="3600" b="1">
                <a:solidFill>
                  <a:srgbClr val="003399"/>
                </a:solidFill>
              </a:rPr>
              <a:t>than</a:t>
            </a:r>
            <a:r>
              <a:rPr lang="en-US" altLang="zh-CN" sz="3600" b="1"/>
              <a:t> mine</a:t>
            </a:r>
            <a:endParaRPr lang="en-US" altLang="zh-CN" sz="3600" b="1"/>
          </a:p>
          <a:p>
            <a:pPr>
              <a:buNone/>
            </a:pPr>
            <a:r>
              <a:rPr lang="en-US" altLang="zh-CN" sz="3600" b="1"/>
              <a:t>Her hair is </a:t>
            </a:r>
            <a:r>
              <a:rPr lang="en-US" altLang="zh-CN" sz="3600" b="1">
                <a:solidFill>
                  <a:srgbClr val="FF0000"/>
                </a:solidFill>
              </a:rPr>
              <a:t>the longest</a:t>
            </a:r>
            <a:r>
              <a:rPr lang="en-US" altLang="zh-CN" sz="3600" b="1"/>
              <a:t> </a:t>
            </a:r>
            <a:r>
              <a:rPr lang="en-US" altLang="zh-CN" sz="3600" b="1">
                <a:solidFill>
                  <a:srgbClr val="003399"/>
                </a:solidFill>
              </a:rPr>
              <a:t>in the world</a:t>
            </a:r>
            <a:r>
              <a:rPr lang="en-US" altLang="zh-CN" sz="3600" b="1"/>
              <a:t>. </a:t>
            </a:r>
            <a:endParaRPr lang="en-US" altLang="zh-CN" sz="3600" b="1"/>
          </a:p>
        </p:txBody>
      </p:sp>
      <p:sp>
        <p:nvSpPr>
          <p:cNvPr id="3082" name="文本框 3081"/>
          <p:cNvSpPr txBox="1"/>
          <p:nvPr/>
        </p:nvSpPr>
        <p:spPr>
          <a:xfrm>
            <a:off x="4859338" y="3716338"/>
            <a:ext cx="4067175" cy="617537"/>
          </a:xfrm>
          <a:prstGeom prst="rect">
            <a:avLst/>
          </a:prstGeom>
          <a:noFill/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Comparative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比较级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083" name="文本框 3082"/>
          <p:cNvSpPr txBox="1"/>
          <p:nvPr/>
        </p:nvSpPr>
        <p:spPr>
          <a:xfrm>
            <a:off x="2484438" y="5589588"/>
            <a:ext cx="4537075" cy="617537"/>
          </a:xfrm>
          <a:prstGeom prst="rect">
            <a:avLst/>
          </a:prstGeom>
          <a:noFill/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superlative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最高级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8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charRg st="2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81">
                                            <p:txEl>
                                              <p:charRg st="29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 bldLvl="0" animBg="1"/>
      <p:bldP spid="308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文本框 16387"/>
          <p:cNvSpPr txBox="1"/>
          <p:nvPr/>
        </p:nvSpPr>
        <p:spPr>
          <a:xfrm>
            <a:off x="179388" y="2565400"/>
            <a:ext cx="2879725" cy="519113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FF00"/>
                </a:solidFill>
                <a:latin typeface="Times New Roman" panose="02020603050405020304" pitchFamily="18" charset="0"/>
              </a:rPr>
              <a:t>Price: 100 dollars </a:t>
            </a:r>
            <a:endParaRPr lang="en-US" altLang="zh-CN" sz="28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250825" y="5734050"/>
            <a:ext cx="2879725" cy="519113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FF00"/>
                </a:solidFill>
                <a:latin typeface="Times New Roman" panose="02020603050405020304" pitchFamily="18" charset="0"/>
              </a:rPr>
              <a:t>Price: 200 dollars </a:t>
            </a:r>
            <a:endParaRPr lang="en-US" altLang="zh-CN" sz="28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3348038" y="981075"/>
            <a:ext cx="54721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The red MP3 player ________ __________________________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3276600" y="4292600"/>
            <a:ext cx="5329238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The white MP3 player </a:t>
            </a:r>
            <a:r>
              <a:rPr lang="en-US" altLang="zh-CN" sz="3200" b="1" u="sng">
                <a:latin typeface="Times New Roman" panose="02020603050405020304" pitchFamily="18" charset="0"/>
              </a:rPr>
              <a:t>is </a:t>
            </a:r>
            <a:r>
              <a:rPr lang="en-US" altLang="zh-CN" sz="3200" b="1" u="sng">
                <a:solidFill>
                  <a:srgbClr val="FF0000"/>
                </a:solidFill>
                <a:latin typeface="Times New Roman" panose="02020603050405020304" pitchFamily="18" charset="0"/>
              </a:rPr>
              <a:t>more expensive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than</a:t>
            </a:r>
            <a:r>
              <a:rPr lang="en-US" altLang="zh-CN" sz="3200" b="1">
                <a:latin typeface="Times New Roman" panose="02020603050405020304" pitchFamily="18" charset="0"/>
              </a:rPr>
              <a:t> the red one.  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pic>
        <p:nvPicPr>
          <p:cNvPr id="16395" name="图片 16394" descr="ee1e940111e0eadc">
            <a:hlinkClick r:id="rId1"/>
          </p:cNvPr>
          <p:cNvPicPr>
            <a:picLocks noChangeAspect="1"/>
          </p:cNvPicPr>
          <p:nvPr/>
        </p:nvPicPr>
        <p:blipFill>
          <a:blip r:embed="rId2"/>
          <a:srcRect l="2473" t="9154" r="24409" b="15561"/>
          <a:stretch>
            <a:fillRect/>
          </a:stretch>
        </p:blipFill>
        <p:spPr>
          <a:xfrm>
            <a:off x="684213" y="3357563"/>
            <a:ext cx="2159000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9" name="图片 16398" descr="112309049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476250"/>
            <a:ext cx="2016125" cy="179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2" name="文本框 16401"/>
          <p:cNvSpPr txBox="1"/>
          <p:nvPr/>
        </p:nvSpPr>
        <p:spPr>
          <a:xfrm>
            <a:off x="3095625" y="3429000"/>
            <a:ext cx="60483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短：形容词后加 </a:t>
            </a:r>
            <a:r>
              <a:rPr lang="en-US" altLang="zh-CN" sz="3200" b="1" err="1">
                <a:latin typeface="Times New Roman" panose="02020603050405020304" pitchFamily="18" charset="0"/>
              </a:rPr>
              <a:t>-er</a:t>
            </a:r>
            <a:r>
              <a:rPr lang="en-US" altLang="zh-CN" sz="3200" b="1">
                <a:latin typeface="Times New Roman" panose="02020603050405020304" pitchFamily="18" charset="0"/>
              </a:rPr>
              <a:t>,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6403" name="文本框 16402"/>
          <p:cNvSpPr txBox="1"/>
          <p:nvPr/>
        </p:nvSpPr>
        <p:spPr>
          <a:xfrm>
            <a:off x="3095625" y="5805488"/>
            <a:ext cx="60483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长：原形前加 </a:t>
            </a:r>
            <a:r>
              <a:rPr lang="en-US" altLang="zh-CN" sz="3200" b="1">
                <a:latin typeface="Times New Roman" panose="02020603050405020304" pitchFamily="18" charset="0"/>
              </a:rPr>
              <a:t>more,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6404" name="文本框 16403"/>
          <p:cNvSpPr txBox="1"/>
          <p:nvPr/>
        </p:nvSpPr>
        <p:spPr>
          <a:xfrm>
            <a:off x="3348038" y="981075"/>
            <a:ext cx="54721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                                     is</a:t>
            </a:r>
            <a:r>
              <a:rPr lang="en-US" altLang="zh-CN" sz="3200" b="1" u="sng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latin typeface="Times New Roman" panose="02020603050405020304" pitchFamily="18" charset="0"/>
              </a:rPr>
              <a:t>cheaper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than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</a:rPr>
              <a:t>the white one .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6405" name="文本框 16404"/>
          <p:cNvSpPr txBox="1"/>
          <p:nvPr/>
        </p:nvSpPr>
        <p:spPr>
          <a:xfrm>
            <a:off x="3276600" y="2205038"/>
            <a:ext cx="57245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The white one is ____________ than the red one.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6406" name="文本框 16405"/>
          <p:cNvSpPr txBox="1"/>
          <p:nvPr/>
        </p:nvSpPr>
        <p:spPr>
          <a:xfrm>
            <a:off x="6084888" y="2205038"/>
            <a:ext cx="28813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</a:rPr>
              <a:t>bigger / nicer</a:t>
            </a:r>
            <a:endParaRPr lang="en-US" altLang="zh-CN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402" grpId="0"/>
      <p:bldP spid="16403" grpId="0"/>
      <p:bldP spid="16404" grpId="0"/>
      <p:bldP spid="16405" grpId="0"/>
      <p:bldP spid="1640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323850" y="836613"/>
            <a:ext cx="8497888" cy="1143000"/>
          </a:xfrm>
        </p:spPr>
        <p:txBody>
          <a:bodyPr anchor="ctr"/>
          <a:p>
            <a:r>
              <a:rPr lang="en-US" altLang="zh-CN" sz="4000" b="1"/>
              <a:t>How to form </a:t>
            </a:r>
            <a:br>
              <a:rPr lang="en-US" altLang="zh-CN" sz="4000" b="1"/>
            </a:br>
            <a:r>
              <a:rPr lang="en-US" altLang="zh-CN" sz="4000" b="1"/>
              <a:t>comparatives and superlatives</a:t>
            </a:r>
            <a:endParaRPr lang="en-US" altLang="zh-CN" sz="4000" b="1"/>
          </a:p>
        </p:txBody>
      </p:sp>
      <p:sp>
        <p:nvSpPr>
          <p:cNvPr id="51204" name="矩形 51203">
            <a:hlinkClick r:id="rId1" action="ppaction://hlinksldjump"/>
          </p:cNvPr>
          <p:cNvSpPr/>
          <p:nvPr/>
        </p:nvSpPr>
        <p:spPr>
          <a:xfrm>
            <a:off x="395288" y="2781300"/>
            <a:ext cx="3889375" cy="1368425"/>
          </a:xfrm>
          <a:prstGeom prst="rect">
            <a:avLst/>
          </a:prstGeom>
          <a:solidFill>
            <a:schemeClr val="tx1">
              <a:alpha val="61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Short adjectives</a:t>
            </a:r>
            <a:endParaRPr lang="en-US" altLang="zh-CN" sz="3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1205" name="矩形 51204"/>
          <p:cNvSpPr/>
          <p:nvPr/>
        </p:nvSpPr>
        <p:spPr>
          <a:xfrm>
            <a:off x="4643438" y="2781300"/>
            <a:ext cx="3887787" cy="1439863"/>
          </a:xfrm>
          <a:prstGeom prst="rect">
            <a:avLst/>
          </a:prstGeom>
          <a:solidFill>
            <a:srgbClr val="0000CC">
              <a:alpha val="53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Long adjectives</a:t>
            </a:r>
            <a:endParaRPr lang="en-US" altLang="zh-CN" sz="3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1208" name="圆角矩形标注 51207"/>
          <p:cNvSpPr/>
          <p:nvPr/>
        </p:nvSpPr>
        <p:spPr>
          <a:xfrm rot="10800000">
            <a:off x="539750" y="4581525"/>
            <a:ext cx="3960813" cy="1871663"/>
          </a:xfrm>
          <a:prstGeom prst="wedgeRoundRectCallout">
            <a:avLst>
              <a:gd name="adj1" fmla="val 3907"/>
              <a:gd name="adj2" fmla="val 75356"/>
              <a:gd name="adj3" fmla="val 16667"/>
            </a:avLst>
          </a:prstGeom>
          <a:solidFill>
            <a:srgbClr val="FF99FF">
              <a:alpha val="46001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endParaRPr lang="en-US" altLang="zh-CN">
              <a:latin typeface="Arial" panose="020B0604020202020204" pitchFamily="34" charset="0"/>
            </a:endParaRPr>
          </a:p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One or two syllables(</a:t>
            </a:r>
            <a:r>
              <a:rPr lang="zh-CN" altLang="en-US" sz="3600" b="1" dirty="0">
                <a:latin typeface="Arial" panose="020B0604020202020204" pitchFamily="34" charset="0"/>
              </a:rPr>
              <a:t>音节</a:t>
            </a:r>
            <a:r>
              <a:rPr lang="en-US" altLang="zh-CN" sz="3600" b="1">
                <a:latin typeface="Arial" panose="020B0604020202020204" pitchFamily="34" charset="0"/>
              </a:rPr>
              <a:t>)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51209" name="圆角矩形标注 51208"/>
          <p:cNvSpPr/>
          <p:nvPr/>
        </p:nvSpPr>
        <p:spPr>
          <a:xfrm rot="10800000">
            <a:off x="4932363" y="4652963"/>
            <a:ext cx="3600450" cy="1800225"/>
          </a:xfrm>
          <a:prstGeom prst="wedgeRoundRectCallout">
            <a:avLst>
              <a:gd name="adj1" fmla="val -1588"/>
              <a:gd name="adj2" fmla="val 74690"/>
              <a:gd name="adj3" fmla="val 16667"/>
            </a:avLst>
          </a:prstGeom>
          <a:solidFill>
            <a:schemeClr val="folHlink">
              <a:alpha val="4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endParaRPr lang="en-US" altLang="zh-CN">
              <a:latin typeface="Arial" panose="020B0604020202020204" pitchFamily="34" charset="0"/>
            </a:endParaRPr>
          </a:p>
          <a:p>
            <a:pPr algn="ctr"/>
            <a:r>
              <a:rPr lang="en-US" altLang="zh-CN" sz="3600" b="1">
                <a:latin typeface="Arial" panose="020B0604020202020204" pitchFamily="34" charset="0"/>
              </a:rPr>
              <a:t>Three or more syllables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 bldLvl="0" animBg="1"/>
      <p:bldP spid="5120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0" y="0"/>
            <a:ext cx="9144000" cy="6677025"/>
          </a:xfrm>
          <a:prstGeom prst="rect">
            <a:avLst/>
          </a:prstGeom>
          <a:solidFill>
            <a:srgbClr val="000000">
              <a:alpha val="77000"/>
            </a:srgbClr>
          </a:solidFill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大多数形容词后加 </a:t>
            </a:r>
            <a:r>
              <a:rPr lang="en-US" altLang="zh-CN" sz="3200" b="1" err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- er</a:t>
            </a:r>
            <a:r>
              <a:rPr lang="en-US" altLang="zh-CN" sz="32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/ -est. </a:t>
            </a:r>
            <a:endParaRPr lang="en-US" altLang="zh-CN" sz="32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endParaRPr lang="en-US" altLang="zh-CN" sz="32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以不发音字母</a:t>
            </a:r>
            <a:r>
              <a:rPr lang="en-US" altLang="zh-CN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e </a:t>
            </a: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结尾的形容词加</a:t>
            </a:r>
            <a:r>
              <a:rPr lang="en-US" altLang="zh-CN" sz="3200" b="1" err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-r / -st</a:t>
            </a:r>
            <a:r>
              <a:rPr lang="en-US" altLang="zh-CN" sz="32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. </a:t>
            </a:r>
            <a:endParaRPr lang="en-US" altLang="zh-CN" sz="32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endParaRPr lang="en-US" altLang="zh-CN" sz="32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以辅音字母</a:t>
            </a:r>
            <a:r>
              <a:rPr lang="en-US" altLang="zh-CN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+y </a:t>
            </a: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结尾的形容词</a:t>
            </a:r>
            <a:r>
              <a:rPr lang="en-US" altLang="zh-CN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先把</a:t>
            </a:r>
            <a:r>
              <a:rPr lang="en-US" altLang="zh-CN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y</a:t>
            </a: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改成</a:t>
            </a:r>
            <a:r>
              <a:rPr lang="en-US" altLang="zh-CN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i, </a:t>
            </a: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然后加</a:t>
            </a:r>
            <a:r>
              <a:rPr lang="en-US" altLang="zh-CN" sz="3200" b="1" err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-er / -est</a:t>
            </a:r>
            <a:r>
              <a:rPr lang="en-US" altLang="zh-CN" sz="32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en-US" altLang="zh-CN" sz="32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endParaRPr lang="en-US" altLang="zh-CN" sz="32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以重读闭音节结尾的形容词</a:t>
            </a:r>
            <a:r>
              <a:rPr lang="en-US" altLang="zh-CN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先双写最后一个辅音字母</a:t>
            </a:r>
            <a:r>
              <a:rPr lang="en-US" altLang="zh-CN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, </a:t>
            </a:r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然后加</a:t>
            </a:r>
            <a:r>
              <a:rPr lang="en-US" altLang="zh-CN" sz="3200" b="1" err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-er</a:t>
            </a:r>
            <a:r>
              <a:rPr lang="en-US" altLang="zh-CN" sz="32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/ -est.</a:t>
            </a:r>
            <a:endParaRPr lang="en-US" altLang="zh-CN" sz="32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en-US" altLang="zh-CN" sz="3200" b="1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217488" y="765175"/>
            <a:ext cx="89265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</a:rPr>
              <a:t>tall--taller--tallest      small--smaller--smallest </a:t>
            </a:r>
            <a:endParaRPr lang="en-US" altLang="zh-CN" sz="32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468313" y="2205038"/>
            <a:ext cx="86756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</a:rPr>
              <a:t>nice --nicer --nicest      fine --finer --finest </a:t>
            </a:r>
            <a:endParaRPr lang="en-US" altLang="zh-CN" sz="32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-36512" y="4076700"/>
            <a:ext cx="95043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</a:rPr>
              <a:t>pretty--prettier--prettiest    easy--easier--easiest </a:t>
            </a:r>
            <a:endParaRPr lang="en-US" altLang="zh-CN" sz="32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0" y="5949950"/>
            <a:ext cx="96853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00"/>
                </a:solidFill>
                <a:latin typeface="Arial" panose="020B0604020202020204" pitchFamily="34" charset="0"/>
              </a:rPr>
              <a:t>slim--slimmer--slimmest     big--bigger--biggest</a:t>
            </a:r>
            <a:endParaRPr lang="en-US" altLang="zh-CN" sz="32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4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5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charRg st="51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90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4">
                                            <p:txEl>
                                              <p:charRg st="90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31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4">
                                            <p:txEl>
                                              <p:charRg st="131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32155" y="790575"/>
            <a:ext cx="7579360" cy="4838065"/>
          </a:xfrm>
        </p:spPr>
        <p:txBody>
          <a:bodyPr/>
          <a:p>
            <a:pPr algn="l"/>
            <a:r>
              <a:rPr lang="en-US" altLang="zh-CN" b="1">
                <a:latin typeface="Times New Roman" panose="02020603050405020304" pitchFamily="18" charset="0"/>
                <a:sym typeface="+mn-ea"/>
              </a:rPr>
              <a:t> </a:t>
            </a:r>
            <a:br>
              <a:rPr lang="en-US" altLang="zh-CN" b="1">
                <a:latin typeface="Times New Roman" panose="02020603050405020304" pitchFamily="18" charset="0"/>
              </a:rPr>
            </a:br>
            <a:r>
              <a:rPr lang="en-US" altLang="zh-CN" b="1">
                <a:solidFill>
                  <a:srgbClr val="FF00FF"/>
                </a:solidFill>
                <a:latin typeface="Times New Roman" panose="02020603050405020304" pitchFamily="18" charset="0"/>
                <a:sym typeface="+mn-ea"/>
              </a:rPr>
              <a:t>Objectives</a:t>
            </a:r>
            <a:br>
              <a:rPr lang="en-US" altLang="zh-CN" b="1">
                <a:solidFill>
                  <a:srgbClr val="FF00FF"/>
                </a:solidFill>
                <a:latin typeface="Times New Roman" panose="02020603050405020304" pitchFamily="18" charset="0"/>
              </a:rPr>
            </a:br>
            <a:r>
              <a:rPr lang="en-US" altLang="zh-CN" b="1">
                <a:solidFill>
                  <a:srgbClr val="FF00FF"/>
                </a:solidFill>
                <a:latin typeface="Times New Roman" panose="02020603050405020304" pitchFamily="18" charset="0"/>
              </a:rPr>
              <a:t>1.</a:t>
            </a:r>
            <a:r>
              <a:rPr lang="en-US" altLang="zh-CN" b="1">
                <a:latin typeface="Times New Roman" panose="02020603050405020304" pitchFamily="18" charset="0"/>
                <a:sym typeface="+mn-ea"/>
              </a:rPr>
              <a:t>To revise some key words and useful expressions</a:t>
            </a:r>
            <a:br>
              <a:rPr lang="en-US" altLang="zh-CN" b="1">
                <a:latin typeface="Times New Roman" panose="02020603050405020304" pitchFamily="18" charset="0"/>
                <a:sym typeface="+mn-ea"/>
              </a:rPr>
            </a:br>
            <a:r>
              <a:rPr lang="en-US" altLang="zh-CN" b="1">
                <a:latin typeface="Times New Roman" panose="02020603050405020304" pitchFamily="18" charset="0"/>
                <a:sym typeface="+mn-ea"/>
              </a:rPr>
              <a:t>2. To revise how to use adjectives,the comparative and superlative forms of adj</a:t>
            </a:r>
            <a:br>
              <a:rPr lang="zh-CN" altLang="en-US" b="1" i="1" dirty="0">
                <a:latin typeface="Times New Roman" panose="02020603050405020304" pitchFamily="18" charset="0"/>
              </a:rPr>
            </a:br>
            <a:r>
              <a:rPr lang="zh-CN" altLang="en-US" b="1" i="1" dirty="0">
                <a:latin typeface="Times New Roman" panose="02020603050405020304" pitchFamily="18" charset="0"/>
              </a:rPr>
              <a:t>3</a:t>
            </a:r>
            <a:r>
              <a:rPr lang="en-US" altLang="zh-CN" b="1" i="1" dirty="0">
                <a:latin typeface="Times New Roman" panose="02020603050405020304" pitchFamily="18" charset="0"/>
              </a:rPr>
              <a:t>.</a:t>
            </a:r>
            <a:r>
              <a:rPr lang="en-US" altLang="zh-CN" b="1">
                <a:latin typeface="Times New Roman" panose="02020603050405020304" pitchFamily="18" charset="0"/>
                <a:sym typeface="+mn-ea"/>
              </a:rPr>
              <a:t>To be able to write about your best friend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6115" y="5510848"/>
            <a:ext cx="6858000" cy="1655762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611188" y="692150"/>
            <a:ext cx="7704137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3399"/>
                </a:solidFill>
                <a:latin typeface="隶书" pitchFamily="49" charset="-122"/>
                <a:ea typeface="隶书" pitchFamily="49" charset="-122"/>
              </a:rPr>
              <a:t>5.</a:t>
            </a:r>
            <a:r>
              <a:rPr lang="zh-CN" altLang="en-US" sz="4000" b="1" dirty="0">
                <a:solidFill>
                  <a:srgbClr val="003399"/>
                </a:solidFill>
                <a:latin typeface="隶书" pitchFamily="49" charset="-122"/>
                <a:ea typeface="隶书" pitchFamily="49" charset="-122"/>
              </a:rPr>
              <a:t>多音节的形容词</a:t>
            </a:r>
            <a:r>
              <a:rPr lang="en-US" altLang="zh-CN" sz="4000" b="1" dirty="0">
                <a:solidFill>
                  <a:srgbClr val="003399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4000" b="1" dirty="0">
                <a:solidFill>
                  <a:srgbClr val="003399"/>
                </a:solidFill>
                <a:latin typeface="隶书" pitchFamily="49" charset="-122"/>
                <a:ea typeface="隶书" pitchFamily="49" charset="-122"/>
              </a:rPr>
              <a:t>应在前面加</a:t>
            </a:r>
            <a:endParaRPr lang="zh-CN" altLang="en-US" sz="4000" b="1" dirty="0">
              <a:solidFill>
                <a:srgbClr val="003399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3399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en-US" altLang="zh-CN" sz="4000" b="1">
                <a:solidFill>
                  <a:srgbClr val="003399"/>
                </a:solidFill>
                <a:latin typeface="Arial" panose="020B0604020202020204" pitchFamily="34" charset="0"/>
                <a:ea typeface="隶书" pitchFamily="49" charset="-122"/>
              </a:rPr>
              <a:t>more / most </a:t>
            </a:r>
            <a:endParaRPr lang="en-US" altLang="zh-CN" sz="4000" b="1">
              <a:solidFill>
                <a:srgbClr val="003399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250825" y="2781300"/>
            <a:ext cx="92170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beautiful ---more beautiful ---most beautiful</a:t>
            </a:r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  <a:endParaRPr lang="en-US" altLang="zh-CN" sz="3200" b="1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0" y="4221163"/>
            <a:ext cx="92884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important ---more important ---most important</a:t>
            </a:r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  <a:endParaRPr lang="en-US" altLang="zh-CN" sz="3200" b="1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6" name="椭圆形标注 20495"/>
          <p:cNvSpPr/>
          <p:nvPr/>
        </p:nvSpPr>
        <p:spPr>
          <a:xfrm>
            <a:off x="323850" y="620713"/>
            <a:ext cx="2411413" cy="1152525"/>
          </a:xfrm>
          <a:prstGeom prst="wedgeEllipseCallout">
            <a:avLst>
              <a:gd name="adj1" fmla="val 38218"/>
              <a:gd name="adj2" fmla="val 52204"/>
            </a:avLst>
          </a:prstGeom>
          <a:solidFill>
            <a:srgbClr val="CC0000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0482" name="文本框 20481"/>
          <p:cNvSpPr txBox="1"/>
          <p:nvPr/>
        </p:nvSpPr>
        <p:spPr>
          <a:xfrm>
            <a:off x="684213" y="836613"/>
            <a:ext cx="1708150" cy="7016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FF99"/>
                </a:solidFill>
                <a:latin typeface="隶书" pitchFamily="49" charset="-122"/>
                <a:ea typeface="隶书" pitchFamily="49" charset="-122"/>
              </a:rPr>
              <a:t>不规则</a:t>
            </a:r>
            <a:endParaRPr lang="zh-CN" altLang="en-US" sz="4000" b="1">
              <a:solidFill>
                <a:srgbClr val="FFFF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3563938" y="1916113"/>
            <a:ext cx="36322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---better ---best</a:t>
            </a: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en-US" altLang="zh-CN" sz="4000" b="1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0489" name="文本框 20488"/>
          <p:cNvSpPr txBox="1"/>
          <p:nvPr/>
        </p:nvSpPr>
        <p:spPr>
          <a:xfrm>
            <a:off x="2916238" y="2636838"/>
            <a:ext cx="39417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---worse ---worst</a:t>
            </a: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en-US" altLang="zh-CN" sz="4000" b="1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971550" y="1844675"/>
            <a:ext cx="2808288" cy="431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05000"/>
              </a:lnSpc>
            </a:pP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good/ well</a:t>
            </a:r>
            <a:endParaRPr lang="en-US" altLang="zh-CN" sz="4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</a:pP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bad / ill</a:t>
            </a:r>
            <a:endParaRPr lang="en-US" altLang="zh-CN" sz="4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</a:pP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many </a:t>
            </a:r>
            <a:endParaRPr lang="en-US" altLang="zh-CN" sz="4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</a:pP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much </a:t>
            </a:r>
            <a:endParaRPr lang="en-US" altLang="zh-CN" sz="4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</a:pP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little</a:t>
            </a:r>
            <a:r>
              <a:rPr lang="en-US" altLang="zh-CN" sz="4400" b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en-US" altLang="zh-CN" sz="4400" b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</a:pPr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far</a:t>
            </a:r>
            <a:endParaRPr lang="en-US" altLang="zh-CN" sz="44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20495" name="组合 20494"/>
          <p:cNvGrpSpPr/>
          <p:nvPr/>
        </p:nvGrpSpPr>
        <p:grpSpPr>
          <a:xfrm>
            <a:off x="2484438" y="3716338"/>
            <a:ext cx="3903662" cy="792162"/>
            <a:chOff x="1882" y="1480"/>
            <a:chExt cx="2459" cy="499"/>
          </a:xfrm>
        </p:grpSpPr>
        <p:sp>
          <p:nvSpPr>
            <p:cNvPr id="20485" name="右大括号 20484"/>
            <p:cNvSpPr/>
            <p:nvPr/>
          </p:nvSpPr>
          <p:spPr>
            <a:xfrm>
              <a:off x="1882" y="1480"/>
              <a:ext cx="136" cy="499"/>
            </a:xfrm>
            <a:prstGeom prst="rightBrace">
              <a:avLst>
                <a:gd name="adj1" fmla="val 30575"/>
                <a:gd name="adj2" fmla="val 50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sp>
          <p:nvSpPr>
            <p:cNvPr id="20490" name="文本框 20489"/>
            <p:cNvSpPr txBox="1"/>
            <p:nvPr/>
          </p:nvSpPr>
          <p:spPr>
            <a:xfrm>
              <a:off x="1973" y="1480"/>
              <a:ext cx="236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40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 ---more ---most</a:t>
              </a:r>
              <a:r>
                <a:rPr lang="en-US" altLang="zh-CN" sz="4000" b="1"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 </a:t>
              </a:r>
              <a:endPara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sp>
        <p:nvSpPr>
          <p:cNvPr id="20491" name="文本框 20490"/>
          <p:cNvSpPr txBox="1"/>
          <p:nvPr/>
        </p:nvSpPr>
        <p:spPr>
          <a:xfrm>
            <a:off x="2411413" y="4652963"/>
            <a:ext cx="32099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---less ---least</a:t>
            </a: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en-US" altLang="zh-CN" sz="4000" b="1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0499" name="文本框 20498"/>
          <p:cNvSpPr txBox="1"/>
          <p:nvPr/>
        </p:nvSpPr>
        <p:spPr>
          <a:xfrm>
            <a:off x="2339975" y="5373688"/>
            <a:ext cx="54721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---farther ---farthest</a:t>
            </a: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en-US" altLang="zh-CN" sz="4000" b="1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  <p:bldP spid="20491" grpId="0"/>
      <p:bldP spid="204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文本框 103425"/>
          <p:cNvSpPr txBox="1"/>
          <p:nvPr/>
        </p:nvSpPr>
        <p:spPr>
          <a:xfrm>
            <a:off x="468313" y="0"/>
            <a:ext cx="2087562" cy="642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young: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clean: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wide: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close: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healthy: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busy: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sad: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red: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amazing: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far: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bad: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little: 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3427" name="文本框 103426"/>
          <p:cNvSpPr txBox="1"/>
          <p:nvPr/>
        </p:nvSpPr>
        <p:spPr>
          <a:xfrm>
            <a:off x="2663825" y="0"/>
            <a:ext cx="6480175" cy="642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younger 			youngest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cleaner 			cleanest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wider 			widest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closer 			closest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healthier 			healthiest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busier 			busiest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sadder 			saddest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redder 			reddest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more amazing 		most amazing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		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farther 			farthest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worse 			worst </a:t>
            </a:r>
            <a:endParaRPr lang="en-US" altLang="zh-CN" sz="3200" b="1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less 				least</a:t>
            </a:r>
            <a:r>
              <a:rPr lang="en-US" altLang="zh-CN" sz="3200" b="1">
                <a:solidFill>
                  <a:srgbClr val="FFFF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en-US" altLang="zh-CN" sz="3200" b="1">
              <a:solidFill>
                <a:srgbClr val="FFFF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7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7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42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27">
                                            <p:txEl>
                                              <p:charRg st="42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27">
                                            <p:txEl>
                                              <p:charRg st="42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5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27">
                                            <p:txEl>
                                              <p:charRg st="5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27">
                                            <p:txEl>
                                              <p:charRg st="5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78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427">
                                            <p:txEl>
                                              <p:charRg st="78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427">
                                            <p:txEl>
                                              <p:charRg st="78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10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427">
                                            <p:txEl>
                                              <p:charRg st="10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427">
                                            <p:txEl>
                                              <p:charRg st="10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12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427">
                                            <p:txEl>
                                              <p:charRg st="12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427">
                                            <p:txEl>
                                              <p:charRg st="122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141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427">
                                            <p:txEl>
                                              <p:charRg st="141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427">
                                            <p:txEl>
                                              <p:charRg st="141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160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427">
                                            <p:txEl>
                                              <p:charRg st="160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427">
                                            <p:txEl>
                                              <p:charRg st="160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189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427">
                                            <p:txEl>
                                              <p:charRg st="189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3427">
                                            <p:txEl>
                                              <p:charRg st="189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192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3427">
                                            <p:txEl>
                                              <p:charRg st="192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427">
                                            <p:txEl>
                                              <p:charRg st="192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213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3427">
                                            <p:txEl>
                                              <p:charRg st="213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3427">
                                            <p:txEl>
                                              <p:charRg st="213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charRg st="229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3427">
                                            <p:txEl>
                                              <p:charRg st="229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3427">
                                            <p:txEl>
                                              <p:charRg st="229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4668" name="内容占位符 24667"/>
          <p:cNvGraphicFramePr/>
          <p:nvPr>
            <p:ph sz="half" idx="2"/>
          </p:nvPr>
        </p:nvGraphicFramePr>
        <p:xfrm>
          <a:off x="179388" y="1052513"/>
          <a:ext cx="8569325" cy="5562600"/>
        </p:xfrm>
        <a:graphic>
          <a:graphicData uri="http://schemas.openxmlformats.org/drawingml/2006/table">
            <a:tbl>
              <a:tblPr/>
              <a:tblGrid>
                <a:gridCol w="2774950"/>
                <a:gridCol w="2913063"/>
                <a:gridCol w="2881312"/>
              </a:tblGrid>
              <a:tr h="6873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 </a:t>
                      </a:r>
                      <a:r>
                        <a:rPr lang="en-US" altLang="zh-CN" b="1"/>
                        <a:t>Adjective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 </a:t>
                      </a:r>
                      <a:r>
                        <a:rPr lang="en-US" altLang="zh-CN" b="1"/>
                        <a:t>Comparative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99">
                        <a:alpha val="50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/>
                        <a:t>  </a:t>
                      </a:r>
                      <a:r>
                        <a:rPr lang="en-US" altLang="zh-CN" b="1"/>
                        <a:t>superlative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>
                        <a:alpha val="50000"/>
                      </a:srgbClr>
                    </a:solidFill>
                  </a:tcPr>
                </a:tc>
              </a:tr>
              <a:tr h="6191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1. funny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</a:tr>
              <a:tr h="711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2. good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</a:tr>
              <a:tr h="708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3. happy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</a:tr>
              <a:tr h="7096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4. interesting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</a:tr>
              <a:tr h="708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5. large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</a:tr>
              <a:tr h="7096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6. smart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</a:tr>
              <a:tr h="7096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7. thin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25999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4654" name="文本框 24653"/>
          <p:cNvSpPr txBox="1"/>
          <p:nvPr/>
        </p:nvSpPr>
        <p:spPr>
          <a:xfrm>
            <a:off x="1835150" y="1819275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(2)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24655" name="文本框 24654"/>
          <p:cNvSpPr txBox="1"/>
          <p:nvPr/>
        </p:nvSpPr>
        <p:spPr>
          <a:xfrm>
            <a:off x="1835150" y="2420938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(1)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24656" name="文本框 24655"/>
          <p:cNvSpPr txBox="1"/>
          <p:nvPr/>
        </p:nvSpPr>
        <p:spPr>
          <a:xfrm>
            <a:off x="1763713" y="3141663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(2)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24657" name="文本框 24656"/>
          <p:cNvSpPr txBox="1"/>
          <p:nvPr/>
        </p:nvSpPr>
        <p:spPr>
          <a:xfrm>
            <a:off x="2411413" y="3860800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(3)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24658" name="文本框 24657"/>
          <p:cNvSpPr txBox="1"/>
          <p:nvPr/>
        </p:nvSpPr>
        <p:spPr>
          <a:xfrm>
            <a:off x="1547813" y="4556125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(1)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24659" name="文本框 24658"/>
          <p:cNvSpPr txBox="1"/>
          <p:nvPr/>
        </p:nvSpPr>
        <p:spPr>
          <a:xfrm>
            <a:off x="1692275" y="5229225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(1)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24660" name="文本框 24659"/>
          <p:cNvSpPr txBox="1"/>
          <p:nvPr/>
        </p:nvSpPr>
        <p:spPr>
          <a:xfrm>
            <a:off x="1331913" y="5924550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(1)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sp>
        <p:nvSpPr>
          <p:cNvPr id="24661" name="文本框 24660"/>
          <p:cNvSpPr txBox="1"/>
          <p:nvPr/>
        </p:nvSpPr>
        <p:spPr>
          <a:xfrm>
            <a:off x="3419475" y="1773238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funn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ier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62" name="文本框 24661"/>
          <p:cNvSpPr txBox="1"/>
          <p:nvPr/>
        </p:nvSpPr>
        <p:spPr>
          <a:xfrm>
            <a:off x="6227763" y="1773238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funn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iest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63" name="文本框 24662"/>
          <p:cNvSpPr txBox="1"/>
          <p:nvPr/>
        </p:nvSpPr>
        <p:spPr>
          <a:xfrm>
            <a:off x="3419475" y="2420938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better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664" name="文本框 24663"/>
          <p:cNvSpPr txBox="1"/>
          <p:nvPr/>
        </p:nvSpPr>
        <p:spPr>
          <a:xfrm>
            <a:off x="6300788" y="2420938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best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665" name="文本框 24664"/>
          <p:cNvSpPr txBox="1"/>
          <p:nvPr/>
        </p:nvSpPr>
        <p:spPr>
          <a:xfrm>
            <a:off x="3492500" y="3141663"/>
            <a:ext cx="16557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happ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ier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66" name="文本框 24665"/>
          <p:cNvSpPr txBox="1"/>
          <p:nvPr/>
        </p:nvSpPr>
        <p:spPr>
          <a:xfrm>
            <a:off x="6300788" y="3141663"/>
            <a:ext cx="18716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happ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iest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67" name="文本框 24666"/>
          <p:cNvSpPr txBox="1"/>
          <p:nvPr/>
        </p:nvSpPr>
        <p:spPr>
          <a:xfrm>
            <a:off x="2987675" y="3860800"/>
            <a:ext cx="30241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more</a:t>
            </a:r>
            <a:r>
              <a:rPr lang="en-US" altLang="zh-CN" sz="2800" b="1">
                <a:latin typeface="Arial" panose="020B0604020202020204" pitchFamily="34" charset="0"/>
              </a:rPr>
              <a:t> interesting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69" name="文本框 24668"/>
          <p:cNvSpPr txBox="1"/>
          <p:nvPr/>
        </p:nvSpPr>
        <p:spPr>
          <a:xfrm>
            <a:off x="5795963" y="3860800"/>
            <a:ext cx="30241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most </a:t>
            </a:r>
            <a:r>
              <a:rPr lang="en-US" altLang="zh-CN" sz="2800" b="1">
                <a:latin typeface="Arial" panose="020B0604020202020204" pitchFamily="34" charset="0"/>
              </a:rPr>
              <a:t>interesting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71" name="文本框 24670"/>
          <p:cNvSpPr txBox="1"/>
          <p:nvPr/>
        </p:nvSpPr>
        <p:spPr>
          <a:xfrm>
            <a:off x="3563938" y="4508500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large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r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72" name="文本框 24671"/>
          <p:cNvSpPr txBox="1"/>
          <p:nvPr/>
        </p:nvSpPr>
        <p:spPr>
          <a:xfrm>
            <a:off x="6300788" y="4508500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large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st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73" name="文本框 24672"/>
          <p:cNvSpPr txBox="1"/>
          <p:nvPr/>
        </p:nvSpPr>
        <p:spPr>
          <a:xfrm>
            <a:off x="3492500" y="5300663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smart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er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74" name="文本框 24673"/>
          <p:cNvSpPr txBox="1"/>
          <p:nvPr/>
        </p:nvSpPr>
        <p:spPr>
          <a:xfrm>
            <a:off x="6300788" y="5300663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smart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est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75" name="文本框 24674"/>
          <p:cNvSpPr txBox="1"/>
          <p:nvPr/>
        </p:nvSpPr>
        <p:spPr>
          <a:xfrm>
            <a:off x="3492500" y="6021388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thin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ner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24676" name="文本框 24675"/>
          <p:cNvSpPr txBox="1"/>
          <p:nvPr/>
        </p:nvSpPr>
        <p:spPr>
          <a:xfrm>
            <a:off x="6300788" y="5949950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thin</a:t>
            </a:r>
            <a:r>
              <a:rPr lang="en-US" altLang="zh-CN" sz="2800" b="1">
                <a:solidFill>
                  <a:srgbClr val="3333CC"/>
                </a:solidFill>
                <a:latin typeface="Arial" panose="020B0604020202020204" pitchFamily="34" charset="0"/>
              </a:rPr>
              <a:t>nest</a:t>
            </a:r>
            <a:endParaRPr lang="en-US" altLang="zh-CN" sz="2800" b="1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4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4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4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4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54" grpId="0"/>
      <p:bldP spid="24655" grpId="0"/>
      <p:bldP spid="24656" grpId="0"/>
      <p:bldP spid="24657" grpId="0"/>
      <p:bldP spid="24658" grpId="0"/>
      <p:bldP spid="24659" grpId="0"/>
      <p:bldP spid="24660" grpId="0"/>
      <p:bldP spid="24661" grpId="0"/>
      <p:bldP spid="24662" grpId="0"/>
      <p:bldP spid="24663" grpId="0"/>
      <p:bldP spid="24664" grpId="0"/>
      <p:bldP spid="24665" grpId="0"/>
      <p:bldP spid="24666" grpId="0"/>
      <p:bldP spid="24667" grpId="0"/>
      <p:bldP spid="24669" grpId="0"/>
      <p:bldP spid="24671" grpId="0"/>
      <p:bldP spid="24672" grpId="0"/>
      <p:bldP spid="24673" grpId="0"/>
      <p:bldP spid="24674" grpId="0"/>
      <p:bldP spid="24675" grpId="0"/>
      <p:bldP spid="246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文本框 109569"/>
          <p:cNvSpPr txBox="1"/>
          <p:nvPr/>
        </p:nvSpPr>
        <p:spPr>
          <a:xfrm>
            <a:off x="0" y="188913"/>
            <a:ext cx="47704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比较级的特殊用法：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09571" name="文本框 109570"/>
          <p:cNvSpPr txBox="1"/>
          <p:nvPr/>
        </p:nvSpPr>
        <p:spPr>
          <a:xfrm>
            <a:off x="0" y="1101725"/>
            <a:ext cx="82375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、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</a:rPr>
              <a:t>在比较级前面加下列单词，表示程度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09572" name="文本框 109571"/>
          <p:cNvSpPr txBox="1"/>
          <p:nvPr/>
        </p:nvSpPr>
        <p:spPr>
          <a:xfrm>
            <a:off x="323850" y="3313113"/>
            <a:ext cx="481806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用</a:t>
            </a:r>
            <a:r>
              <a:rPr lang="en-US" altLang="zh-CN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and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表示越来越</a:t>
            </a:r>
            <a:r>
              <a:rPr lang="en-US" altLang="zh-CN" sz="3600" b="1">
                <a:solidFill>
                  <a:srgbClr val="000099"/>
                </a:solidFill>
                <a:latin typeface="Times New Roman" panose="02020603050405020304" pitchFamily="18" charset="0"/>
              </a:rPr>
              <a:t>…</a:t>
            </a:r>
            <a:endParaRPr lang="en-US" altLang="zh-CN" sz="36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3" name="文本框 109572"/>
          <p:cNvSpPr txBox="1"/>
          <p:nvPr/>
        </p:nvSpPr>
        <p:spPr>
          <a:xfrm>
            <a:off x="395288" y="5137150"/>
            <a:ext cx="40052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</a:rPr>
              <a:t>3</a:t>
            </a:r>
            <a:r>
              <a:rPr lang="zh-CN" altLang="en-US" sz="4000" b="1" dirty="0">
                <a:latin typeface="Times New Roman" panose="02020603050405020304" pitchFamily="18" charset="0"/>
              </a:rPr>
              <a:t>、</a:t>
            </a:r>
            <a:r>
              <a:rPr lang="zh-CN" altLang="en-US" sz="40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固定的句式：</a:t>
            </a:r>
            <a:endParaRPr lang="zh-CN" altLang="en-US" sz="40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4" name="文本框 109573"/>
          <p:cNvSpPr txBox="1"/>
          <p:nvPr/>
        </p:nvSpPr>
        <p:spPr>
          <a:xfrm>
            <a:off x="684213" y="1773238"/>
            <a:ext cx="74993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latin typeface="Arial" panose="020B0604020202020204" pitchFamily="34" charset="0"/>
              </a:rPr>
              <a:t>much, far, a lot, a little, even…</a:t>
            </a:r>
            <a:endParaRPr lang="en-US" altLang="zh-CN" sz="4000" b="1">
              <a:latin typeface="Arial" panose="020B0604020202020204" pitchFamily="34" charset="0"/>
            </a:endParaRPr>
          </a:p>
        </p:txBody>
      </p:sp>
      <p:sp>
        <p:nvSpPr>
          <p:cNvPr id="109575" name="文本框 109574"/>
          <p:cNvSpPr txBox="1"/>
          <p:nvPr/>
        </p:nvSpPr>
        <p:spPr>
          <a:xfrm>
            <a:off x="0" y="4005263"/>
            <a:ext cx="869315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   China is getting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more and more beautiful</a:t>
            </a:r>
            <a:r>
              <a:rPr lang="en-US" altLang="zh-CN" sz="3600" b="1">
                <a:latin typeface="Times New Roman" panose="02020603050405020304" pitchFamily="18" charset="0"/>
              </a:rPr>
              <a:t>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   It’s getting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colder and colder</a:t>
            </a:r>
            <a:r>
              <a:rPr lang="en-US" altLang="zh-CN" sz="3600" b="1">
                <a:latin typeface="Times New Roman" panose="02020603050405020304" pitchFamily="18" charset="0"/>
              </a:rPr>
              <a:t>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09576" name="文本框 109575"/>
          <p:cNvSpPr txBox="1"/>
          <p:nvPr/>
        </p:nvSpPr>
        <p:spPr>
          <a:xfrm>
            <a:off x="539750" y="5734050"/>
            <a:ext cx="6480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The earlier , the better.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09577" name="文本框 109576"/>
          <p:cNvSpPr txBox="1"/>
          <p:nvPr/>
        </p:nvSpPr>
        <p:spPr>
          <a:xfrm>
            <a:off x="4643438" y="3068638"/>
            <a:ext cx="45005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 (so, very, quite </a:t>
            </a:r>
            <a:r>
              <a:rPr lang="zh-CN" altLang="en-US" sz="2800" b="1" dirty="0">
                <a:latin typeface="Arial" panose="020B0604020202020204" pitchFamily="34" charset="0"/>
              </a:rPr>
              <a:t>修饰原级</a:t>
            </a:r>
            <a:r>
              <a:rPr lang="en-US" altLang="zh-CN" sz="2800" b="1">
                <a:latin typeface="Arial" panose="020B0604020202020204" pitchFamily="34" charset="0"/>
              </a:rPr>
              <a:t>)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109578" name="文本框 109577"/>
          <p:cNvSpPr txBox="1"/>
          <p:nvPr/>
        </p:nvSpPr>
        <p:spPr>
          <a:xfrm>
            <a:off x="395288" y="2492375"/>
            <a:ext cx="5832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I’m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much </a:t>
            </a:r>
            <a:r>
              <a:rPr lang="en-US" altLang="zh-CN" sz="3600" b="1">
                <a:latin typeface="Arial" panose="020B0604020202020204" pitchFamily="34" charset="0"/>
              </a:rPr>
              <a:t>tall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er</a:t>
            </a:r>
            <a:r>
              <a:rPr lang="en-US" altLang="zh-CN" sz="3600" b="1">
                <a:latin typeface="Arial" panose="020B0604020202020204" pitchFamily="34" charset="0"/>
              </a:rPr>
              <a:t> than Tom.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  <p:bldP spid="109575" grpId="0"/>
      <p:bldP spid="109576" grpId="0"/>
      <p:bldP spid="1095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标题 91137"/>
          <p:cNvSpPr>
            <a:spLocks noGrp="1"/>
          </p:cNvSpPr>
          <p:nvPr>
            <p:ph type="title"/>
          </p:nvPr>
        </p:nvSpPr>
        <p:spPr>
          <a:xfrm>
            <a:off x="323850" y="0"/>
            <a:ext cx="3960813" cy="855663"/>
          </a:xfrm>
          <a:solidFill>
            <a:srgbClr val="009900">
              <a:alpha val="25000"/>
            </a:srgbClr>
          </a:solidFill>
        </p:spPr>
        <p:txBody>
          <a:bodyPr anchor="ctr"/>
          <a:p>
            <a:r>
              <a:rPr lang="en-US" altLang="zh-CN" b="1" dirty="0"/>
              <a:t>A survey</a:t>
            </a:r>
            <a:r>
              <a:rPr lang="zh-CN" altLang="en-US" b="1" dirty="0"/>
              <a:t>调查</a:t>
            </a:r>
            <a:endParaRPr lang="zh-CN" altLang="en-US" b="1" dirty="0"/>
          </a:p>
        </p:txBody>
      </p:sp>
      <p:sp>
        <p:nvSpPr>
          <p:cNvPr id="91139" name="文本占位符 91138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8820150" cy="5661025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3600" b="1">
                <a:latin typeface="Comic Sans MS" panose="030F0702030302020204" pitchFamily="66" charset="0"/>
              </a:rPr>
              <a:t>Make a survey in small groups. 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latin typeface="Comic Sans MS" panose="030F0702030302020204" pitchFamily="66" charset="0"/>
              </a:rPr>
              <a:t>Report your results to the class.</a:t>
            </a:r>
            <a:endParaRPr lang="en-US" altLang="zh-CN" sz="3600" b="1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000"/>
              <a:t>         </a:t>
            </a:r>
            <a:endParaRPr lang="en-US" altLang="zh-CN" sz="2000"/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b="1">
                <a:solidFill>
                  <a:schemeClr val="accent2"/>
                </a:solidFill>
                <a:latin typeface="Comic Sans MS" panose="030F0702030302020204" pitchFamily="66" charset="0"/>
              </a:rPr>
              <a:t>Who is the friendliest student </a:t>
            </a:r>
            <a:endParaRPr lang="en-US" altLang="zh-CN" b="1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chemeClr val="accent2"/>
                </a:solidFill>
                <a:latin typeface="Comic Sans MS" panose="030F0702030302020204" pitchFamily="66" charset="0"/>
              </a:rPr>
              <a:t>  in your group?</a:t>
            </a:r>
            <a:endParaRPr lang="en-US" altLang="zh-CN" b="1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latin typeface="Comic Sans MS" panose="030F0702030302020204" pitchFamily="66" charset="0"/>
              </a:rPr>
              <a:t>               </a:t>
            </a:r>
            <a:endParaRPr lang="en-US" altLang="zh-CN" sz="2800" b="1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b="1">
                <a:solidFill>
                  <a:schemeClr val="accent2"/>
                </a:solidFill>
                <a:latin typeface="Comic Sans MS" panose="030F0702030302020204" pitchFamily="66" charset="0"/>
              </a:rPr>
              <a:t>Who is the most hard-working student</a:t>
            </a:r>
            <a:endParaRPr lang="en-US" altLang="zh-CN" b="1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chemeClr val="accent2"/>
                </a:solidFill>
                <a:latin typeface="Comic Sans MS" panose="030F0702030302020204" pitchFamily="66" charset="0"/>
              </a:rPr>
              <a:t>  in your group?</a:t>
            </a:r>
            <a:endParaRPr lang="en-US" altLang="zh-CN" b="1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endParaRPr lang="en-US" altLang="zh-CN" b="1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accent2"/>
                </a:solidFill>
                <a:latin typeface="Comic Sans MS" panose="030F0702030302020204" pitchFamily="66" charset="0"/>
              </a:rPr>
              <a:t>  </a:t>
            </a:r>
            <a:r>
              <a:rPr lang="en-US" altLang="zh-CN" b="1">
                <a:solidFill>
                  <a:schemeClr val="accent2"/>
                </a:solidFill>
                <a:latin typeface="Comic Sans MS" panose="030F0702030302020204" pitchFamily="66" charset="0"/>
              </a:rPr>
              <a:t>Who is  the most polite student in your group?</a:t>
            </a:r>
            <a:endParaRPr lang="en-US" altLang="zh-CN" b="1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buNone/>
            </a:pPr>
            <a:endParaRPr lang="en-US" altLang="zh-CN" b="1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3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3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39">
                                            <p:txEl>
                                              <p:charRg st="32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6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139">
                                            <p:txEl>
                                              <p:charRg st="66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76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1139">
                                            <p:txEl>
                                              <p:charRg st="76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11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1139">
                                            <p:txEl>
                                              <p:charRg st="110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127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1139">
                                            <p:txEl>
                                              <p:charRg st="127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143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1139">
                                            <p:txEl>
                                              <p:charRg st="143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182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1139">
                                            <p:txEl>
                                              <p:charRg st="182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200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1139">
                                            <p:txEl>
                                              <p:charRg st="200" end="2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Write a passage about your best friend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anchor="ctr"/>
          <a:p>
            <a:r>
              <a:rPr lang="en-US" altLang="zh-CN" b="1">
                <a:solidFill>
                  <a:srgbClr val="FF3300"/>
                </a:solidFill>
              </a:rPr>
              <a:t>My best friend</a:t>
            </a:r>
            <a:endParaRPr lang="en-US" altLang="zh-CN" b="1">
              <a:solidFill>
                <a:srgbClr val="FF3300"/>
              </a:solidFill>
            </a:endParaRPr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323850" y="981075"/>
            <a:ext cx="8515350" cy="4548188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1.name:</a:t>
            </a:r>
            <a:endParaRPr lang="en-US" altLang="zh-CN" sz="2800" b="1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2.Face:</a:t>
            </a:r>
            <a:r>
              <a:rPr lang="en-US" altLang="zh-CN" sz="2800" b="1">
                <a:solidFill>
                  <a:srgbClr val="0000FF"/>
                </a:solidFill>
              </a:rPr>
              <a:t>long,short,round,square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3.Eyes:</a:t>
            </a:r>
            <a:r>
              <a:rPr lang="en-US" altLang="zh-CN" sz="2800" b="1">
                <a:solidFill>
                  <a:srgbClr val="0000FF"/>
                </a:solidFill>
              </a:rPr>
              <a:t>big,small,round,bright,smiling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4.Nose:</a:t>
            </a:r>
            <a:r>
              <a:rPr lang="en-US" altLang="zh-CN" sz="2800" b="1">
                <a:solidFill>
                  <a:srgbClr val="0000FF"/>
                </a:solidFill>
              </a:rPr>
              <a:t>long,short,big,small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5.Hair:</a:t>
            </a:r>
            <a:r>
              <a:rPr lang="en-US" altLang="zh-CN" sz="2800" b="1">
                <a:solidFill>
                  <a:srgbClr val="0000FF"/>
                </a:solidFill>
              </a:rPr>
              <a:t>black,darkbrown,shoulder-length,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              straight,ponytail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6.General appearance:</a:t>
            </a:r>
            <a:endParaRPr lang="en-US" altLang="zh-CN" sz="2800" b="1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               slim,thin,fat,strong,tall,short</a:t>
            </a:r>
            <a:r>
              <a:rPr lang="en-US" altLang="zh-CN" sz="2800" b="1">
                <a:solidFill>
                  <a:schemeClr val="tx2"/>
                </a:solidFill>
              </a:rPr>
              <a:t>,</a:t>
            </a:r>
            <a:endParaRPr lang="en-US" altLang="zh-CN" sz="2800" b="1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               beautiful,smart,good-looking,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               handsome,pretty,tidy,clean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7.personlity:</a:t>
            </a:r>
            <a:r>
              <a:rPr lang="en-US" altLang="zh-CN" sz="2800" b="1">
                <a:solidFill>
                  <a:srgbClr val="0000FF"/>
                </a:solidFill>
              </a:rPr>
              <a:t>friendly,kind/polite,happy,honest,  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00FF"/>
                </a:solidFill>
              </a:rPr>
              <a:t>                        cheerful,pleasant</a:t>
            </a:r>
            <a:endParaRPr lang="en-US" altLang="zh-CN" sz="28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8.abilities:</a:t>
            </a:r>
            <a:r>
              <a:rPr lang="en-US" altLang="zh-CN" sz="2800" b="1">
                <a:solidFill>
                  <a:srgbClr val="0000FF"/>
                </a:solidFill>
              </a:rPr>
              <a:t>smart,clever,hard-working,musical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611188" y="188913"/>
            <a:ext cx="7489825" cy="531812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How to write about your best friend?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79" name="Text Box 3"/>
          <p:cNvSpPr txBox="1"/>
          <p:nvPr/>
        </p:nvSpPr>
        <p:spPr>
          <a:xfrm>
            <a:off x="431800" y="1247140"/>
            <a:ext cx="8532813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33400" indent="-533400" eaLnBrk="1" hangingPunct="1"/>
            <a:r>
              <a:rPr lang="en-US" altLang="zh-CN" sz="3200" b="1" u="sng">
                <a:solidFill>
                  <a:srgbClr val="FF3399"/>
                </a:solidFill>
                <a:latin typeface="Times New Roman" panose="02020603050405020304" pitchFamily="18" charset="0"/>
              </a:rPr>
              <a:t>Introduction </a:t>
            </a:r>
            <a:endParaRPr lang="en-US" altLang="zh-CN" sz="3200" b="1" u="sng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marL="533400" indent="-533400" eaLnBrk="1" hangingPunct="1"/>
            <a:r>
              <a:rPr lang="en-US" altLang="zh-CN" sz="3200" b="1">
                <a:latin typeface="Times New Roman" panose="02020603050405020304" pitchFamily="18" charset="0"/>
              </a:rPr>
              <a:t>Say who your best friend is.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533400" indent="-533400" eaLnBrk="1" hangingPunct="1"/>
            <a:r>
              <a:rPr lang="en-US" altLang="zh-CN" sz="3200" b="1" u="sng">
                <a:solidFill>
                  <a:srgbClr val="FF3399"/>
                </a:solidFill>
                <a:latin typeface="Times New Roman" panose="02020603050405020304" pitchFamily="18" charset="0"/>
              </a:rPr>
              <a:t>Main body</a:t>
            </a:r>
            <a:endParaRPr lang="en-US" altLang="zh-CN" sz="3200" b="1" u="sng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marL="533400" indent="-533400" eaLnBrk="1" hangingPunct="1"/>
            <a:r>
              <a:rPr lang="en-US" altLang="zh-CN" sz="3200" b="1">
                <a:latin typeface="Times New Roman" panose="02020603050405020304" pitchFamily="18" charset="0"/>
              </a:rPr>
              <a:t>Describe his / her looks and personality/</a:t>
            </a:r>
            <a:r>
              <a:rPr lang="en-US" altLang="zh-CN" sz="3200">
                <a:solidFill>
                  <a:schemeClr val="tx1"/>
                </a:solidFill>
                <a:sym typeface="+mn-ea"/>
              </a:rPr>
              <a:t>abilities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533400" indent="-533400" eaLnBrk="1" hangingPunct="1"/>
            <a:r>
              <a:rPr lang="en-US" altLang="zh-CN" sz="3200" b="1">
                <a:solidFill>
                  <a:srgbClr val="006600"/>
                </a:solidFill>
                <a:latin typeface="Times New Roman" panose="02020603050405020304" pitchFamily="18" charset="0"/>
              </a:rPr>
              <a:t>  looks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6600"/>
                </a:solidFill>
                <a:latin typeface="Times New Roman" panose="02020603050405020304" pitchFamily="18" charset="0"/>
              </a:rPr>
              <a:t>  personality</a:t>
            </a:r>
            <a:r>
              <a:rPr lang="en-US" altLang="zh-CN" sz="3200" b="1">
                <a:latin typeface="Times New Roman" panose="02020603050405020304" pitchFamily="18" charset="0"/>
              </a:rPr>
              <a:t>  </a:t>
            </a:r>
            <a:r>
              <a:rPr lang="en-US" altLang="zh-CN" sz="3200">
                <a:solidFill>
                  <a:srgbClr val="006600"/>
                </a:solidFill>
                <a:sym typeface="+mn-ea"/>
              </a:rPr>
              <a:t>abilities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533400" indent="-533400" eaLnBrk="1" hangingPunct="1"/>
            <a:r>
              <a:rPr lang="en-US" altLang="zh-CN" sz="3200" b="1" u="sng">
                <a:solidFill>
                  <a:srgbClr val="FF3399"/>
                </a:solidFill>
                <a:latin typeface="Times New Roman" panose="02020603050405020304" pitchFamily="18" charset="0"/>
              </a:rPr>
              <a:t>Conclusion:</a:t>
            </a:r>
            <a:r>
              <a:rPr lang="en-US" altLang="zh-CN" sz="3200" b="1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 b="1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marL="533400" indent="-533400" eaLnBrk="1" hangingPunct="1"/>
            <a:r>
              <a:rPr lang="en-US" altLang="zh-CN" sz="3200" b="1">
                <a:latin typeface="Times New Roman" panose="02020603050405020304" pitchFamily="18" charset="0"/>
              </a:rPr>
              <a:t>Write about his / her future plans/dreams.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1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5779">
                                            <p:txEl>
                                              <p:charRg st="14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4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5779">
                                            <p:txEl>
                                              <p:charRg st="43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5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5779">
                                            <p:txEl>
                                              <p:charRg st="53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94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5779">
                                            <p:txEl>
                                              <p:charRg st="94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382" end="3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5779">
                                            <p:txEl>
                                              <p:charRg st="382" end="3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395" end="4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5779">
                                            <p:txEl>
                                              <p:charRg st="395" end="4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830" name="矩形 205829"/>
          <p:cNvSpPr/>
          <p:nvPr/>
        </p:nvSpPr>
        <p:spPr>
          <a:xfrm>
            <a:off x="304800" y="1524000"/>
            <a:ext cx="7239000" cy="20685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t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What does your friend look like?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t">
              <a:lnSpc>
                <a:spcPct val="120000"/>
              </a:lnSpc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t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What kind of person is your friend?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05831" name="组合 205830"/>
          <p:cNvGrpSpPr/>
          <p:nvPr/>
        </p:nvGrpSpPr>
        <p:grpSpPr>
          <a:xfrm>
            <a:off x="609600" y="457200"/>
            <a:ext cx="7858125" cy="762000"/>
            <a:chOff x="378" y="288"/>
            <a:chExt cx="4950" cy="480"/>
          </a:xfrm>
        </p:grpSpPr>
        <p:sp>
          <p:nvSpPr>
            <p:cNvPr id="205832" name="文本框 205831"/>
            <p:cNvSpPr txBox="1"/>
            <p:nvPr/>
          </p:nvSpPr>
          <p:spPr>
            <a:xfrm>
              <a:off x="432" y="288"/>
              <a:ext cx="4896" cy="404"/>
            </a:xfrm>
            <a:prstGeom prst="rect">
              <a:avLst/>
            </a:prstGeom>
            <a:noFill/>
            <a:ln w="57150">
              <a:noFill/>
            </a:ln>
          </p:spPr>
          <p:txBody>
            <a:bodyPr>
              <a:spAutoFit/>
            </a:bodyPr>
            <a:p>
              <a:r>
                <a:rPr lang="en-US" altLang="zh-CN">
                  <a:solidFill>
                    <a:srgbClr val="99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Say something about your friends</a:t>
              </a:r>
              <a:endParaRPr lang="en-US" altLang="zh-CN">
                <a:solidFill>
                  <a:srgbClr val="99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pic>
          <p:nvPicPr>
            <p:cNvPr id="205833" name="图片 2058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" y="674"/>
              <a:ext cx="4902" cy="9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834" name="矩形 205833"/>
          <p:cNvSpPr/>
          <p:nvPr/>
        </p:nvSpPr>
        <p:spPr>
          <a:xfrm>
            <a:off x="304800" y="2133600"/>
            <a:ext cx="8534400" cy="7508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t">
              <a:lnSpc>
                <a:spcPct val="120000"/>
              </a:lnSpc>
            </a:pPr>
            <a:r>
              <a:rPr lang="en-US" altLang="zh-CN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He/She is </a:t>
            </a:r>
            <a:r>
              <a:rPr lang="en-US" altLang="zh-CN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short/tall/slim/good-looking </a:t>
            </a:r>
            <a:r>
              <a:rPr lang="en-US" altLang="zh-CN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endParaRPr lang="en-US" altLang="zh-CN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835" name="矩形 205834"/>
          <p:cNvSpPr/>
          <p:nvPr/>
        </p:nvSpPr>
        <p:spPr>
          <a:xfrm>
            <a:off x="304800" y="3567113"/>
            <a:ext cx="8686800" cy="1409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t">
              <a:lnSpc>
                <a:spcPct val="120000"/>
              </a:lnSpc>
            </a:pPr>
            <a:r>
              <a:rPr lang="en-US" altLang="zh-CN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He/She is a </a:t>
            </a:r>
            <a:r>
              <a:rPr lang="en-US" altLang="zh-CN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clean and tidy/ clever/ friendly/ funny/ helpful / polite/ honest </a:t>
            </a:r>
            <a:r>
              <a:rPr lang="en-US" altLang="zh-CN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 person.</a:t>
            </a:r>
            <a:endParaRPr lang="en-US" altLang="zh-CN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30" grpId="0"/>
      <p:bldP spid="205834" grpId="0"/>
      <p:bldP spid="2058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0164" name="组合 220163"/>
          <p:cNvGrpSpPr/>
          <p:nvPr/>
        </p:nvGrpSpPr>
        <p:grpSpPr>
          <a:xfrm>
            <a:off x="1676400" y="304800"/>
            <a:ext cx="5638800" cy="4800600"/>
            <a:chOff x="660" y="360"/>
            <a:chExt cx="4440" cy="3600"/>
          </a:xfrm>
        </p:grpSpPr>
        <p:pic>
          <p:nvPicPr>
            <p:cNvPr id="220165" name="图片 220164" descr="993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0" y="360"/>
              <a:ext cx="4440" cy="3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0166" name="矩形 220165"/>
            <p:cNvSpPr/>
            <p:nvPr/>
          </p:nvSpPr>
          <p:spPr>
            <a:xfrm>
              <a:off x="3648" y="3744"/>
              <a:ext cx="124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20167" name="文本框 220166"/>
          <p:cNvSpPr txBox="1"/>
          <p:nvPr/>
        </p:nvSpPr>
        <p:spPr>
          <a:xfrm>
            <a:off x="2286000" y="5410200"/>
            <a:ext cx="5867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They are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helpful</a:t>
            </a:r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0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0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0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3299" name="文本框 183298"/>
          <p:cNvSpPr txBox="1"/>
          <p:nvPr/>
        </p:nvSpPr>
        <p:spPr>
          <a:xfrm>
            <a:off x="2057400" y="5502275"/>
            <a:ext cx="5867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They are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generous.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3314" name="图片 183313" descr="S_2010426144858535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73075"/>
            <a:ext cx="5791200" cy="464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4" name="文本框 184323"/>
          <p:cNvSpPr txBox="1"/>
          <p:nvPr/>
        </p:nvSpPr>
        <p:spPr>
          <a:xfrm>
            <a:off x="565150" y="5413375"/>
            <a:ext cx="8305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He has</a:t>
            </a:r>
            <a:r>
              <a:rPr lang="en-US" altLang="zh-CN" sz="44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 good sense of humour</a:t>
            </a:r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28" name="图片 184327" descr="m_14_634709470806406250_390742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7288" y="990600"/>
            <a:ext cx="6477000" cy="404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7396" name="矩形 187395"/>
          <p:cNvSpPr/>
          <p:nvPr/>
        </p:nvSpPr>
        <p:spPr>
          <a:xfrm>
            <a:off x="381000" y="1951038"/>
            <a:ext cx="81534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  Betty is a _____ girl with ______ hair. She is very ________ and _________. She always gives her seat on the bus to someone in _______.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   She has a good _______ and wants to be a _______ when she grows up. </a:t>
            </a:r>
            <a:endParaRPr lang="en-US" altLang="zh-CN" sz="3600" b="0">
              <a:latin typeface="Times New Roman" panose="02020603050405020304" pitchFamily="18" charset="0"/>
            </a:endParaRPr>
          </a:p>
        </p:txBody>
      </p:sp>
      <p:sp>
        <p:nvSpPr>
          <p:cNvPr id="187397" name="文本框 187396"/>
          <p:cNvSpPr txBox="1"/>
          <p:nvPr/>
        </p:nvSpPr>
        <p:spPr>
          <a:xfrm>
            <a:off x="3429000" y="1951038"/>
            <a:ext cx="13716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slim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7400" name="文本框 187399"/>
          <p:cNvSpPr txBox="1"/>
          <p:nvPr/>
        </p:nvSpPr>
        <p:spPr>
          <a:xfrm>
            <a:off x="6400800" y="1951038"/>
            <a:ext cx="18288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short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7401" name="文本框 187400"/>
          <p:cNvSpPr txBox="1"/>
          <p:nvPr/>
        </p:nvSpPr>
        <p:spPr>
          <a:xfrm>
            <a:off x="838200" y="3276600"/>
            <a:ext cx="2438400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generous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7402" name="文本框 187401"/>
          <p:cNvSpPr txBox="1"/>
          <p:nvPr/>
        </p:nvSpPr>
        <p:spPr>
          <a:xfrm>
            <a:off x="4154488" y="2601913"/>
            <a:ext cx="24384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helpful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7403" name="文本框 187402"/>
          <p:cNvSpPr txBox="1"/>
          <p:nvPr/>
        </p:nvSpPr>
        <p:spPr>
          <a:xfrm>
            <a:off x="5943600" y="3962400"/>
            <a:ext cx="2438400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need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7404" name="文本框 187403"/>
          <p:cNvSpPr txBox="1"/>
          <p:nvPr/>
        </p:nvSpPr>
        <p:spPr>
          <a:xfrm>
            <a:off x="4611688" y="4572000"/>
            <a:ext cx="2438400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voice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7405" name="文本框 187404"/>
          <p:cNvSpPr txBox="1"/>
          <p:nvPr/>
        </p:nvSpPr>
        <p:spPr>
          <a:xfrm>
            <a:off x="2325688" y="5227638"/>
            <a:ext cx="24384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singer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7406" name="矩形 187405"/>
          <p:cNvSpPr/>
          <p:nvPr/>
        </p:nvSpPr>
        <p:spPr>
          <a:xfrm>
            <a:off x="685800" y="381000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120000"/>
              </a:lnSpc>
            </a:pPr>
            <a:r>
              <a:rPr lang="en-US" altLang="zh-CN" sz="3600" b="1">
                <a:solidFill>
                  <a:srgbClr val="0000CC"/>
                </a:solidFill>
              </a:rPr>
              <a:t>Basic info. about the Ss</a:t>
            </a:r>
            <a:endParaRPr lang="en-US" altLang="zh-CN" sz="36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6" grpId="0"/>
      <p:bldP spid="187397" grpId="0"/>
      <p:bldP spid="187400" grpId="0"/>
      <p:bldP spid="187401" grpId="0"/>
      <p:bldP spid="187402" grpId="0"/>
      <p:bldP spid="187403" grpId="0"/>
      <p:bldP spid="187404" grpId="0"/>
      <p:bldP spid="187405" grpId="0"/>
      <p:bldP spid="1874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6613" name="矩形 196612"/>
          <p:cNvSpPr/>
          <p:nvPr/>
        </p:nvSpPr>
        <p:spPr>
          <a:xfrm>
            <a:off x="228600" y="1371600"/>
            <a:ext cx="8305800" cy="4044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t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1. What does Max look like?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t">
              <a:lnSpc>
                <a:spcPct val="120000"/>
              </a:lnSpc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t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2. What kind of person is he? 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t">
              <a:lnSpc>
                <a:spcPct val="120000"/>
              </a:lnSpc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t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3. What happens when he walks past the 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t">
              <a:lnSpc>
                <a:spcPct val="120000"/>
              </a:lnSpc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  desks?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6614" name="文本框 196613"/>
          <p:cNvSpPr txBox="1"/>
          <p:nvPr/>
        </p:nvSpPr>
        <p:spPr>
          <a:xfrm>
            <a:off x="685800" y="1981200"/>
            <a:ext cx="8382000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 is tall and wears small, round glasses.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6615" name="文本框 196614"/>
          <p:cNvSpPr txBox="1"/>
          <p:nvPr/>
        </p:nvSpPr>
        <p:spPr>
          <a:xfrm>
            <a:off x="609600" y="3352800"/>
            <a:ext cx="7239000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 has a good sense of humor.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6616" name="文本框 196615"/>
          <p:cNvSpPr txBox="1"/>
          <p:nvPr/>
        </p:nvSpPr>
        <p:spPr>
          <a:xfrm>
            <a:off x="685800" y="5257800"/>
            <a:ext cx="8001000" cy="1409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 often knocks his classmates’ books and pens onto the floor.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3" grpId="0"/>
      <p:bldP spid="196614" grpId="0"/>
      <p:bldP spid="196615" grpId="0"/>
      <p:bldP spid="1966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8662" name="矩形 198661"/>
          <p:cNvSpPr/>
          <p:nvPr/>
        </p:nvSpPr>
        <p:spPr>
          <a:xfrm>
            <a:off x="533400" y="381000"/>
            <a:ext cx="7924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120000"/>
              </a:lnSpc>
            </a:pPr>
            <a:endParaRPr lang="en-US" altLang="zh-CN" sz="3600" b="1">
              <a:solidFill>
                <a:srgbClr val="0000CC"/>
              </a:solidFill>
            </a:endParaRPr>
          </a:p>
        </p:txBody>
      </p:sp>
      <p:graphicFrame>
        <p:nvGraphicFramePr>
          <p:cNvPr id="198721" name="表格 198720"/>
          <p:cNvGraphicFramePr/>
          <p:nvPr/>
        </p:nvGraphicFramePr>
        <p:xfrm>
          <a:off x="381000" y="1857375"/>
          <a:ext cx="8382000" cy="4314825"/>
        </p:xfrm>
        <a:graphic>
          <a:graphicData uri="http://schemas.openxmlformats.org/drawingml/2006/table">
            <a:tbl>
              <a:tblPr/>
              <a:tblGrid>
                <a:gridCol w="2743200"/>
                <a:gridCol w="5638800"/>
              </a:tblGrid>
              <a:tr h="7493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fontAlgn="b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 _________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fontAlgn="b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May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8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fontAlgn="b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en-US" altLang="zh-CN" sz="36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fontAlgn="b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Looks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fontAlgn="b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Has _______, _______ eyes and long, _________ hair.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8112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fontAlgn="b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en-US" altLang="zh-CN" sz="3600" b="1">
                        <a:latin typeface="Times New Roman" panose="02020603050405020304" pitchFamily="18" charset="0"/>
                      </a:endParaRPr>
                    </a:p>
                    <a:p>
                      <a:pPr marL="0" lvl="0" indent="0" fontAlgn="b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___________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fontAlgn="b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_______ and _______ says a bad word about anyone.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fontAlgn="b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can ______ a secret. 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8659" name="文本框 198658"/>
          <p:cNvSpPr txBox="1"/>
          <p:nvPr/>
        </p:nvSpPr>
        <p:spPr>
          <a:xfrm>
            <a:off x="609600" y="1835150"/>
            <a:ext cx="2057400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Name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706" name="文本框 198705"/>
          <p:cNvSpPr txBox="1"/>
          <p:nvPr/>
        </p:nvSpPr>
        <p:spPr>
          <a:xfrm>
            <a:off x="4114800" y="2566988"/>
            <a:ext cx="20574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big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707" name="文本框 198706"/>
          <p:cNvSpPr txBox="1"/>
          <p:nvPr/>
        </p:nvSpPr>
        <p:spPr>
          <a:xfrm>
            <a:off x="6019800" y="2543175"/>
            <a:ext cx="2057400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bright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708" name="文本框 198707"/>
          <p:cNvSpPr txBox="1"/>
          <p:nvPr/>
        </p:nvSpPr>
        <p:spPr>
          <a:xfrm>
            <a:off x="5257800" y="3217863"/>
            <a:ext cx="20574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straight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709" name="文本框 198708"/>
          <p:cNvSpPr txBox="1"/>
          <p:nvPr/>
        </p:nvSpPr>
        <p:spPr>
          <a:xfrm>
            <a:off x="457200" y="4665663"/>
            <a:ext cx="25146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Personality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710" name="文本框 198709"/>
          <p:cNvSpPr txBox="1"/>
          <p:nvPr/>
        </p:nvSpPr>
        <p:spPr>
          <a:xfrm>
            <a:off x="3200400" y="4056063"/>
            <a:ext cx="16002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Sweet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711" name="文本框 198710"/>
          <p:cNvSpPr txBox="1"/>
          <p:nvPr/>
        </p:nvSpPr>
        <p:spPr>
          <a:xfrm>
            <a:off x="5791200" y="4056063"/>
            <a:ext cx="1600200" cy="75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never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8712" name="文本框 198711"/>
          <p:cNvSpPr txBox="1"/>
          <p:nvPr/>
        </p:nvSpPr>
        <p:spPr>
          <a:xfrm>
            <a:off x="4114800" y="5416550"/>
            <a:ext cx="1371600" cy="750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keep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8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8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2" grpId="0"/>
      <p:bldP spid="198659" grpId="0"/>
      <p:bldP spid="198706" grpId="0"/>
      <p:bldP spid="198707" grpId="0"/>
      <p:bldP spid="198708" grpId="0"/>
      <p:bldP spid="198709" grpId="0"/>
      <p:bldP spid="198710" grpId="0"/>
      <p:bldP spid="198711" grpId="0"/>
      <p:bldP spid="19871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5214</Words>
  <Application>WPS 演示</Application>
  <PresentationFormat>在屏幕上显示</PresentationFormat>
  <Paragraphs>387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黑体</vt:lpstr>
      <vt:lpstr>MS PGothic</vt:lpstr>
      <vt:lpstr>微软雅黑</vt:lpstr>
      <vt:lpstr>Arial Unicode MS</vt:lpstr>
      <vt:lpstr>Calibri</vt:lpstr>
      <vt:lpstr>Arial Black</vt:lpstr>
      <vt:lpstr>隶书</vt:lpstr>
      <vt:lpstr>Comic Sans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How to form  comparatives and superlatives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 survey调查</vt:lpstr>
      <vt:lpstr>PowerPoint 演示文稿</vt:lpstr>
      <vt:lpstr>My best friend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杨</cp:lastModifiedBy>
  <cp:revision>255</cp:revision>
  <dcterms:created xsi:type="dcterms:W3CDTF">2021-03-23T15:27:23Z</dcterms:created>
  <dcterms:modified xsi:type="dcterms:W3CDTF">2021-03-23T15:50:47Z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2052-11.1.0.10314</vt:lpwstr>
  </property>
</Properties>
</file>