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5" r:id="rId7"/>
    <p:sldId id="263" r:id="rId8"/>
    <p:sldId id="266" r:id="rId9"/>
    <p:sldId id="270" r:id="rId10"/>
    <p:sldId id="271" r:id="rId11"/>
    <p:sldId id="272" r:id="rId12"/>
    <p:sldId id="267" r:id="rId13"/>
    <p:sldId id="273" r:id="rId14"/>
    <p:sldId id="274" r:id="rId15"/>
    <p:sldId id="275" r:id="rId16"/>
    <p:sldId id="277" r:id="rId17"/>
    <p:sldId id="276" r:id="rId18"/>
    <p:sldId id="278" r:id="rId19"/>
    <p:sldId id="279" r:id="rId20"/>
    <p:sldId id="280" r:id="rId21"/>
    <p:sldId id="282" r:id="rId22"/>
    <p:sldId id="28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9.png"/><Relationship Id="rId4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9.png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9.png"/><Relationship Id="rId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740071"/>
            <a:ext cx="2997202" cy="47971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945030"/>
            <a:ext cx="2482953" cy="343029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323528" y="548680"/>
            <a:ext cx="6336704" cy="139421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5.</a:t>
            </a:r>
            <a:r>
              <a:rPr lang="zh-CN" altLang="en-US" sz="5400" dirty="0" smtClean="0"/>
              <a:t>小公鸡和小鸭子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917357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8" y="279762"/>
            <a:ext cx="8496944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1569" y="980728"/>
            <a:ext cx="7740860" cy="2962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92000">
              <a:lnSpc>
                <a:spcPct val="150000"/>
              </a:lnSpc>
            </a:pPr>
            <a:r>
              <a:rPr lang="zh-CN" altLang="en-US" sz="3200" dirty="0" smtClean="0"/>
              <a:t>小</a:t>
            </a:r>
            <a:r>
              <a:rPr lang="zh-CN" altLang="en-US" sz="3200" dirty="0"/>
              <a:t>鸭子正在水里捉鱼，忽然，听见小公鸡喊救命。它飞快地游到小公鸡身边，让小公鸡坐在自己的背上。小公鸡上了岸，笑着对小鸭子说：“鸭子哥哥，谢谢你。”</a:t>
            </a:r>
          </a:p>
        </p:txBody>
      </p:sp>
    </p:spTree>
    <p:extLst>
      <p:ext uri="{BB962C8B-B14F-4D97-AF65-F5344CB8AC3E}">
        <p14:creationId xmlns:p14="http://schemas.microsoft.com/office/powerpoint/2010/main" val="28380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341094"/>
            <a:ext cx="9143999" cy="1516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47755" y="476672"/>
            <a:ext cx="8496944" cy="100811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4043699"/>
            <a:ext cx="1728192" cy="23875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37" y="3212976"/>
            <a:ext cx="2016224" cy="32270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0737" y="688340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小公鸡和小鸭子一块儿出去玩。</a:t>
            </a:r>
          </a:p>
        </p:txBody>
      </p:sp>
      <p:sp>
        <p:nvSpPr>
          <p:cNvPr id="4" name="矩形 3"/>
          <p:cNvSpPr/>
          <p:nvPr/>
        </p:nvSpPr>
        <p:spPr>
          <a:xfrm>
            <a:off x="2402182" y="2438218"/>
            <a:ext cx="633487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想一想：小</a:t>
            </a:r>
            <a:r>
              <a:rPr lang="zh-CN" altLang="en-US" sz="2800" dirty="0"/>
              <a:t>公鸡和小</a:t>
            </a:r>
            <a:r>
              <a:rPr lang="zh-CN" altLang="en-US" sz="2800" dirty="0" smtClean="0"/>
              <a:t>鸭子去哪里玩？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28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341094"/>
            <a:ext cx="9143999" cy="1516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7" y="375488"/>
            <a:ext cx="8496944" cy="182937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4509120"/>
            <a:ext cx="1391306" cy="1922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85" y="3573016"/>
            <a:ext cx="1791275" cy="2867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1561" y="548680"/>
            <a:ext cx="7821239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他们走进草地里。小公鸡找到许多虫子，吃得很欢。</a:t>
            </a:r>
          </a:p>
        </p:txBody>
      </p:sp>
      <p:sp>
        <p:nvSpPr>
          <p:cNvPr id="4" name="矩形 3"/>
          <p:cNvSpPr/>
          <p:nvPr/>
        </p:nvSpPr>
        <p:spPr>
          <a:xfrm>
            <a:off x="2267744" y="2712565"/>
            <a:ext cx="664797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 smtClean="0"/>
              <a:t>想一想：小</a:t>
            </a:r>
            <a:r>
              <a:rPr lang="zh-CN" altLang="en-US" sz="2800" dirty="0"/>
              <a:t>公鸡为什么能找到许多虫子？</a:t>
            </a:r>
          </a:p>
        </p:txBody>
      </p:sp>
    </p:spTree>
    <p:extLst>
      <p:ext uri="{BB962C8B-B14F-4D97-AF65-F5344CB8AC3E}">
        <p14:creationId xmlns:p14="http://schemas.microsoft.com/office/powerpoint/2010/main" val="425870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7" y="375488"/>
            <a:ext cx="8496944" cy="125331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4509120"/>
            <a:ext cx="1391306" cy="1922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85" y="3717032"/>
            <a:ext cx="1791275" cy="2867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1561" y="548680"/>
            <a:ext cx="7821239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小鸭子捉不到虫子，急得直哭。</a:t>
            </a:r>
          </a:p>
        </p:txBody>
      </p:sp>
      <p:sp>
        <p:nvSpPr>
          <p:cNvPr id="4" name="矩形 3"/>
          <p:cNvSpPr/>
          <p:nvPr/>
        </p:nvSpPr>
        <p:spPr>
          <a:xfrm>
            <a:off x="2418567" y="2447310"/>
            <a:ext cx="6288901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 smtClean="0"/>
              <a:t>想一想：小鸭子为什么不能捉到虫子</a:t>
            </a:r>
            <a:r>
              <a:rPr lang="zh-CN" altLang="en-US" sz="2800" dirty="0"/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71998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7" y="375488"/>
            <a:ext cx="8496944" cy="25494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4509120"/>
            <a:ext cx="1391306" cy="1922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85" y="3717032"/>
            <a:ext cx="1791275" cy="2867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1561" y="548680"/>
            <a:ext cx="78212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/>
              <a:t>小公鸡找到许多虫子，吃</a:t>
            </a:r>
            <a:r>
              <a:rPr lang="zh-CN" altLang="en-US" sz="3200" dirty="0">
                <a:solidFill>
                  <a:srgbClr val="FF0000"/>
                </a:solidFill>
              </a:rPr>
              <a:t>得</a:t>
            </a:r>
            <a:r>
              <a:rPr lang="zh-CN" altLang="en-US" sz="3200" dirty="0"/>
              <a:t>很欢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小</a:t>
            </a:r>
            <a:r>
              <a:rPr lang="zh-CN" altLang="en-US" sz="3200" dirty="0"/>
              <a:t>鸭子捉不到虫子，急</a:t>
            </a:r>
            <a:r>
              <a:rPr lang="zh-CN" altLang="en-US" sz="3200" dirty="0">
                <a:solidFill>
                  <a:srgbClr val="FF0000"/>
                </a:solidFill>
              </a:rPr>
              <a:t>得</a:t>
            </a:r>
            <a:r>
              <a:rPr lang="zh-CN" altLang="en-US" sz="3200" dirty="0"/>
              <a:t>直哭。</a:t>
            </a:r>
          </a:p>
        </p:txBody>
      </p:sp>
    </p:spTree>
    <p:extLst>
      <p:ext uri="{BB962C8B-B14F-4D97-AF65-F5344CB8AC3E}">
        <p14:creationId xmlns:p14="http://schemas.microsoft.com/office/powerpoint/2010/main" val="8520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7" y="375488"/>
            <a:ext cx="8496944" cy="161335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4509120"/>
            <a:ext cx="1391306" cy="1922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85" y="3717032"/>
            <a:ext cx="1791275" cy="28670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1561" y="548680"/>
            <a:ext cx="7821239" cy="931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/>
              <a:t>小公鸡看见了，捉到虫子就给小鸭子吃。</a:t>
            </a:r>
          </a:p>
        </p:txBody>
      </p:sp>
      <p:sp>
        <p:nvSpPr>
          <p:cNvPr id="8" name="矩形 7"/>
          <p:cNvSpPr/>
          <p:nvPr/>
        </p:nvSpPr>
        <p:spPr>
          <a:xfrm>
            <a:off x="4165159" y="2708920"/>
            <a:ext cx="4288353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 smtClean="0"/>
              <a:t>想一想：谁</a:t>
            </a:r>
            <a:r>
              <a:rPr lang="zh-CN" altLang="en-US" sz="3200" dirty="0"/>
              <a:t>帮助了谁？</a:t>
            </a:r>
          </a:p>
        </p:txBody>
      </p:sp>
    </p:spTree>
    <p:extLst>
      <p:ext uri="{BB962C8B-B14F-4D97-AF65-F5344CB8AC3E}">
        <p14:creationId xmlns:p14="http://schemas.microsoft.com/office/powerpoint/2010/main" val="378538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8" y="279762"/>
            <a:ext cx="8496944" cy="39413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2140" y="769058"/>
            <a:ext cx="78203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8000">
              <a:lnSpc>
                <a:spcPct val="150000"/>
              </a:lnSpc>
            </a:pPr>
            <a:r>
              <a:rPr lang="zh-CN" altLang="en-US" sz="3200" dirty="0" smtClean="0"/>
              <a:t>他们</a:t>
            </a:r>
            <a:r>
              <a:rPr lang="zh-CN" altLang="en-US" sz="3200" dirty="0"/>
              <a:t>走进草地里。小公鸡找到许多虫子，吃得很欢。小鸭子捉不到虫子，急得直哭。小公鸡看见了，捉到虫子就给小鸭子吃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990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692" y="4365104"/>
            <a:ext cx="1386368" cy="22189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9512" y="375488"/>
            <a:ext cx="8784975" cy="2703822"/>
            <a:chOff x="179512" y="375488"/>
            <a:chExt cx="8784975" cy="2703822"/>
          </a:xfrm>
        </p:grpSpPr>
        <p:sp>
          <p:nvSpPr>
            <p:cNvPr id="3" name="圆角矩形 2"/>
            <p:cNvSpPr/>
            <p:nvPr/>
          </p:nvSpPr>
          <p:spPr>
            <a:xfrm>
              <a:off x="179512" y="375488"/>
              <a:ext cx="8784975" cy="2703822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2125" y="401654"/>
              <a:ext cx="8424935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/>
                <a:t>它们走到小河边</a:t>
              </a:r>
              <a:r>
                <a:rPr lang="zh-CN" altLang="en-US" sz="2800" dirty="0" smtClean="0"/>
                <a:t>。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/>
                <a:t>小</a:t>
              </a:r>
              <a:r>
                <a:rPr lang="zh-CN" altLang="en-US" sz="2800" dirty="0"/>
                <a:t>鸭子说：“公鸡弟弟。我到河里捉鱼给你吃。</a:t>
              </a:r>
              <a:r>
                <a:rPr lang="zh-CN" altLang="en-US" sz="2800" dirty="0" smtClean="0"/>
                <a:t>”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/>
                <a:t>小</a:t>
              </a:r>
              <a:r>
                <a:rPr lang="zh-CN" altLang="en-US" sz="2800" dirty="0"/>
                <a:t>公鸡说：“我也去。</a:t>
              </a:r>
              <a:r>
                <a:rPr lang="zh-CN" altLang="en-US" sz="2800" dirty="0" smtClean="0"/>
                <a:t>”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/>
                <a:t>小</a:t>
              </a:r>
              <a:r>
                <a:rPr lang="zh-CN" altLang="en-US" sz="2800" dirty="0"/>
                <a:t>鸭子说：“不行，不行，你不会游泳，会淹死的！”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351378" y="3356992"/>
            <a:ext cx="4385682" cy="664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他们又来到了什么地方</a:t>
            </a:r>
            <a:r>
              <a:rPr lang="zh-CN" altLang="en-US" sz="2800" dirty="0" smtClean="0"/>
              <a:t>？</a:t>
            </a:r>
            <a:endParaRPr lang="en-US" altLang="zh-CN" sz="2800" dirty="0" smtClean="0"/>
          </a:p>
        </p:txBody>
      </p:sp>
      <p:sp>
        <p:nvSpPr>
          <p:cNvPr id="9" name="矩形 8"/>
          <p:cNvSpPr/>
          <p:nvPr/>
        </p:nvSpPr>
        <p:spPr>
          <a:xfrm>
            <a:off x="4351378" y="4602069"/>
            <a:ext cx="305724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</a:rPr>
              <a:t>小</a:t>
            </a:r>
            <a:r>
              <a:rPr lang="zh-CN" altLang="en-US" sz="2800" dirty="0" smtClean="0">
                <a:solidFill>
                  <a:schemeClr val="dk1"/>
                </a:solidFill>
              </a:rPr>
              <a:t>公鸡做了</a:t>
            </a:r>
            <a:r>
              <a:rPr lang="zh-CN" altLang="en-US" sz="2800" dirty="0" smtClean="0"/>
              <a:t>什么</a:t>
            </a:r>
            <a:r>
              <a:rPr lang="zh-CN" altLang="en-US" sz="2800" dirty="0"/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404542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692" y="4365104"/>
            <a:ext cx="1386368" cy="2218943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62090" y="606233"/>
            <a:ext cx="8784975" cy="9652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2109" y="756442"/>
            <a:ext cx="84249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小</a:t>
            </a:r>
            <a:r>
              <a:rPr lang="zh-CN" altLang="en-US" sz="2800" dirty="0"/>
              <a:t>公鸡不信，</a:t>
            </a:r>
            <a:r>
              <a:rPr lang="zh-CN" altLang="en-US" sz="2800" dirty="0">
                <a:solidFill>
                  <a:srgbClr val="FF0000"/>
                </a:solidFill>
              </a:rPr>
              <a:t>偷偷地</a:t>
            </a:r>
            <a:r>
              <a:rPr lang="zh-CN" altLang="en-US" sz="2800" dirty="0"/>
              <a:t>跟在小鸭子后面，也下了水。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62086" y="2058101"/>
            <a:ext cx="8784975" cy="9652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9456" y="2171409"/>
            <a:ext cx="84249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小</a:t>
            </a:r>
            <a:r>
              <a:rPr lang="zh-CN" altLang="en-US" sz="2800" dirty="0"/>
              <a:t>公鸡不信</a:t>
            </a:r>
            <a:r>
              <a:rPr lang="zh-CN" altLang="en-US" sz="2800" dirty="0" smtClean="0"/>
              <a:t>，跟</a:t>
            </a:r>
            <a:r>
              <a:rPr lang="zh-CN" altLang="en-US" sz="2800" dirty="0"/>
              <a:t>在小鸭子后面，也下了水。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54132" y="3573016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 w="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比一比</a:t>
            </a:r>
            <a:endParaRPr lang="zh-CN" altLang="en-US" sz="5400" b="1" cap="all" dirty="0">
              <a:ln w="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826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5589240"/>
            <a:ext cx="9143999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692" y="4365104"/>
            <a:ext cx="1386368" cy="22189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7755" y="375488"/>
            <a:ext cx="8389306" cy="2703822"/>
            <a:chOff x="347755" y="375488"/>
            <a:chExt cx="8389306" cy="2703822"/>
          </a:xfrm>
        </p:grpSpPr>
        <p:sp>
          <p:nvSpPr>
            <p:cNvPr id="3" name="圆角矩形 2"/>
            <p:cNvSpPr/>
            <p:nvPr/>
          </p:nvSpPr>
          <p:spPr>
            <a:xfrm>
              <a:off x="347755" y="375488"/>
              <a:ext cx="8389306" cy="2703822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539552" y="401654"/>
              <a:ext cx="8064896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92000">
                <a:lnSpc>
                  <a:spcPct val="150000"/>
                </a:lnSpc>
              </a:pPr>
              <a:r>
                <a:rPr lang="zh-CN" altLang="en-US" sz="2800" dirty="0"/>
                <a:t>小鸭子正在水里捉鱼，忽然，听见小公鸡喊救命。它飞快地游到小公鸡身边，让小公鸡坐在自己的背上。小公鸡上了岸，笑着对小鸭子说：“鸭子哥哥，谢谢你。”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351378" y="3358389"/>
            <a:ext cx="4385682" cy="664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小公鸡下水结果怎么样</a:t>
            </a:r>
            <a:r>
              <a:rPr lang="zh-CN" altLang="en-US" sz="2800" dirty="0" smtClean="0"/>
              <a:t>？</a:t>
            </a:r>
            <a:endParaRPr lang="en-US" altLang="zh-CN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4351378" y="4602069"/>
            <a:ext cx="2339102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</a:rPr>
              <a:t>谁帮助了谁？</a:t>
            </a:r>
          </a:p>
        </p:txBody>
      </p:sp>
      <p:sp>
        <p:nvSpPr>
          <p:cNvPr id="11" name="椭圆 10"/>
          <p:cNvSpPr/>
          <p:nvPr/>
        </p:nvSpPr>
        <p:spPr>
          <a:xfrm>
            <a:off x="1979712" y="1124744"/>
            <a:ext cx="1224136" cy="602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94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433232"/>
            <a:ext cx="2062916" cy="2849999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18573" y="708059"/>
            <a:ext cx="3960440" cy="54534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dirty="0"/>
              <a:t>红花头上戴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 algn="ctr">
              <a:lnSpc>
                <a:spcPct val="200000"/>
              </a:lnSpc>
            </a:pPr>
            <a:r>
              <a:rPr lang="zh-CN" altLang="en-US" sz="4000" dirty="0" smtClean="0"/>
              <a:t>彩</a:t>
            </a:r>
            <a:r>
              <a:rPr lang="zh-CN" altLang="en-US" sz="4000" dirty="0"/>
              <a:t>衣不用裁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 algn="ctr">
              <a:lnSpc>
                <a:spcPct val="200000"/>
              </a:lnSpc>
            </a:pPr>
            <a:r>
              <a:rPr lang="zh-CN" altLang="en-US" sz="4000" dirty="0" smtClean="0"/>
              <a:t>清早</a:t>
            </a:r>
            <a:r>
              <a:rPr lang="zh-CN" altLang="en-US" sz="4000" dirty="0"/>
              <a:t>歌一曲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pPr algn="ctr">
              <a:lnSpc>
                <a:spcPct val="200000"/>
              </a:lnSpc>
            </a:pPr>
            <a:r>
              <a:rPr lang="zh-CN" altLang="en-US" sz="4000" dirty="0" smtClean="0"/>
              <a:t>千</a:t>
            </a:r>
            <a:r>
              <a:rPr lang="zh-CN" altLang="en-US" sz="4000" dirty="0"/>
              <a:t>门万户开。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83365" y="2276872"/>
            <a:ext cx="2062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小公鸡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07803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179511" y="260648"/>
            <a:ext cx="8784975" cy="532859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9531" y="836712"/>
            <a:ext cx="84249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4000"/>
            <a:r>
              <a:rPr lang="zh-CN" altLang="en-US" sz="2000" dirty="0"/>
              <a:t>小公鸡和小鸭子一块儿出去玩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indent="504000"/>
            <a:endParaRPr lang="en-US" altLang="zh-CN" sz="2000" dirty="0" smtClean="0"/>
          </a:p>
          <a:p>
            <a:pPr indent="504000"/>
            <a:r>
              <a:rPr lang="zh-CN" altLang="en-US" sz="2000" dirty="0" smtClean="0"/>
              <a:t>他们</a:t>
            </a:r>
            <a:r>
              <a:rPr lang="zh-CN" altLang="en-US" sz="2000" dirty="0"/>
              <a:t>走进草地里。小公鸡找到许多虫子，吃得很欢。小鸭子捉不到虫子，急得直哭。小公鸡看见了，捉到虫子就给小鸭子吃。</a:t>
            </a:r>
          </a:p>
          <a:p>
            <a:pPr indent="504000"/>
            <a:endParaRPr lang="en-US" altLang="zh-CN" sz="2000" dirty="0" smtClean="0"/>
          </a:p>
          <a:p>
            <a:pPr indent="504000"/>
            <a:endParaRPr lang="en-US" altLang="zh-CN" sz="2000" dirty="0"/>
          </a:p>
          <a:p>
            <a:pPr indent="504000"/>
            <a:r>
              <a:rPr lang="zh-CN" altLang="en-US" sz="2000" dirty="0" smtClean="0"/>
              <a:t>它们</a:t>
            </a:r>
            <a:r>
              <a:rPr lang="zh-CN" altLang="en-US" sz="2000" dirty="0"/>
              <a:t>走到小河边。小鸭子说：“公鸡弟弟。我到河里捉鱼给你吃。”小公鸡说：“我也去。”小鸭子说：“不行，不行，你不会游泳，会淹死的！”小公鸡不信，偷偷地跟在小鸭子后面，也下了水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indent="504000"/>
            <a:r>
              <a:rPr lang="zh-CN" altLang="en-US" sz="2000" dirty="0" smtClean="0"/>
              <a:t>小</a:t>
            </a:r>
            <a:r>
              <a:rPr lang="zh-CN" altLang="en-US" sz="2000" dirty="0"/>
              <a:t>鸭子正在水里捉鱼，忽然，听见小公鸡喊救命。它飞快地游到小公鸡身边，让小公鸡坐在自己的背上。小公鸡上了岸，笑着对小鸭子说：“鸭子哥哥，谢谢你。”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50" y="4653136"/>
            <a:ext cx="1206409" cy="19309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755" y="1412776"/>
            <a:ext cx="838930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7755" y="2729538"/>
            <a:ext cx="8389304" cy="18928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标注 7"/>
          <p:cNvSpPr/>
          <p:nvPr/>
        </p:nvSpPr>
        <p:spPr>
          <a:xfrm>
            <a:off x="4427985" y="548680"/>
            <a:ext cx="4356482" cy="864096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小公鸡帮助小鸭子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3347864" y="4622364"/>
            <a:ext cx="4356482" cy="864096"/>
          </a:xfrm>
          <a:prstGeom prst="cloudCallout">
            <a:avLst>
              <a:gd name="adj1" fmla="val -25164"/>
              <a:gd name="adj2" fmla="val -76916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小</a:t>
            </a:r>
            <a:r>
              <a:rPr lang="zh-CN" altLang="en-US" sz="2400" dirty="0" smtClean="0">
                <a:solidFill>
                  <a:schemeClr val="tx1"/>
                </a:solidFill>
              </a:rPr>
              <a:t>鸭子帮助</a:t>
            </a:r>
            <a:r>
              <a:rPr lang="zh-CN" altLang="en-US" sz="2400" dirty="0">
                <a:solidFill>
                  <a:schemeClr val="tx1"/>
                </a:solidFill>
              </a:rPr>
              <a:t>小公鸡</a:t>
            </a:r>
          </a:p>
        </p:txBody>
      </p:sp>
    </p:spTree>
    <p:extLst>
      <p:ext uri="{BB962C8B-B14F-4D97-AF65-F5344CB8AC3E}">
        <p14:creationId xmlns:p14="http://schemas.microsoft.com/office/powerpoint/2010/main" val="238825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179511" y="476672"/>
            <a:ext cx="8784975" cy="27363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511" y="813772"/>
            <a:ext cx="8982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/>
              <a:t>这篇课文讲了</a:t>
            </a:r>
            <a:r>
              <a:rPr lang="en-US" altLang="zh-CN" sz="3200" dirty="0"/>
              <a:t>______</a:t>
            </a:r>
            <a:r>
              <a:rPr lang="zh-CN" altLang="en-US" sz="3200" dirty="0"/>
              <a:t>和</a:t>
            </a:r>
            <a:r>
              <a:rPr lang="en-US" altLang="zh-CN" sz="3200" dirty="0"/>
              <a:t>_______</a:t>
            </a:r>
            <a:r>
              <a:rPr lang="zh-CN" altLang="en-US" sz="3200" dirty="0"/>
              <a:t>互相帮助的故事，说明小伙伴之间要</a:t>
            </a:r>
            <a:r>
              <a:rPr lang="en-US" altLang="zh-CN" sz="3200" u="sng" dirty="0" smtClean="0"/>
              <a:t>_____</a:t>
            </a:r>
            <a:r>
              <a:rPr lang="en-US" altLang="zh-CN" sz="3200" b="1" u="sng" dirty="0" smtClean="0"/>
              <a:t>          </a:t>
            </a:r>
            <a:r>
              <a:rPr lang="en-US" altLang="zh-CN" sz="3200" u="sng" dirty="0" smtClean="0"/>
              <a:t> __________</a:t>
            </a:r>
            <a:r>
              <a:rPr lang="zh-CN" altLang="en-US" sz="3200" dirty="0"/>
              <a:t>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50" y="4653136"/>
            <a:ext cx="1206409" cy="1930911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71800" y="1025822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小公鸡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571998" y="1025822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小鸭子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574177" y="2060667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团结友爱、互相帮助</a:t>
            </a:r>
          </a:p>
        </p:txBody>
      </p:sp>
    </p:spTree>
    <p:extLst>
      <p:ext uri="{BB962C8B-B14F-4D97-AF65-F5344CB8AC3E}">
        <p14:creationId xmlns:p14="http://schemas.microsoft.com/office/powerpoint/2010/main" val="102270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179511" y="476672"/>
            <a:ext cx="8784975" cy="249256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55" y="5125289"/>
            <a:ext cx="1055893" cy="14587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50" y="4653136"/>
            <a:ext cx="1206409" cy="1930911"/>
          </a:xfrm>
          <a:prstGeom prst="rect">
            <a:avLst/>
          </a:prstGeom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35786" y="892440"/>
            <a:ext cx="903275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dirty="0" smtClean="0">
                <a:latin typeface="+mn-ea"/>
                <a:ea typeface="+mn-ea"/>
              </a:rPr>
              <a:t>1.</a:t>
            </a:r>
            <a:r>
              <a:rPr lang="zh-CN" altLang="en-US" sz="2800" dirty="0" smtClean="0">
                <a:latin typeface="+mn-ea"/>
                <a:ea typeface="+mn-ea"/>
              </a:rPr>
              <a:t>小</a:t>
            </a:r>
            <a:r>
              <a:rPr lang="zh-CN" altLang="en-US" sz="2800" dirty="0">
                <a:latin typeface="+mn-ea"/>
                <a:ea typeface="+mn-ea"/>
              </a:rPr>
              <a:t>公鸡的嘴（   </a:t>
            </a:r>
            <a:r>
              <a:rPr lang="zh-CN" altLang="en-US" sz="2800" dirty="0" smtClean="0">
                <a:latin typeface="+mn-ea"/>
                <a:ea typeface="+mn-ea"/>
              </a:rPr>
              <a:t> ），</a:t>
            </a:r>
            <a:r>
              <a:rPr lang="zh-CN" altLang="en-US" sz="2800" dirty="0">
                <a:latin typeface="+mn-ea"/>
                <a:ea typeface="+mn-ea"/>
              </a:rPr>
              <a:t>会（   </a:t>
            </a:r>
            <a:r>
              <a:rPr lang="zh-CN" altLang="en-US" sz="2800" dirty="0" smtClean="0">
                <a:latin typeface="+mn-ea"/>
                <a:ea typeface="+mn-ea"/>
              </a:rPr>
              <a:t> ），不会</a:t>
            </a:r>
            <a:r>
              <a:rPr lang="zh-CN" altLang="en-US" sz="2800" dirty="0">
                <a:latin typeface="+mn-ea"/>
                <a:ea typeface="+mn-ea"/>
              </a:rPr>
              <a:t>（  </a:t>
            </a:r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>
                <a:latin typeface="+mn-ea"/>
                <a:ea typeface="+mn-ea"/>
              </a:rPr>
              <a:t>）。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800" dirty="0" smtClean="0">
                <a:latin typeface="+mn-ea"/>
                <a:ea typeface="+mn-ea"/>
              </a:rPr>
              <a:t>2.</a:t>
            </a:r>
            <a:r>
              <a:rPr lang="zh-CN" altLang="en-US" sz="2800" dirty="0" smtClean="0">
                <a:latin typeface="+mn-ea"/>
                <a:ea typeface="+mn-ea"/>
              </a:rPr>
              <a:t>小</a:t>
            </a:r>
            <a:r>
              <a:rPr lang="zh-CN" altLang="en-US" sz="2800" dirty="0">
                <a:latin typeface="+mn-ea"/>
                <a:ea typeface="+mn-ea"/>
              </a:rPr>
              <a:t>鸭子的嘴（  </a:t>
            </a:r>
            <a:r>
              <a:rPr lang="zh-CN" altLang="en-US" sz="2800" dirty="0" smtClean="0">
                <a:latin typeface="+mn-ea"/>
                <a:ea typeface="+mn-ea"/>
              </a:rPr>
              <a:t>  </a:t>
            </a:r>
            <a:r>
              <a:rPr lang="zh-CN" altLang="en-US" sz="2800" dirty="0">
                <a:latin typeface="+mn-ea"/>
                <a:ea typeface="+mn-ea"/>
              </a:rPr>
              <a:t>），会（  </a:t>
            </a:r>
            <a:r>
              <a:rPr lang="zh-CN" altLang="en-US" sz="2800" dirty="0" smtClean="0">
                <a:latin typeface="+mn-ea"/>
                <a:ea typeface="+mn-ea"/>
              </a:rPr>
              <a:t>  ），不会</a:t>
            </a:r>
            <a:r>
              <a:rPr lang="zh-CN" altLang="en-US" sz="2800" dirty="0">
                <a:latin typeface="+mn-ea"/>
                <a:ea typeface="+mn-ea"/>
              </a:rPr>
              <a:t>（   </a:t>
            </a:r>
            <a:r>
              <a:rPr lang="zh-CN" altLang="en-US" sz="2800" dirty="0" smtClean="0">
                <a:latin typeface="+mn-ea"/>
                <a:ea typeface="+mn-ea"/>
              </a:rPr>
              <a:t> ）。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992165" y="1127012"/>
            <a:ext cx="100377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尖尖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020115" y="1131775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捉虫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003212" y="2003629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游泳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2961309" y="1988840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扁扁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7530650" y="1121391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游泳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7530650" y="2003629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捉虫</a:t>
            </a:r>
          </a:p>
        </p:txBody>
      </p:sp>
    </p:spTree>
    <p:extLst>
      <p:ext uri="{BB962C8B-B14F-4D97-AF65-F5344CB8AC3E}">
        <p14:creationId xmlns:p14="http://schemas.microsoft.com/office/powerpoint/2010/main" val="39136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圆角矩形 1"/>
          <p:cNvSpPr/>
          <p:nvPr/>
        </p:nvSpPr>
        <p:spPr>
          <a:xfrm>
            <a:off x="618573" y="708059"/>
            <a:ext cx="3960440" cy="52085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dirty="0"/>
              <a:t>嘴象小铲子，脚象小</a:t>
            </a:r>
            <a:r>
              <a:rPr lang="zh-CN" altLang="en-US" sz="4000" dirty="0" smtClean="0"/>
              <a:t>扇子。走路</a:t>
            </a:r>
            <a:r>
              <a:rPr lang="zh-CN" altLang="en-US" sz="4000" dirty="0"/>
              <a:t>左右</a:t>
            </a:r>
            <a:r>
              <a:rPr lang="zh-CN" altLang="en-US" sz="4000" dirty="0" smtClean="0"/>
              <a:t>摆，</a:t>
            </a:r>
            <a:endParaRPr lang="en-US" altLang="zh-CN" sz="4000" dirty="0" smtClean="0"/>
          </a:p>
          <a:p>
            <a:pPr algn="ctr">
              <a:lnSpc>
                <a:spcPct val="200000"/>
              </a:lnSpc>
            </a:pPr>
            <a:r>
              <a:rPr lang="zh-CN" altLang="en-US" sz="4000" dirty="0" smtClean="0"/>
              <a:t>不是摆架子。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683365" y="1562187"/>
            <a:ext cx="2062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小鸭子</a:t>
            </a:r>
            <a:endParaRPr lang="zh-CN" altLang="en-US" sz="40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498" y="2276871"/>
            <a:ext cx="2661815" cy="426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539552" y="279762"/>
            <a:ext cx="8280920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52204" y="1536186"/>
            <a:ext cx="6157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块   </a:t>
            </a:r>
            <a:r>
              <a:rPr lang="zh-CN" altLang="en-US" sz="4000" b="1" dirty="0" smtClean="0"/>
              <a:t>  捉     </a:t>
            </a:r>
            <a:r>
              <a:rPr lang="zh-CN" altLang="en-US" sz="4000" b="1" dirty="0"/>
              <a:t>急  </a:t>
            </a:r>
            <a:r>
              <a:rPr lang="zh-CN" altLang="en-US" sz="4000" b="1" dirty="0" smtClean="0"/>
              <a:t>   直     河     行</a:t>
            </a:r>
            <a:endParaRPr lang="zh-CN" altLang="en-US" sz="4000" b="1" dirty="0"/>
          </a:p>
        </p:txBody>
      </p:sp>
      <p:sp>
        <p:nvSpPr>
          <p:cNvPr id="9" name="矩形 8"/>
          <p:cNvSpPr/>
          <p:nvPr/>
        </p:nvSpPr>
        <p:spPr>
          <a:xfrm>
            <a:off x="1481278" y="3585210"/>
            <a:ext cx="6272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死     信     </a:t>
            </a:r>
            <a:r>
              <a:rPr lang="zh-CN" altLang="en-US" sz="4000" b="1" dirty="0"/>
              <a:t>跟   </a:t>
            </a:r>
            <a:r>
              <a:rPr lang="zh-CN" altLang="en-US" sz="4000" b="1" dirty="0" smtClean="0"/>
              <a:t>  </a:t>
            </a:r>
            <a:r>
              <a:rPr lang="zh-CN" altLang="en-US" sz="4000" b="1" dirty="0"/>
              <a:t>忽    </a:t>
            </a:r>
            <a:r>
              <a:rPr lang="zh-CN" altLang="en-US" sz="4000" b="1" dirty="0" smtClean="0"/>
              <a:t> 喊     </a:t>
            </a:r>
            <a:r>
              <a:rPr lang="zh-CN" altLang="en-US" sz="4000" b="1" dirty="0"/>
              <a:t>身 </a:t>
            </a:r>
          </a:p>
        </p:txBody>
      </p:sp>
      <p:sp>
        <p:nvSpPr>
          <p:cNvPr id="11" name="矩形 10"/>
          <p:cNvSpPr/>
          <p:nvPr/>
        </p:nvSpPr>
        <p:spPr>
          <a:xfrm>
            <a:off x="1331640" y="925924"/>
            <a:ext cx="660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/>
              <a:t>kuài</a:t>
            </a:r>
            <a:r>
              <a:rPr lang="en-US" altLang="zh-CN" dirty="0" smtClean="0"/>
              <a:t>   </a:t>
            </a:r>
            <a:r>
              <a:rPr lang="en-US" altLang="zh-CN" sz="4000" dirty="0" err="1" smtClean="0"/>
              <a:t>zhuō</a:t>
            </a:r>
            <a:r>
              <a:rPr lang="en-US" altLang="zh-CN" sz="4000" dirty="0" smtClean="0"/>
              <a:t>    </a:t>
            </a:r>
            <a:r>
              <a:rPr lang="en-US" altLang="zh-CN" sz="4000" dirty="0" err="1" smtClean="0"/>
              <a:t>jí</a:t>
            </a:r>
            <a:r>
              <a:rPr lang="en-US" altLang="zh-CN" sz="4000" dirty="0" smtClean="0"/>
              <a:t>      </a:t>
            </a:r>
            <a:r>
              <a:rPr lang="en-US" altLang="zh-CN" sz="4000" dirty="0" err="1" smtClean="0"/>
              <a:t>zhí</a:t>
            </a:r>
            <a:r>
              <a:rPr lang="en-US" altLang="zh-CN" sz="4000" dirty="0" smtClean="0"/>
              <a:t>    </a:t>
            </a:r>
            <a:r>
              <a:rPr lang="en-US" altLang="zh-CN" sz="4000" dirty="0" err="1" smtClean="0"/>
              <a:t>hé</a:t>
            </a:r>
            <a:r>
              <a:rPr lang="en-US" altLang="zh-CN" sz="4000" dirty="0" smtClean="0"/>
              <a:t>     </a:t>
            </a:r>
            <a:r>
              <a:rPr lang="en-US" altLang="zh-CN" sz="4000" dirty="0" err="1" smtClean="0"/>
              <a:t>xíng</a:t>
            </a:r>
            <a:endParaRPr lang="en-US" altLang="zh-CN" sz="4000" dirty="0"/>
          </a:p>
        </p:txBody>
      </p:sp>
      <p:sp>
        <p:nvSpPr>
          <p:cNvPr id="12" name="矩形 11"/>
          <p:cNvSpPr/>
          <p:nvPr/>
        </p:nvSpPr>
        <p:spPr>
          <a:xfrm>
            <a:off x="1547664" y="3041347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sǐ</a:t>
            </a:r>
            <a:endParaRPr lang="en-US" altLang="zh-CN" sz="4000" dirty="0"/>
          </a:p>
        </p:txBody>
      </p:sp>
      <p:sp>
        <p:nvSpPr>
          <p:cNvPr id="19" name="矩形 18"/>
          <p:cNvSpPr/>
          <p:nvPr/>
        </p:nvSpPr>
        <p:spPr>
          <a:xfrm>
            <a:off x="3517319" y="3041347"/>
            <a:ext cx="9466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gēn</a:t>
            </a:r>
            <a:endParaRPr lang="en-US" altLang="zh-CN" sz="4000" dirty="0"/>
          </a:p>
        </p:txBody>
      </p:sp>
      <p:sp>
        <p:nvSpPr>
          <p:cNvPr id="20" name="矩形 19"/>
          <p:cNvSpPr/>
          <p:nvPr/>
        </p:nvSpPr>
        <p:spPr>
          <a:xfrm>
            <a:off x="4712821" y="3041347"/>
            <a:ext cx="723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hū</a:t>
            </a:r>
            <a:endParaRPr lang="en-US" altLang="zh-CN" sz="4000" dirty="0"/>
          </a:p>
        </p:txBody>
      </p:sp>
      <p:sp>
        <p:nvSpPr>
          <p:cNvPr id="21" name="矩形 20"/>
          <p:cNvSpPr/>
          <p:nvPr/>
        </p:nvSpPr>
        <p:spPr>
          <a:xfrm>
            <a:off x="5652120" y="3041347"/>
            <a:ext cx="9685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hǎn</a:t>
            </a:r>
            <a:endParaRPr lang="en-US" altLang="zh-CN" sz="4000" dirty="0"/>
          </a:p>
        </p:txBody>
      </p:sp>
      <p:sp>
        <p:nvSpPr>
          <p:cNvPr id="22" name="矩形 21"/>
          <p:cNvSpPr/>
          <p:nvPr/>
        </p:nvSpPr>
        <p:spPr>
          <a:xfrm>
            <a:off x="6705840" y="3041347"/>
            <a:ext cx="1178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shēn</a:t>
            </a:r>
            <a:endParaRPr lang="en-US" altLang="zh-CN" sz="4000" dirty="0"/>
          </a:p>
        </p:txBody>
      </p:sp>
      <p:sp>
        <p:nvSpPr>
          <p:cNvPr id="23" name="矩形 22"/>
          <p:cNvSpPr/>
          <p:nvPr/>
        </p:nvSpPr>
        <p:spPr>
          <a:xfrm>
            <a:off x="2497135" y="3041347"/>
            <a:ext cx="793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/>
              <a:t>xìn</a:t>
            </a:r>
            <a:endParaRPr lang="en-US" altLang="zh-CN" sz="4000" dirty="0"/>
          </a:p>
        </p:txBody>
      </p:sp>
    </p:spTree>
    <p:extLst>
      <p:ext uri="{BB962C8B-B14F-4D97-AF65-F5344CB8AC3E}">
        <p14:creationId xmlns:p14="http://schemas.microsoft.com/office/powerpoint/2010/main" val="132202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539552" y="279762"/>
            <a:ext cx="8280920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52204" y="1536186"/>
            <a:ext cx="6157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块   </a:t>
            </a:r>
            <a:r>
              <a:rPr lang="zh-CN" altLang="en-US" sz="4000" b="1" dirty="0" smtClean="0"/>
              <a:t>  捉     </a:t>
            </a:r>
            <a:r>
              <a:rPr lang="zh-CN" altLang="en-US" sz="4000" b="1" dirty="0"/>
              <a:t>急  </a:t>
            </a:r>
            <a:r>
              <a:rPr lang="zh-CN" altLang="en-US" sz="4000" b="1" dirty="0" smtClean="0"/>
              <a:t>   直     河     行</a:t>
            </a:r>
            <a:endParaRPr lang="zh-CN" altLang="en-US" sz="4000" b="1" dirty="0"/>
          </a:p>
        </p:txBody>
      </p:sp>
      <p:sp>
        <p:nvSpPr>
          <p:cNvPr id="9" name="矩形 8"/>
          <p:cNvSpPr/>
          <p:nvPr/>
        </p:nvSpPr>
        <p:spPr>
          <a:xfrm>
            <a:off x="1481278" y="3585210"/>
            <a:ext cx="6272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死     信     </a:t>
            </a:r>
            <a:r>
              <a:rPr lang="zh-CN" altLang="en-US" sz="4000" b="1" dirty="0"/>
              <a:t>跟   </a:t>
            </a:r>
            <a:r>
              <a:rPr lang="zh-CN" altLang="en-US" sz="4000" b="1" dirty="0" smtClean="0"/>
              <a:t>  </a:t>
            </a:r>
            <a:r>
              <a:rPr lang="zh-CN" altLang="en-US" sz="4000" b="1" dirty="0"/>
              <a:t>忽    </a:t>
            </a:r>
            <a:r>
              <a:rPr lang="zh-CN" altLang="en-US" sz="4000" b="1" dirty="0" smtClean="0"/>
              <a:t> 喊     </a:t>
            </a:r>
            <a:r>
              <a:rPr lang="zh-CN" altLang="en-US" sz="4000" b="1" dirty="0"/>
              <a:t>身 </a:t>
            </a:r>
          </a:p>
        </p:txBody>
      </p:sp>
    </p:spTree>
    <p:extLst>
      <p:ext uri="{BB962C8B-B14F-4D97-AF65-F5344CB8AC3E}">
        <p14:creationId xmlns:p14="http://schemas.microsoft.com/office/powerpoint/2010/main" val="41387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539552" y="279762"/>
            <a:ext cx="8280920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19672" y="1052736"/>
            <a:ext cx="638027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一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块</a:t>
            </a:r>
            <a:r>
              <a:rPr lang="zh-CN" altLang="en-US" sz="3600" b="1" dirty="0" smtClean="0"/>
              <a:t>儿     </a:t>
            </a:r>
            <a:r>
              <a:rPr lang="zh-CN" altLang="en-US" sz="3600" b="1" dirty="0">
                <a:solidFill>
                  <a:srgbClr val="FF0000"/>
                </a:solidFill>
              </a:rPr>
              <a:t>捉</a:t>
            </a:r>
            <a:r>
              <a:rPr lang="zh-CN" altLang="en-US" sz="3600" b="1" dirty="0" smtClean="0"/>
              <a:t>虫子     </a:t>
            </a:r>
            <a:r>
              <a:rPr lang="zh-CN" altLang="en-US" sz="3600" b="1" dirty="0">
                <a:solidFill>
                  <a:srgbClr val="FF0000"/>
                </a:solidFill>
              </a:rPr>
              <a:t>急</a:t>
            </a:r>
            <a:r>
              <a:rPr lang="zh-CN" altLang="en-US" sz="3600" b="1" dirty="0" smtClean="0"/>
              <a:t>得</a:t>
            </a:r>
            <a:r>
              <a:rPr lang="zh-CN" altLang="en-US" sz="3600" b="1" dirty="0">
                <a:solidFill>
                  <a:srgbClr val="FF0000"/>
                </a:solidFill>
              </a:rPr>
              <a:t>直</a:t>
            </a:r>
            <a:r>
              <a:rPr lang="zh-CN" altLang="en-US" sz="3600" b="1" dirty="0" smtClean="0"/>
              <a:t>哭     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zh-CN" altLang="en-US" sz="3600" b="1" dirty="0" smtClean="0"/>
              <a:t>小</a:t>
            </a:r>
            <a:r>
              <a:rPr lang="zh-CN" altLang="en-US" sz="3600" b="1" dirty="0">
                <a:solidFill>
                  <a:srgbClr val="FF0000"/>
                </a:solidFill>
              </a:rPr>
              <a:t>河</a:t>
            </a:r>
            <a:r>
              <a:rPr lang="zh-CN" altLang="en-US" sz="3600" b="1" dirty="0" smtClean="0"/>
              <a:t>边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不行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3304098"/>
            <a:ext cx="49439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/>
              <a:t>淹</a:t>
            </a:r>
            <a:r>
              <a:rPr lang="zh-CN" altLang="en-US" sz="3600" b="1" dirty="0">
                <a:solidFill>
                  <a:srgbClr val="FF0000"/>
                </a:solidFill>
              </a:rPr>
              <a:t>死</a:t>
            </a:r>
            <a:r>
              <a:rPr lang="zh-CN" altLang="en-US" sz="3600" b="1" dirty="0"/>
              <a:t>   </a:t>
            </a:r>
            <a:r>
              <a:rPr lang="zh-CN" altLang="en-US" sz="3600" b="1" dirty="0" smtClean="0"/>
              <a:t>    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FF0000"/>
                </a:solidFill>
              </a:rPr>
              <a:t>信</a:t>
            </a:r>
            <a:r>
              <a:rPr lang="zh-CN" altLang="en-US" sz="3600" b="1" dirty="0"/>
              <a:t>   </a:t>
            </a:r>
            <a:r>
              <a:rPr lang="zh-CN" altLang="en-US" sz="3600" b="1" dirty="0" smtClean="0"/>
              <a:t>    </a:t>
            </a:r>
            <a:r>
              <a:rPr lang="zh-CN" altLang="en-US" sz="3600" b="1" dirty="0">
                <a:solidFill>
                  <a:srgbClr val="FF0000"/>
                </a:solidFill>
              </a:rPr>
              <a:t>跟</a:t>
            </a:r>
            <a:r>
              <a:rPr lang="zh-CN" altLang="en-US" sz="3600" b="1" dirty="0" smtClean="0"/>
              <a:t>在     </a:t>
            </a:r>
            <a:endParaRPr lang="en-US" altLang="zh-CN" sz="3600" b="1" dirty="0" smtClean="0"/>
          </a:p>
          <a:p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忽</a:t>
            </a:r>
            <a:r>
              <a:rPr lang="zh-CN" altLang="en-US" sz="3600" b="1" dirty="0" smtClean="0"/>
              <a:t>然      </a:t>
            </a:r>
            <a:r>
              <a:rPr lang="zh-CN" altLang="en-US" sz="3600" b="1" dirty="0">
                <a:solidFill>
                  <a:srgbClr val="FF0000"/>
                </a:solidFill>
              </a:rPr>
              <a:t>喊</a:t>
            </a:r>
            <a:r>
              <a:rPr lang="zh-CN" altLang="en-US" sz="3600" b="1" dirty="0" smtClean="0"/>
              <a:t>救命       </a:t>
            </a:r>
            <a:r>
              <a:rPr lang="zh-CN" altLang="en-US" sz="3600" b="1" dirty="0">
                <a:solidFill>
                  <a:srgbClr val="FF0000"/>
                </a:solidFill>
              </a:rPr>
              <a:t>身</a:t>
            </a:r>
            <a:r>
              <a:rPr lang="zh-CN" altLang="en-US" sz="3600" b="1" dirty="0" smtClean="0"/>
              <a:t>边 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181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8" y="279762"/>
            <a:ext cx="8496944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3844" y="611345"/>
            <a:ext cx="4598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小公鸡和小鸭子一</a:t>
            </a:r>
            <a:r>
              <a:rPr lang="zh-CN" altLang="en-US" sz="2400" dirty="0">
                <a:solidFill>
                  <a:srgbClr val="FF0000"/>
                </a:solidFill>
              </a:rPr>
              <a:t>块</a:t>
            </a:r>
            <a:r>
              <a:rPr lang="zh-CN" altLang="en-US" sz="2400" dirty="0"/>
              <a:t>儿出去玩。</a:t>
            </a:r>
          </a:p>
        </p:txBody>
      </p:sp>
      <p:sp>
        <p:nvSpPr>
          <p:cNvPr id="4" name="矩形 3"/>
          <p:cNvSpPr/>
          <p:nvPr/>
        </p:nvSpPr>
        <p:spPr>
          <a:xfrm>
            <a:off x="833844" y="1268760"/>
            <a:ext cx="4598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小鸭子</a:t>
            </a:r>
            <a:r>
              <a:rPr lang="zh-CN" altLang="en-US" sz="2400" dirty="0">
                <a:solidFill>
                  <a:srgbClr val="FF0000"/>
                </a:solidFill>
              </a:rPr>
              <a:t>捉</a:t>
            </a:r>
            <a:r>
              <a:rPr lang="zh-CN" altLang="en-US" sz="2400" dirty="0"/>
              <a:t>不到虫子，</a:t>
            </a:r>
            <a:r>
              <a:rPr lang="zh-CN" altLang="en-US" sz="2400" dirty="0">
                <a:solidFill>
                  <a:srgbClr val="FF0000"/>
                </a:solidFill>
              </a:rPr>
              <a:t>急</a:t>
            </a:r>
            <a:r>
              <a:rPr lang="zh-CN" altLang="en-US" sz="2400" dirty="0"/>
              <a:t>得</a:t>
            </a:r>
            <a:r>
              <a:rPr lang="zh-CN" altLang="en-US" sz="2400" dirty="0">
                <a:solidFill>
                  <a:srgbClr val="FF0000"/>
                </a:solidFill>
              </a:rPr>
              <a:t>直</a:t>
            </a:r>
            <a:r>
              <a:rPr lang="zh-CN" altLang="en-US" sz="2400" dirty="0"/>
              <a:t>哭。</a:t>
            </a:r>
          </a:p>
        </p:txBody>
      </p:sp>
      <p:sp>
        <p:nvSpPr>
          <p:cNvPr id="10" name="矩形 9"/>
          <p:cNvSpPr/>
          <p:nvPr/>
        </p:nvSpPr>
        <p:spPr>
          <a:xfrm>
            <a:off x="797840" y="1916832"/>
            <a:ext cx="7877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小鸭子说：“不</a:t>
            </a:r>
            <a:r>
              <a:rPr lang="zh-CN" altLang="en-US" sz="2400" dirty="0">
                <a:solidFill>
                  <a:srgbClr val="FF0000"/>
                </a:solidFill>
              </a:rPr>
              <a:t>行</a:t>
            </a:r>
            <a:r>
              <a:rPr lang="zh-CN" altLang="en-US" sz="2400" dirty="0"/>
              <a:t>，不行，你不会游泳，会淹</a:t>
            </a:r>
            <a:r>
              <a:rPr lang="zh-CN" altLang="en-US" sz="2400" dirty="0">
                <a:solidFill>
                  <a:srgbClr val="FF0000"/>
                </a:solidFill>
              </a:rPr>
              <a:t>死</a:t>
            </a:r>
            <a:r>
              <a:rPr lang="zh-CN" altLang="en-US" sz="2400" dirty="0"/>
              <a:t>的！”</a:t>
            </a:r>
          </a:p>
        </p:txBody>
      </p:sp>
      <p:sp>
        <p:nvSpPr>
          <p:cNvPr id="11" name="矩形 10"/>
          <p:cNvSpPr/>
          <p:nvPr/>
        </p:nvSpPr>
        <p:spPr>
          <a:xfrm>
            <a:off x="797840" y="2564904"/>
            <a:ext cx="7590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小公鸡不</a:t>
            </a:r>
            <a:r>
              <a:rPr lang="zh-CN" altLang="en-US" sz="2400" dirty="0">
                <a:solidFill>
                  <a:srgbClr val="FF0000"/>
                </a:solidFill>
              </a:rPr>
              <a:t>信</a:t>
            </a:r>
            <a:r>
              <a:rPr lang="zh-CN" altLang="en-US" sz="2400" dirty="0"/>
              <a:t>，偷偷地</a:t>
            </a:r>
            <a:r>
              <a:rPr lang="zh-CN" altLang="en-US" sz="2400" dirty="0">
                <a:solidFill>
                  <a:srgbClr val="FF0000"/>
                </a:solidFill>
              </a:rPr>
              <a:t>跟</a:t>
            </a:r>
            <a:r>
              <a:rPr lang="zh-CN" altLang="en-US" sz="2400" dirty="0"/>
              <a:t>在小鸭子后面，也下了水。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55576" y="3903439"/>
            <a:ext cx="7920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他</a:t>
            </a:r>
            <a:r>
              <a:rPr lang="zh-CN" altLang="en-US" sz="2400" dirty="0"/>
              <a:t>飞快地游到小公鸡</a:t>
            </a:r>
            <a:r>
              <a:rPr lang="zh-CN" altLang="en-US" sz="2400" dirty="0">
                <a:solidFill>
                  <a:srgbClr val="FF0000"/>
                </a:solidFill>
              </a:rPr>
              <a:t>身</a:t>
            </a:r>
            <a:r>
              <a:rPr lang="zh-CN" altLang="en-US" sz="2400" dirty="0"/>
              <a:t>边，让小公鸡坐在自己的背上。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55575" y="3255367"/>
            <a:ext cx="77075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小鸭子正在水里捉鱼，</a:t>
            </a:r>
            <a:r>
              <a:rPr lang="zh-CN" altLang="en-US" sz="2400" dirty="0">
                <a:solidFill>
                  <a:srgbClr val="FF0000"/>
                </a:solidFill>
              </a:rPr>
              <a:t>忽</a:t>
            </a:r>
            <a:r>
              <a:rPr lang="zh-CN" altLang="en-US" sz="2400" dirty="0">
                <a:solidFill>
                  <a:prstClr val="black"/>
                </a:solidFill>
              </a:rPr>
              <a:t>然，听见小公鸡</a:t>
            </a:r>
            <a:r>
              <a:rPr lang="zh-CN" altLang="en-US" sz="2400" dirty="0">
                <a:solidFill>
                  <a:srgbClr val="FF0000"/>
                </a:solidFill>
              </a:rPr>
              <a:t>喊</a:t>
            </a:r>
            <a:r>
              <a:rPr lang="zh-CN" altLang="en-US" sz="2400" dirty="0">
                <a:solidFill>
                  <a:prstClr val="black"/>
                </a:solidFill>
              </a:rPr>
              <a:t>救命。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9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8" y="279762"/>
            <a:ext cx="8496944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6346" y="1195011"/>
            <a:ext cx="7740860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8000">
              <a:lnSpc>
                <a:spcPct val="150000"/>
              </a:lnSpc>
            </a:pPr>
            <a:r>
              <a:rPr lang="zh-CN" altLang="en-US" sz="3200" dirty="0"/>
              <a:t>小公鸡和小鸭子一块儿出去玩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indent="828000">
              <a:lnSpc>
                <a:spcPct val="150000"/>
              </a:lnSpc>
            </a:pPr>
            <a:r>
              <a:rPr lang="zh-CN" altLang="en-US" sz="3200" dirty="0" smtClean="0"/>
              <a:t>他们</a:t>
            </a:r>
            <a:r>
              <a:rPr lang="zh-CN" altLang="en-US" sz="3200" dirty="0"/>
              <a:t>走进草地里。小公鸡找到许多虫子，吃得很欢。小鸭子捉不到虫子，急得直哭。小公鸡看见了，捉到虫子就给小鸭子吃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548680"/>
            <a:ext cx="4313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5.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小公鸡和小鸭子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20505"/>
          <a:stretch/>
        </p:blipFill>
        <p:spPr>
          <a:xfrm>
            <a:off x="0" y="8466"/>
            <a:ext cx="9143999" cy="684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圆角矩形 2"/>
          <p:cNvSpPr/>
          <p:nvPr/>
        </p:nvSpPr>
        <p:spPr>
          <a:xfrm>
            <a:off x="323528" y="279762"/>
            <a:ext cx="8496944" cy="60486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4" b="99332" l="0" r="993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15144"/>
            <a:ext cx="1368152" cy="1890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57">
                        <a14:foregroundMark x1="54076" y1="13582" x2="54076" y2="13582"/>
                        <a14:foregroundMark x1="69837" y1="14092" x2="69837" y2="14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80" y="4389166"/>
            <a:ext cx="1447092" cy="23161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660160"/>
            <a:ext cx="7740860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28000">
              <a:lnSpc>
                <a:spcPct val="150000"/>
              </a:lnSpc>
            </a:pPr>
            <a:r>
              <a:rPr lang="zh-CN" altLang="en-US" sz="3200" dirty="0"/>
              <a:t>它们</a:t>
            </a:r>
            <a:r>
              <a:rPr lang="zh-CN" altLang="en-US" sz="3200" dirty="0"/>
              <a:t>走到小河边。小鸭子说：“公鸡弟弟。我到河里捉鱼给你吃。”小公鸡说：“我也去。”小鸭子说：“不行，不行，你不会游泳，会淹死的！”小公鸡不信，偷偷地跟在小鸭子后面，也下了水</a:t>
            </a:r>
            <a:r>
              <a:rPr lang="zh-CN" altLang="en-US" sz="3200" dirty="0"/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380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951</Words>
  <Application>Microsoft Office PowerPoint</Application>
  <PresentationFormat>全屏显示(4:3)</PresentationFormat>
  <Paragraphs>81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13</cp:revision>
  <dcterms:created xsi:type="dcterms:W3CDTF">2017-03-02T03:49:13Z</dcterms:created>
  <dcterms:modified xsi:type="dcterms:W3CDTF">2017-03-07T11:56:16Z</dcterms:modified>
</cp:coreProperties>
</file>