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57" r:id="rId4"/>
    <p:sldId id="256" r:id="rId5"/>
    <p:sldId id="259" r:id="rId6"/>
    <p:sldId id="266" r:id="rId7"/>
    <p:sldId id="269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5" r:id="rId23"/>
    <p:sldId id="286" r:id="rId24"/>
    <p:sldId id="287" r:id="rId25"/>
    <p:sldId id="291" r:id="rId26"/>
    <p:sldId id="289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苏教版小学语文三年级上册  《蒲公英》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小教专</a:t>
            </a:r>
            <a:r>
              <a:rPr lang="en-US" altLang="zh-CN" sz="3600"/>
              <a:t>155</a:t>
            </a:r>
            <a:r>
              <a:rPr lang="zh-CN" altLang="en-US" sz="3600"/>
              <a:t>班《蒲公英》课件制作人员名单：</a:t>
            </a:r>
            <a:endParaRPr lang="zh-CN" altLang="en-US" sz="3600"/>
          </a:p>
          <a:p>
            <a:r>
              <a:rPr lang="en-US" altLang="zh-CN"/>
              <a:t>1.</a:t>
            </a:r>
            <a:r>
              <a:rPr lang="zh-CN" altLang="en-US"/>
              <a:t>陈丽燕：</a:t>
            </a:r>
            <a:r>
              <a:rPr lang="en-US" altLang="zh-CN"/>
              <a:t>1509315503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梁业海：</a:t>
            </a:r>
            <a:r>
              <a:rPr lang="en-US" altLang="zh-CN"/>
              <a:t>1509315512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黄文玫：</a:t>
            </a:r>
            <a:r>
              <a:rPr lang="en-US" altLang="zh-CN"/>
              <a:t>1509315518</a:t>
            </a:r>
            <a:endParaRPr lang="en-US" altLang="zh-CN"/>
          </a:p>
          <a:p>
            <a:r>
              <a:rPr lang="en-US" altLang="zh-CN"/>
              <a:t>4.</a:t>
            </a:r>
            <a:r>
              <a:rPr lang="zh-CN" altLang="en-US"/>
              <a:t>劳雪琴：</a:t>
            </a:r>
            <a:r>
              <a:rPr lang="en-US" altLang="zh-CN"/>
              <a:t>1509315523</a:t>
            </a:r>
            <a:endParaRPr lang="en-US" altLang="zh-CN"/>
          </a:p>
          <a:p>
            <a:r>
              <a:rPr lang="en-US" altLang="zh-CN"/>
              <a:t>5.</a:t>
            </a:r>
            <a:r>
              <a:rPr lang="zh-CN" altLang="en-US"/>
              <a:t>陈美余：</a:t>
            </a:r>
            <a:r>
              <a:rPr lang="en-US" altLang="zh-CN"/>
              <a:t>1509315530</a:t>
            </a:r>
            <a:endParaRPr lang="en-US" altLang="zh-CN"/>
          </a:p>
          <a:p>
            <a:r>
              <a:rPr lang="en-US" altLang="zh-CN"/>
              <a:t>6.</a:t>
            </a:r>
            <a:r>
              <a:rPr lang="zh-CN" altLang="en-US"/>
              <a:t>陈丽丽：</a:t>
            </a:r>
            <a:r>
              <a:rPr lang="en-US" altLang="zh-CN"/>
              <a:t>1509315544</a:t>
            </a:r>
            <a:endParaRPr lang="en-US" altLang="zh-CN"/>
          </a:p>
          <a:p>
            <a:r>
              <a:rPr lang="en-US" altLang="zh-CN"/>
              <a:t>7.</a:t>
            </a:r>
            <a:r>
              <a:rPr lang="zh-CN" altLang="en-US"/>
              <a:t>黄葵芳：</a:t>
            </a:r>
            <a:r>
              <a:rPr lang="en-US" altLang="zh-CN"/>
              <a:t>1509315548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005" y="313690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想一想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</a:t>
            </a:r>
            <a:r>
              <a:rPr lang="zh-CN" altLang="en-US"/>
              <a:t>太阳公公告诉蒲公英什么地方不能去？什么地方能去？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太阳公公看见了，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亲切地嘱咐</a:t>
            </a:r>
            <a:r>
              <a:rPr lang="zh-CN" altLang="en-US">
                <a:sym typeface="+mn-ea"/>
              </a:rPr>
              <a:t>他们：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孩子们记住，别落在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金光闪闪</a:t>
            </a:r>
            <a:r>
              <a:rPr lang="zh-CN" altLang="en-US">
                <a:sym typeface="+mn-ea"/>
              </a:rPr>
              <a:t>的地方，那是</a:t>
            </a:r>
            <a:r>
              <a:rPr lang="zh-CN" altLang="en-US">
                <a:solidFill>
                  <a:schemeClr val="accent1"/>
                </a:solidFill>
                <a:sym typeface="+mn-ea"/>
              </a:rPr>
              <a:t>沙漠</a:t>
            </a:r>
            <a:r>
              <a:rPr lang="zh-CN" altLang="en-US">
                <a:sym typeface="+mn-ea"/>
              </a:rPr>
              <a:t>。也不要被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银花朵朵</a:t>
            </a:r>
            <a:r>
              <a:rPr lang="zh-CN" altLang="en-US">
                <a:sym typeface="+mn-ea"/>
              </a:rPr>
              <a:t>所迷惑，那是</a:t>
            </a:r>
            <a:r>
              <a:rPr lang="zh-CN" altLang="en-US">
                <a:solidFill>
                  <a:schemeClr val="accent1"/>
                </a:solidFill>
                <a:sym typeface="+mn-ea"/>
              </a:rPr>
              <a:t>湖泊</a:t>
            </a:r>
            <a:r>
              <a:rPr lang="zh-CN" altLang="en-US">
                <a:sym typeface="+mn-ea"/>
              </a:rPr>
              <a:t>。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只有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黑黝黝</a:t>
            </a:r>
            <a:r>
              <a:rPr lang="zh-CN" altLang="en-US">
                <a:sym typeface="+mn-ea"/>
              </a:rPr>
              <a:t>的</a:t>
            </a:r>
            <a:r>
              <a:rPr lang="zh-CN" altLang="en-US">
                <a:solidFill>
                  <a:schemeClr val="accent1"/>
                </a:solidFill>
                <a:sym typeface="+mn-ea"/>
              </a:rPr>
              <a:t>泥土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才</a:t>
            </a:r>
            <a:r>
              <a:rPr lang="zh-CN" altLang="en-US">
                <a:sym typeface="+mn-ea"/>
              </a:rPr>
              <a:t>是你们生根长叶的地方。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请用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只有 </a:t>
            </a:r>
            <a:r>
              <a:rPr lang="en-US" altLang="zh-CN">
                <a:sym typeface="+mn-ea"/>
              </a:rPr>
              <a:t>---------</a:t>
            </a:r>
            <a:r>
              <a:rPr lang="zh-CN" altLang="en-US">
                <a:sym typeface="+mn-ea"/>
              </a:rPr>
              <a:t> ，才</a:t>
            </a:r>
            <a:r>
              <a:rPr lang="en-US" altLang="zh-CN">
                <a:sym typeface="+mn-ea"/>
              </a:rPr>
              <a:t>---------</a:t>
            </a:r>
            <a:r>
              <a:rPr lang="zh-CN" altLang="en-US">
                <a:sym typeface="+mn-ea"/>
              </a:rPr>
              <a:t>。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造句</a:t>
            </a:r>
            <a:endParaRPr lang="zh-CN" altLang="en-US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想一想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小种子们是怎样回答的？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endParaRPr lang="zh-CN" altLang="en-US"/>
          </a:p>
          <a:p>
            <a:pPr lvl="1"/>
            <a:r>
              <a:rPr lang="zh-CN" altLang="en-US"/>
              <a:t>  小降落伞大声答道：</a:t>
            </a:r>
            <a:r>
              <a:rPr lang="en-US" altLang="zh-CN"/>
              <a:t>“</a:t>
            </a:r>
            <a:r>
              <a:rPr lang="zh-CN" altLang="en-US"/>
              <a:t>放心吧，太阳公公</a:t>
            </a:r>
            <a:r>
              <a:rPr lang="en-US" altLang="zh-CN">
                <a:solidFill>
                  <a:srgbClr val="FF0000"/>
                </a:solidFill>
              </a:rPr>
              <a:t>!  </a:t>
            </a:r>
            <a:r>
              <a:rPr lang="zh-CN" altLang="en-US"/>
              <a:t>我们一定到泥土中去生长</a:t>
            </a:r>
            <a:r>
              <a:rPr lang="zh-CN" altLang="en-US">
                <a:solidFill>
                  <a:srgbClr val="FF0000"/>
                </a:solidFill>
              </a:rPr>
              <a:t>！</a:t>
            </a:r>
            <a:r>
              <a:rPr lang="en-US" altLang="zh-CN"/>
              <a:t>”</a:t>
            </a:r>
            <a:r>
              <a:rPr lang="zh-CN" altLang="en-US"/>
              <a:t>（</a:t>
            </a:r>
            <a:r>
              <a:rPr lang="zh-CN" altLang="en-US">
                <a:solidFill>
                  <a:srgbClr val="FF0000"/>
                </a:solidFill>
              </a:rPr>
              <a:t>读好标点符号所表达的欢快之感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en-US" altLang="zh-CN"/>
              <a:t>  </a:t>
            </a:r>
            <a:r>
              <a:rPr lang="zh-CN" altLang="en-US"/>
              <a:t>可是，有两颗小种子却不这样想。一颗种子望了望下面的大地说：</a:t>
            </a:r>
            <a:r>
              <a:rPr lang="en-US" altLang="zh-CN"/>
              <a:t>“</a:t>
            </a:r>
            <a:r>
              <a:rPr lang="zh-CN" altLang="en-US"/>
              <a:t>这</a:t>
            </a:r>
            <a:r>
              <a:rPr lang="zh-CN" altLang="en-US">
                <a:solidFill>
                  <a:srgbClr val="FF0000"/>
                </a:solidFill>
              </a:rPr>
              <a:t>黑黝黝</a:t>
            </a:r>
            <a:r>
              <a:rPr lang="zh-CN" altLang="en-US"/>
              <a:t>的</a:t>
            </a:r>
            <a:r>
              <a:rPr lang="zh-CN" altLang="en-US">
                <a:solidFill>
                  <a:schemeClr val="tx1"/>
                </a:solidFill>
              </a:rPr>
              <a:t>泥巴</a:t>
            </a:r>
            <a:r>
              <a:rPr lang="zh-CN" altLang="en-US"/>
              <a:t>有什么意思！瞧，那</a:t>
            </a:r>
            <a:r>
              <a:rPr lang="zh-CN" altLang="en-US">
                <a:solidFill>
                  <a:srgbClr val="FF0000"/>
                </a:solidFill>
              </a:rPr>
              <a:t>金光闪闪</a:t>
            </a:r>
            <a:r>
              <a:rPr lang="zh-CN" altLang="en-US"/>
              <a:t>的地方一定有数不尽的宝贝。到哪儿去我准会变成百万富翁。</a:t>
            </a:r>
            <a:r>
              <a:rPr lang="en-US" altLang="zh-CN"/>
              <a:t>”</a:t>
            </a:r>
            <a:r>
              <a:rPr lang="zh-CN" altLang="en-US"/>
              <a:t>于是，他就向沙漠飞去。另一颗种子落在湖泊里，他得意地说：</a:t>
            </a:r>
            <a:r>
              <a:rPr lang="en-US" altLang="zh-CN"/>
              <a:t>“</a:t>
            </a:r>
            <a:r>
              <a:rPr lang="zh-CN" altLang="en-US"/>
              <a:t>这</a:t>
            </a:r>
            <a:r>
              <a:rPr lang="zh-CN" altLang="en-US">
                <a:solidFill>
                  <a:srgbClr val="FF0000"/>
                </a:solidFill>
              </a:rPr>
              <a:t>波光粼粼</a:t>
            </a:r>
            <a:r>
              <a:rPr lang="zh-CN" altLang="en-US"/>
              <a:t>的湖面，一定能给我带来欢乐！</a:t>
            </a:r>
            <a:r>
              <a:rPr lang="en-US" altLang="zh-CN"/>
              <a:t>”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960" y="293370"/>
            <a:ext cx="10546080" cy="1671955"/>
          </a:xfrm>
        </p:spPr>
        <p:txBody>
          <a:bodyPr/>
          <a:p>
            <a:endParaRPr lang="zh-CN" altLang="en-US"/>
          </a:p>
        </p:txBody>
      </p:sp>
      <p:pic>
        <p:nvPicPr>
          <p:cNvPr id="4" name="内容占位符 3" descr="1666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-11430"/>
            <a:ext cx="12226290" cy="6891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6875" y="4199255"/>
            <a:ext cx="26752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ym typeface="+mn-ea"/>
              </a:rPr>
              <a:t>金</a:t>
            </a:r>
            <a:r>
              <a:rPr lang="zh-CN" altLang="en-US" sz="4000">
                <a:solidFill>
                  <a:schemeClr val="tx1"/>
                </a:solidFill>
              </a:rPr>
              <a:t>光闪闪</a:t>
            </a:r>
            <a:endParaRPr lang="zh-CN" altLang="en-US" sz="40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523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35" y="1905"/>
            <a:ext cx="12237085" cy="69970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50210" y="5336540"/>
            <a:ext cx="36861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波光粼粼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527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70" y="-215265"/>
            <a:ext cx="12190095" cy="7075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67155" y="4894580"/>
            <a:ext cx="26752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黑黝黝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429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085" y="-6350"/>
            <a:ext cx="12281535" cy="6870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600" y="3949065"/>
            <a:ext cx="6737985" cy="2164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en-US" altLang="zh-CN" sz="2400"/>
              <a:t>   </a:t>
            </a:r>
            <a:r>
              <a:rPr lang="zh-CN" altLang="en-US" sz="4000"/>
              <a:t>一</a:t>
            </a:r>
            <a:r>
              <a:rPr lang="zh-CN" altLang="en-US" sz="3200"/>
              <a:t>颗种子望了望下面的大地说：</a:t>
            </a:r>
            <a:r>
              <a:rPr lang="en-US" altLang="zh-CN" sz="3200"/>
              <a:t>“</a:t>
            </a:r>
            <a:r>
              <a:rPr lang="zh-CN" altLang="en-US" sz="3200"/>
              <a:t>这黑黑的泥巴有</a:t>
            </a:r>
            <a:r>
              <a:rPr lang="zh-CN" altLang="en-US" sz="3200">
                <a:solidFill>
                  <a:srgbClr val="FF0000"/>
                </a:solidFill>
              </a:rPr>
              <a:t>什么意思</a:t>
            </a:r>
            <a:r>
              <a:rPr lang="zh-CN" altLang="en-US" sz="3200"/>
              <a:t>！瞧，那</a:t>
            </a:r>
            <a:r>
              <a:rPr lang="zh-CN" altLang="en-US" sz="3200">
                <a:solidFill>
                  <a:srgbClr val="FF0000"/>
                </a:solidFill>
              </a:rPr>
              <a:t>金光闪闪</a:t>
            </a:r>
            <a:r>
              <a:rPr lang="zh-CN" altLang="en-US" sz="3200"/>
              <a:t>的地方一定有数不尽的宝贝。到哪儿去，我准会变成百万富翁。</a:t>
            </a:r>
            <a:r>
              <a:rPr lang="en-US" altLang="zh-CN" sz="3200"/>
              <a:t>”</a:t>
            </a:r>
            <a:endParaRPr lang="en-US" altLang="zh-CN" sz="3200"/>
          </a:p>
        </p:txBody>
      </p:sp>
      <p:pic>
        <p:nvPicPr>
          <p:cNvPr id="7" name="图片 6" descr="16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585" y="-6350"/>
            <a:ext cx="514794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523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7465" y="-83185"/>
            <a:ext cx="12378690" cy="7026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1485" y="3490595"/>
            <a:ext cx="451358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另一颗种子落在湖泊里，他</a:t>
            </a:r>
            <a:r>
              <a:rPr lang="zh-CN" altLang="en-US" sz="3600">
                <a:solidFill>
                  <a:srgbClr val="FF0000"/>
                </a:solidFill>
              </a:rPr>
              <a:t>得意</a:t>
            </a:r>
            <a:r>
              <a:rPr lang="zh-CN" altLang="en-US" sz="3600"/>
              <a:t>地说：</a:t>
            </a:r>
            <a:r>
              <a:rPr lang="en-US" altLang="zh-CN" sz="3600"/>
              <a:t>“</a:t>
            </a:r>
            <a:r>
              <a:rPr lang="zh-CN" altLang="en-US" sz="3600"/>
              <a:t>这</a:t>
            </a:r>
            <a:r>
              <a:rPr lang="zh-CN" altLang="en-US" sz="3600">
                <a:solidFill>
                  <a:srgbClr val="FF0000"/>
                </a:solidFill>
              </a:rPr>
              <a:t>波光粼粼</a:t>
            </a:r>
            <a:r>
              <a:rPr lang="zh-CN" altLang="en-US" sz="3600"/>
              <a:t>地湖面，一定能给我带来欢乐！</a:t>
            </a:r>
            <a:r>
              <a:rPr lang="en-US" altLang="zh-CN" sz="3600"/>
              <a:t>”</a:t>
            </a:r>
            <a:endParaRPr lang="en-US" altLang="zh-CN" sz="3600"/>
          </a:p>
        </p:txBody>
      </p:sp>
      <p:pic>
        <p:nvPicPr>
          <p:cNvPr id="7" name="图片 6" descr="16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00" y="-83185"/>
            <a:ext cx="5762625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谁来做做蒲公英？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</a:t>
            </a:r>
            <a:r>
              <a:rPr lang="zh-CN" altLang="en-US"/>
              <a:t>分角色朗读，我也做做蒲公英！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9010" y="-158750"/>
            <a:ext cx="10394950" cy="1635760"/>
          </a:xfrm>
        </p:spPr>
        <p:txBody>
          <a:bodyPr/>
          <a:p>
            <a:r>
              <a:rPr lang="en-US" altLang="zh-CN" sz="6000"/>
              <a:t>                      </a:t>
            </a:r>
            <a:endParaRPr lang="zh-CN" altLang="en-US" sz="60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图片 4" descr="6716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8890"/>
            <a:ext cx="12209780" cy="6812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97810" y="2104390"/>
            <a:ext cx="659638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蒲</a:t>
            </a:r>
            <a:r>
              <a:rPr lang="zh-CN" altLang="en-US" sz="60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公英</a:t>
            </a:r>
            <a:endParaRPr lang="zh-CN" altLang="en-US" sz="60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2" name="图片 11" descr="530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5715"/>
            <a:ext cx="12404090" cy="68700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9420" y="943610"/>
            <a:ext cx="803592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  </a:t>
            </a:r>
            <a:r>
              <a:rPr lang="zh-CN" altLang="en-US" sz="3600"/>
              <a:t>第二年的春天，落在沙漠里的蒲公英种子早已</a:t>
            </a:r>
            <a:r>
              <a:rPr lang="zh-CN" altLang="en-US" sz="3600">
                <a:solidFill>
                  <a:schemeClr val="accent1"/>
                </a:solidFill>
              </a:rPr>
              <a:t>干死</a:t>
            </a:r>
            <a:r>
              <a:rPr lang="zh-CN" altLang="en-US" sz="3600"/>
              <a:t>；落在湖泊里的种子早已</a:t>
            </a:r>
            <a:r>
              <a:rPr lang="zh-CN" altLang="en-US" sz="3600">
                <a:solidFill>
                  <a:schemeClr val="accent1"/>
                </a:solidFill>
              </a:rPr>
              <a:t>淹死</a:t>
            </a:r>
            <a:r>
              <a:rPr lang="zh-CN" altLang="en-US" sz="3600"/>
              <a:t>；只有落在泥土里的种子</a:t>
            </a:r>
            <a:r>
              <a:rPr lang="zh-CN" altLang="en-US" sz="3600">
                <a:solidFill>
                  <a:srgbClr val="FF0000"/>
                </a:solidFill>
              </a:rPr>
              <a:t>茁壮成长</a:t>
            </a:r>
            <a:r>
              <a:rPr lang="zh-CN" altLang="en-US" sz="3600"/>
              <a:t>起来，他们在金灿灿的阳光下</a:t>
            </a:r>
            <a:r>
              <a:rPr lang="zh-CN" altLang="en-US" sz="3600">
                <a:solidFill>
                  <a:srgbClr val="FF0000"/>
                </a:solidFill>
              </a:rPr>
              <a:t>竞相开放</a:t>
            </a:r>
            <a:r>
              <a:rPr lang="zh-CN" altLang="en-US" sz="3600"/>
              <a:t>，把大地装点得更加美丽。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我来说一说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</a:t>
            </a:r>
            <a:r>
              <a:rPr lang="zh-CN" altLang="en-US"/>
              <a:t>你想对那两颗小种子说什么？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我明白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读了这个童话故事，你想说些什么呢？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</a:t>
            </a:r>
            <a:r>
              <a:rPr lang="zh-CN" altLang="en-US">
                <a:solidFill>
                  <a:srgbClr val="FF0000"/>
                </a:solidFill>
              </a:rPr>
              <a:t>做任何事情都必须实事求是、脚踏实地，不要被表面现象所迷惑，不要有不切实际的幻想。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按课文内容填空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太阳公公嘱咐小蒲公英：不要落在</a:t>
            </a:r>
            <a:r>
              <a:rPr lang="en-US" altLang="zh-CN"/>
              <a:t>————————————</a:t>
            </a:r>
            <a:r>
              <a:rPr lang="zh-CN" altLang="en-US"/>
              <a:t>，也不要</a:t>
            </a:r>
            <a:r>
              <a:rPr lang="en-US" altLang="zh-CN"/>
              <a:t>—————————</a:t>
            </a:r>
            <a:r>
              <a:rPr lang="zh-CN" altLang="en-US"/>
              <a:t>，要落在</a:t>
            </a:r>
            <a:r>
              <a:rPr lang="en-US" altLang="zh-CN"/>
              <a:t>——————————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一颗种子落在</a:t>
            </a:r>
            <a:r>
              <a:rPr lang="en-US" altLang="zh-CN"/>
              <a:t>——————</a:t>
            </a:r>
            <a:r>
              <a:rPr lang="zh-CN" altLang="en-US"/>
              <a:t>沙漠里，他想变成</a:t>
            </a:r>
            <a:r>
              <a:rPr lang="en-US" altLang="zh-CN"/>
              <a:t>——————</a:t>
            </a:r>
            <a:r>
              <a:rPr lang="zh-CN" altLang="en-US"/>
              <a:t>，结果</a:t>
            </a:r>
            <a:r>
              <a:rPr lang="en-US" altLang="zh-CN"/>
              <a:t>————————</a:t>
            </a:r>
            <a:r>
              <a:rPr lang="zh-CN" altLang="en-US"/>
              <a:t>；另一颗种子落在波光粼粼的</a:t>
            </a:r>
            <a:r>
              <a:rPr lang="en-US" altLang="zh-CN"/>
              <a:t>———————</a:t>
            </a:r>
            <a:r>
              <a:rPr lang="zh-CN" altLang="en-US"/>
              <a:t>，他想得到</a:t>
            </a:r>
            <a:r>
              <a:rPr lang="en-US" altLang="zh-CN"/>
              <a:t>——————</a:t>
            </a:r>
            <a:r>
              <a:rPr lang="zh-CN" altLang="en-US"/>
              <a:t>结果</a:t>
            </a:r>
            <a:r>
              <a:rPr lang="en-US" altLang="zh-CN"/>
              <a:t>————————</a:t>
            </a:r>
            <a:r>
              <a:rPr lang="zh-CN" altLang="en-US"/>
              <a:t>；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只有落在泥土里的种子</a:t>
            </a:r>
            <a:r>
              <a:rPr lang="en-US" altLang="zh-CN"/>
              <a:t>——————————</a:t>
            </a:r>
            <a:r>
              <a:rPr lang="zh-CN" altLang="en-US"/>
              <a:t>，因为他想</a:t>
            </a:r>
            <a:r>
              <a:rPr lang="en-US" altLang="zh-CN"/>
              <a:t>————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内容占位符 5" descr="34496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90" y="-31115"/>
            <a:ext cx="12331065" cy="68795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95190" y="645160"/>
            <a:ext cx="424751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课后作业</a:t>
            </a:r>
            <a:endParaRPr lang="zh-CN" altLang="en-US" sz="54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3965" y="2452370"/>
            <a:ext cx="8250555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仔细观察身边的事物，想一想蒲公英为什么能够在黑黝黝的泥土中成长？</a:t>
            </a:r>
            <a:endParaRPr lang="zh-CN" altLang="en-US"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6516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" y="-7620"/>
            <a:ext cx="12176760" cy="69646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45460" y="283464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结束，谢谢！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58645" y="196215"/>
            <a:ext cx="8809355" cy="753110"/>
          </a:xfrm>
        </p:spPr>
        <p:txBody>
          <a:bodyPr>
            <a:normAutofit fontScale="90000"/>
          </a:bodyPr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猜一猜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5570" y="1802130"/>
            <a:ext cx="4418965" cy="4653915"/>
          </a:xfrm>
        </p:spPr>
        <p:txBody>
          <a:bodyPr>
            <a:normAutofit/>
          </a:bodyPr>
          <a:p>
            <a:r>
              <a:rPr lang="zh-CN" altLang="en-US" sz="3200">
                <a:solidFill>
                  <a:schemeClr val="tx1"/>
                </a:solidFill>
              </a:rPr>
              <a:t>小伞兵，去旅行，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飞到西，飞到东，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穿山坡，越高岭，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风儿吹，落到哪，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把根生，来年发了芽，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开出 朵朵小黄花。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lang="zh-CN" altLang="en-US" sz="3200">
                <a:solidFill>
                  <a:srgbClr val="FF0000"/>
                </a:solidFill>
              </a:rPr>
              <a:t>蒲公英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6" name="图片 5" descr="mmexport14776621977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5410" y="1794510"/>
            <a:ext cx="6985000" cy="510222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                           </a:t>
            </a:r>
            <a:r>
              <a:rPr lang="en-US" altLang="zh-CN" sz="5400"/>
              <a:t> </a:t>
            </a:r>
            <a:r>
              <a:rPr lang="en-US" altLang="zh-CN" sz="54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zh-CN" altLang="en-US" sz="54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读一读</a:t>
            </a:r>
            <a:endParaRPr lang="zh-CN" altLang="en-US" sz="54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599565" y="1691005"/>
            <a:ext cx="8559165" cy="359918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</a:rPr>
              <a:t>蒲公英      花瓣     花托    绒球      可爱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亲切   嘱咐     沙漠      迷惑     湖泊   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泥巴   富翁    降落伞     黑黝黝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随风飘荡    金光闪闪   银花朵朵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</a:rPr>
              <a:t>生根长叶   波光粼粼   竞相开放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你能读好这两个句子吗？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  </a:t>
            </a:r>
            <a:r>
              <a:rPr lang="zh-CN" altLang="en-US"/>
              <a:t>一阵风吹过，那可爱的绒球就变成了几十个小降落伞，在蓝天白云下飘荡。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2.  </a:t>
            </a:r>
            <a:r>
              <a:rPr lang="zh-CN" altLang="en-US"/>
              <a:t>只有落在泥土里的种子茁壮成长起来，他们在金灿灿的阳光下竞相开放，把大地装点得更加美丽。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3200">
                <a:solidFill>
                  <a:srgbClr val="C00000"/>
                </a:solidFill>
              </a:rPr>
              <a:t>读书注意停顿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1353185" y="4999990"/>
            <a:ext cx="451485" cy="59626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" y="37465"/>
            <a:ext cx="3992245" cy="1325880"/>
          </a:xfrm>
        </p:spPr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绒球与降落伞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4" name="内容占位符 3" descr="61499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3820" y="1608455"/>
            <a:ext cx="6958965" cy="5208905"/>
          </a:xfrm>
          <a:prstGeom prst="rect">
            <a:avLst/>
          </a:prstGeom>
        </p:spPr>
      </p:pic>
      <p:pic>
        <p:nvPicPr>
          <p:cNvPr id="5" name="图片 4" descr="16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145" y="-33655"/>
            <a:ext cx="5506085" cy="486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737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5880" y="-12065"/>
            <a:ext cx="12232005" cy="68821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读一读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</a:t>
            </a:r>
            <a:r>
              <a:rPr lang="zh-CN" altLang="en-US"/>
              <a:t>蒲公英的花瓣落了，花托上长出洁白的</a:t>
            </a:r>
            <a:r>
              <a:rPr lang="zh-CN" altLang="en-US">
                <a:solidFill>
                  <a:srgbClr val="FF0000"/>
                </a:solidFill>
              </a:rPr>
              <a:t>绒球</a:t>
            </a:r>
            <a:r>
              <a:rPr lang="zh-CN" altLang="en-US"/>
              <a:t>。一阵风吹过，那可爱的绒球就变成了几十个小降落伞，在蓝天白云下</a:t>
            </a:r>
            <a:r>
              <a:rPr lang="zh-CN" altLang="en-US">
                <a:solidFill>
                  <a:srgbClr val="FF0000"/>
                </a:solidFill>
              </a:rPr>
              <a:t>随风飘荡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读一读</a:t>
            </a:r>
            <a:endParaRPr lang="zh-CN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zh-CN" altLang="en-US"/>
              <a:t>太阳公公看见了，</a:t>
            </a:r>
            <a:r>
              <a:rPr lang="zh-CN" altLang="en-US">
                <a:solidFill>
                  <a:schemeClr val="accent1"/>
                </a:solidFill>
              </a:rPr>
              <a:t>亲切地嘱咐</a:t>
            </a:r>
            <a:r>
              <a:rPr lang="zh-CN" altLang="en-US"/>
              <a:t>他们：</a:t>
            </a:r>
            <a:r>
              <a:rPr lang="en-US" altLang="zh-CN"/>
              <a:t>“</a:t>
            </a:r>
            <a:r>
              <a:rPr lang="zh-CN" altLang="en-US"/>
              <a:t>孩子们记住，别落在</a:t>
            </a:r>
            <a:r>
              <a:rPr lang="zh-CN" altLang="en-US">
                <a:solidFill>
                  <a:schemeClr val="accent1"/>
                </a:solidFill>
              </a:rPr>
              <a:t>金光闪闪</a:t>
            </a:r>
            <a:r>
              <a:rPr lang="zh-CN" altLang="en-US"/>
              <a:t>的地方，那是</a:t>
            </a:r>
            <a:r>
              <a:rPr lang="zh-CN" altLang="en-US">
                <a:solidFill>
                  <a:srgbClr val="FF0000"/>
                </a:solidFill>
              </a:rPr>
              <a:t>沙漠</a:t>
            </a:r>
            <a:r>
              <a:rPr lang="zh-CN" altLang="en-US"/>
              <a:t>。也不要被</a:t>
            </a:r>
            <a:r>
              <a:rPr lang="zh-CN" altLang="en-US">
                <a:solidFill>
                  <a:schemeClr val="accent1"/>
                </a:solidFill>
              </a:rPr>
              <a:t>银花朵朵</a:t>
            </a:r>
            <a:r>
              <a:rPr lang="zh-CN" altLang="en-US"/>
              <a:t>所迷惑，那是</a:t>
            </a:r>
            <a:r>
              <a:rPr lang="zh-CN" altLang="en-US">
                <a:solidFill>
                  <a:srgbClr val="FF0000"/>
                </a:solidFill>
              </a:rPr>
              <a:t>湖泊</a:t>
            </a:r>
            <a:r>
              <a:rPr lang="zh-CN" altLang="en-US"/>
              <a:t>。只有</a:t>
            </a:r>
            <a:r>
              <a:rPr lang="zh-CN" altLang="en-US">
                <a:solidFill>
                  <a:schemeClr val="accent1"/>
                </a:solidFill>
              </a:rPr>
              <a:t>黑黝黝</a:t>
            </a:r>
            <a:r>
              <a:rPr lang="zh-CN" altLang="en-US"/>
              <a:t>的</a:t>
            </a:r>
            <a:r>
              <a:rPr lang="zh-CN" altLang="en-US">
                <a:solidFill>
                  <a:srgbClr val="FF0000"/>
                </a:solidFill>
              </a:rPr>
              <a:t>泥土</a:t>
            </a:r>
            <a:r>
              <a:rPr lang="zh-CN" altLang="en-US"/>
              <a:t>才是你们生根长叶的地方。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WPS 演示</Application>
  <PresentationFormat>宽屏</PresentationFormat>
  <Paragraphs>120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苏教版小学语文三年级上册  《蒲公英》</vt:lpstr>
      <vt:lpstr>                      </vt:lpstr>
      <vt:lpstr>猜一猜</vt:lpstr>
      <vt:lpstr>                              读一读</vt:lpstr>
      <vt:lpstr>你能读好这两个句子吗？</vt:lpstr>
      <vt:lpstr>绒球与降落伞</vt:lpstr>
      <vt:lpstr>PowerPoint 演示文稿</vt:lpstr>
      <vt:lpstr>读一读</vt:lpstr>
      <vt:lpstr>读一读</vt:lpstr>
      <vt:lpstr>想一想</vt:lpstr>
      <vt:lpstr>PowerPoint 演示文稿</vt:lpstr>
      <vt:lpstr>想一想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谁来做做蒲公英？</vt:lpstr>
      <vt:lpstr>PowerPoint 演示文稿</vt:lpstr>
      <vt:lpstr>我来说一说</vt:lpstr>
      <vt:lpstr>我明白</vt:lpstr>
      <vt:lpstr>按课文内容填空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30</cp:revision>
  <dcterms:created xsi:type="dcterms:W3CDTF">2016-10-29T04:10:00Z</dcterms:created>
  <dcterms:modified xsi:type="dcterms:W3CDTF">2016-10-31T10:13:37Z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