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60" r:id="rId3"/>
    <p:sldId id="262" r:id="rId4"/>
    <p:sldId id="263" r:id="rId5"/>
    <p:sldId id="287" r:id="rId6"/>
    <p:sldId id="261" r:id="rId7"/>
    <p:sldId id="267" r:id="rId8"/>
    <p:sldId id="293" r:id="rId9"/>
    <p:sldId id="268" r:id="rId10"/>
    <p:sldId id="270" r:id="rId11"/>
    <p:sldId id="307" r:id="rId12"/>
    <p:sldId id="272" r:id="rId13"/>
    <p:sldId id="274" r:id="rId14"/>
    <p:sldId id="275" r:id="rId15"/>
    <p:sldId id="276" r:id="rId16"/>
    <p:sldId id="277" r:id="rId17"/>
    <p:sldId id="278" r:id="rId18"/>
    <p:sldId id="281" r:id="rId19"/>
    <p:sldId id="286" r:id="rId20"/>
    <p:sldId id="288" r:id="rId21"/>
    <p:sldId id="282" r:id="rId22"/>
    <p:sldId id="283" r:id="rId23"/>
    <p:sldId id="280" r:id="rId24"/>
    <p:sldId id="297" r:id="rId25"/>
    <p:sldId id="289" r:id="rId26"/>
    <p:sldId id="294" r:id="rId27"/>
    <p:sldId id="296" r:id="rId28"/>
    <p:sldId id="298" r:id="rId29"/>
    <p:sldId id="299" r:id="rId30"/>
    <p:sldId id="291" r:id="rId31"/>
    <p:sldId id="300" r:id="rId32"/>
    <p:sldId id="302" r:id="rId33"/>
    <p:sldId id="301" r:id="rId34"/>
    <p:sldId id="303" r:id="rId35"/>
    <p:sldId id="304" r:id="rId36"/>
    <p:sldId id="312" r:id="rId37"/>
    <p:sldId id="306" r:id="rId38"/>
    <p:sldId id="308" r:id="rId39"/>
    <p:sldId id="311" r:id="rId40"/>
    <p:sldId id="310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727" autoAdjust="0"/>
    <p:restoredTop sz="94248" autoAdjust="0"/>
  </p:normalViewPr>
  <p:slideViewPr>
    <p:cSldViewPr>
      <p:cViewPr varScale="1">
        <p:scale>
          <a:sx n="81" d="100"/>
          <a:sy n="81" d="100"/>
        </p:scale>
        <p:origin x="-8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979F4-2AE2-4B54-BE2E-74677DD459D8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56762-512B-4CA8-B85C-72BA79A5A6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56762-512B-4CA8-B85C-72BA79A5A62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35838;&#20214;\&#35302;&#35282;.avi" TargetMode="Externa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10226.htm" TargetMode="External"/><Relationship Id="rId3" Type="http://schemas.openxmlformats.org/officeDocument/2006/relationships/hyperlink" Target="http://baike.baidu.com/view/430113.htm" TargetMode="External"/><Relationship Id="rId7" Type="http://schemas.openxmlformats.org/officeDocument/2006/relationships/hyperlink" Target="http://baike.baidu.com/view/38107.htm" TargetMode="External"/><Relationship Id="rId2" Type="http://schemas.openxmlformats.org/officeDocument/2006/relationships/hyperlink" Target="http://baike.baidu.com/view/72268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364176.htm" TargetMode="External"/><Relationship Id="rId5" Type="http://schemas.openxmlformats.org/officeDocument/2006/relationships/hyperlink" Target="http://baike.baidu.com/view/94729.htm" TargetMode="External"/><Relationship Id="rId4" Type="http://schemas.openxmlformats.org/officeDocument/2006/relationships/hyperlink" Target="http://baike.baidu.com/view/1743518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005571.ht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ike.baidu.com/view/27248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642918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57290" y="142852"/>
            <a:ext cx="621034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 kern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endParaRPr lang="en-US" altLang="zh-CN" sz="2800" b="1" kern="11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600" b="1" kern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小学语文</a:t>
            </a:r>
            <a:r>
              <a:rPr lang="zh-CN" altLang="en-US" sz="3600" b="1" kern="110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四</a:t>
            </a:r>
            <a:r>
              <a:rPr lang="zh-CN" altLang="en-US" sz="3600" b="1" kern="110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年级</a:t>
            </a:r>
            <a:r>
              <a:rPr lang="zh-CN" altLang="en-US" sz="3600" b="1" kern="110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上</a:t>
            </a:r>
            <a:r>
              <a:rPr lang="zh-CN" altLang="en-US" sz="3600" b="1" kern="110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册</a:t>
            </a:r>
            <a:endParaRPr lang="zh-CN" altLang="en-US" sz="3600" b="1" kern="11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21455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7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00174"/>
            <a:ext cx="6801829" cy="4038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2066" y="621508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5715016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达州职业技术学院</a:t>
            </a:r>
          </a:p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师范系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语文专业 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	</a:t>
            </a:r>
            <a:endParaRPr lang="en-US" altLang="zh-CN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黎艳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8502" y="1714488"/>
            <a:ext cx="461665" cy="3500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0176" y="714356"/>
            <a:ext cx="1200329" cy="5000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爬山虎</a:t>
            </a:r>
            <a:r>
              <a:rPr lang="zh-CN" altLang="en-US" sz="6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的脚</a:t>
            </a:r>
            <a:endParaRPr lang="zh-CN" altLang="en-US" sz="66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oin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hotophoto.cn/m34/011/003/0110030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0"/>
            <a:ext cx="857256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１、谜语：</a:t>
            </a:r>
            <a:endParaRPr lang="en-US" altLang="zh-CN" sz="3200" b="1" dirty="0" smtClean="0"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   </a:t>
            </a:r>
            <a:r>
              <a:rPr lang="zh-CN" altLang="en-US" sz="2800" b="1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（１）上搭架，下搭架，条条青龙藤上挂。（丝瓜）（２）上搭架，下搭架，串串珍珠藤上挂。（葡萄）</a:t>
            </a:r>
            <a:endParaRPr lang="en-US" altLang="zh-CN" sz="2800" b="1" dirty="0" smtClean="0"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    </a:t>
            </a:r>
            <a:r>
              <a:rPr lang="zh-CN" altLang="en-US" sz="2800" b="1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我们要是种丝瓜和葡萄，首先要做一项什么工作？（搭架子，不搭架子，丝瓜和葡萄就不能往高处生长。）</a:t>
            </a:r>
            <a:r>
              <a:rPr lang="zh-CN" altLang="en-US" sz="2800" b="1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4357694"/>
            <a:ext cx="87868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同学们知道了，葡萄和丝瓜都是靠搭架子才能往高处攀援的植物。爬山虎呢，也是一种攀援植物，可它不用搭架子，也能往高处爬。这是为什么呢？今天，我们就来学习第２５课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爬山虎的脚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。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3786190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、导语：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k\Desktop\OOOPIC_nanfangguanggao_20081211d0bb3b00bbae0ff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43" y="0"/>
            <a:ext cx="9286843" cy="685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785786" y="1214422"/>
            <a:ext cx="778674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dirty="0" smtClean="0"/>
              <a:t>　</a:t>
            </a:r>
            <a:r>
              <a:rPr lang="en-US" altLang="zh-CN" sz="2800" dirty="0" smtClean="0">
                <a:latin typeface="仿宋GB2312"/>
              </a:rPr>
              <a:t>A</a:t>
            </a:r>
            <a:r>
              <a:rPr lang="en-US" altLang="zh-CN" sz="2000" dirty="0" smtClean="0">
                <a:latin typeface="仿宋GB2312"/>
              </a:rPr>
              <a:t> </a:t>
            </a:r>
            <a:r>
              <a:rPr lang="zh-CN" altLang="en-US" sz="2000" dirty="0" smtClean="0">
                <a:latin typeface="仿宋GB2312"/>
              </a:rPr>
              <a:t>小小叶儿多又多　</a:t>
            </a:r>
            <a:r>
              <a:rPr lang="zh-CN" altLang="en-US" sz="2800" dirty="0" smtClean="0">
                <a:latin typeface="仿宋GB2312"/>
              </a:rPr>
              <a:t>　</a:t>
            </a:r>
            <a:r>
              <a:rPr lang="en-US" altLang="zh-CN" sz="2800" dirty="0" smtClean="0">
                <a:latin typeface="仿宋GB2312"/>
              </a:rPr>
              <a:t>B </a:t>
            </a:r>
            <a:r>
              <a:rPr lang="zh-CN" altLang="en-US" sz="2000" dirty="0" smtClean="0">
                <a:latin typeface="仿宋GB2312"/>
              </a:rPr>
              <a:t>爬山虎呀真厉害</a:t>
            </a:r>
            <a:r>
              <a:rPr lang="zh-CN" altLang="en-US" sz="2800" dirty="0" smtClean="0">
                <a:latin typeface="仿宋GB2312"/>
              </a:rPr>
              <a:t>　</a:t>
            </a:r>
            <a:r>
              <a:rPr lang="en-US" altLang="zh-CN" sz="2800" dirty="0" smtClean="0">
                <a:latin typeface="仿宋GB2312"/>
              </a:rPr>
              <a:t>C </a:t>
            </a:r>
            <a:r>
              <a:rPr lang="zh-CN" altLang="en-US" sz="2000" dirty="0" smtClean="0">
                <a:latin typeface="仿宋GB2312"/>
              </a:rPr>
              <a:t>是虎不是虎</a:t>
            </a:r>
            <a:br>
              <a:rPr lang="zh-CN" altLang="en-US" sz="2000" dirty="0" smtClean="0">
                <a:latin typeface="仿宋GB2312"/>
              </a:rPr>
            </a:br>
            <a:r>
              <a:rPr lang="zh-CN" altLang="en-US" sz="2000" dirty="0" smtClean="0">
                <a:latin typeface="仿宋GB2312"/>
              </a:rPr>
              <a:t>       春风吹来会跳舞　　　高楼大厦任你爬　　　有脚只会爬</a:t>
            </a:r>
            <a:br>
              <a:rPr lang="zh-CN" altLang="en-US" sz="2000" dirty="0" smtClean="0">
                <a:latin typeface="仿宋GB2312"/>
              </a:rPr>
            </a:br>
            <a:r>
              <a:rPr lang="zh-CN" altLang="en-US" sz="2000" dirty="0" smtClean="0">
                <a:latin typeface="仿宋GB2312"/>
              </a:rPr>
              <a:t>　   几根细丝长茎上　　　不怕高来不怕累　　　紧贴墙上绿</a:t>
            </a:r>
            <a:br>
              <a:rPr lang="zh-CN" altLang="en-US" sz="2000" dirty="0" smtClean="0">
                <a:latin typeface="仿宋GB2312"/>
              </a:rPr>
            </a:br>
            <a:r>
              <a:rPr lang="zh-CN" altLang="en-US" sz="2000" dirty="0" smtClean="0">
                <a:latin typeface="仿宋GB2312"/>
              </a:rPr>
              <a:t>　   使你疑是小蛟龙　　　勇往直前不退缩　　　离墙便枯死</a:t>
            </a:r>
            <a:br>
              <a:rPr lang="zh-CN" altLang="en-US" sz="2000" dirty="0" smtClean="0">
                <a:latin typeface="仿宋GB2312"/>
              </a:rPr>
            </a:br>
            <a:endParaRPr lang="zh-CN" altLang="en-US" sz="2000" dirty="0">
              <a:latin typeface="仿宋GB231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571480"/>
            <a:ext cx="5786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仿宋GB2312"/>
              </a:rPr>
              <a:t>3</a:t>
            </a:r>
            <a:r>
              <a:rPr lang="zh-CN" altLang="en-US" sz="3600" b="1" dirty="0" smtClean="0">
                <a:latin typeface="仿宋GB2312"/>
              </a:rPr>
              <a:t>、生畅所欲言</a:t>
            </a:r>
            <a:br>
              <a:rPr lang="zh-CN" altLang="en-US" sz="3600" b="1" dirty="0" smtClean="0">
                <a:latin typeface="仿宋GB2312"/>
              </a:rPr>
            </a:br>
            <a:endParaRPr lang="zh-CN" altLang="en-US" sz="3600" b="1" dirty="0">
              <a:latin typeface="仿宋GB2312"/>
            </a:endParaRPr>
          </a:p>
        </p:txBody>
      </p:sp>
      <p:pic>
        <p:nvPicPr>
          <p:cNvPr id="1029" name="Picture 5" descr="http://upload.ourgame.com/bbs/upfile/2008/6/11/200806111527078586050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928934"/>
            <a:ext cx="488155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ttp://www.ludongpo.com/UpLoadFiles/Photo/4s/%E7%88%AC%E5%B1%B1%E8%99%8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一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、初读课文，整体感知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kern="1600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</a:t>
            </a:r>
            <a:r>
              <a:rPr kumimoji="0" lang="en-US" altLang="zh-CN" sz="2800" b="1" i="0" u="none" strike="noStrike" kern="2900" cap="none" spc="160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kern="2900" cap="none" spc="160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、生小声读课文，标出自然段，然后说说通过初读课文对爬山虎有了哪些了解。</a:t>
            </a:r>
            <a:endParaRPr kumimoji="0" lang="zh-CN" altLang="en-US" sz="2800" b="1" i="0" u="none" strike="noStrike" kern="2900" cap="none" spc="160" normalizeH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kern="2900" cap="none" spc="160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自由读文后交流：</a:t>
            </a:r>
            <a:endParaRPr kumimoji="0" lang="zh-CN" altLang="en-US" sz="2800" b="1" i="0" u="none" strike="noStrike" kern="2900" cap="none" spc="160" normalizeH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3286124"/>
            <a:ext cx="5570756" cy="195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①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爬山虎是一种植物而不是动物。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仿宋_GB231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②爬山虎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真的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有脚</a:t>
            </a:r>
            <a:r>
              <a:rPr lang="zh-CN" altLang="en-US" sz="280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吗？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③爬山虎是靠脚向上爬的。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……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8b755dcf1df9ea2692457ed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42860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仿宋GB2312"/>
              </a:rPr>
              <a:t>   </a:t>
            </a:r>
            <a:r>
              <a:rPr lang="en-US" altLang="zh-CN" sz="4000" b="1" dirty="0" smtClean="0">
                <a:latin typeface="仿宋GB2312"/>
              </a:rPr>
              <a:t>1</a:t>
            </a:r>
            <a:r>
              <a:rPr lang="zh-CN" altLang="en-US" sz="4000" b="1" dirty="0" smtClean="0">
                <a:latin typeface="仿宋GB2312"/>
              </a:rPr>
              <a:t>、请同学们自由地朗读课文，在读中注意这样两个问题：</a:t>
            </a:r>
            <a:endParaRPr lang="en-US" altLang="zh-CN" sz="4000" b="1" dirty="0" smtClean="0">
              <a:latin typeface="仿宋GB2312"/>
            </a:endParaRPr>
          </a:p>
          <a:p>
            <a:r>
              <a:rPr lang="zh-CN" altLang="en-US" sz="4000" b="1" dirty="0" smtClean="0">
                <a:latin typeface="仿宋GB2312"/>
              </a:rPr>
              <a:t>（</a:t>
            </a:r>
            <a:r>
              <a:rPr lang="en-US" altLang="zh-CN" sz="4000" b="1" dirty="0" smtClean="0">
                <a:latin typeface="仿宋_GB2312"/>
              </a:rPr>
              <a:t>1</a:t>
            </a:r>
            <a:r>
              <a:rPr lang="zh-CN" altLang="en-US" sz="4000" b="1" dirty="0" smtClean="0">
                <a:latin typeface="仿宋_GB2312"/>
              </a:rPr>
              <a:t>）圈出课文的</a:t>
            </a:r>
            <a:endParaRPr lang="zh-CN" altLang="en-US" sz="4000" b="1" dirty="0">
              <a:latin typeface="仿宋_GB231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2928934"/>
            <a:ext cx="87154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kern="1300" noProof="1" smtClean="0">
                <a:latin typeface="仿宋_GB2312"/>
              </a:rPr>
              <a:t>Jūn    yún    kòng    dié</a:t>
            </a:r>
            <a:br>
              <a:rPr lang="en-US" altLang="zh-CN" sz="4800" kern="1300" noProof="1" smtClean="0">
                <a:latin typeface="仿宋_GB2312"/>
              </a:rPr>
            </a:br>
            <a:r>
              <a:rPr lang="zh-CN" altLang="en-US" sz="4800" kern="1300" noProof="1" smtClean="0">
                <a:latin typeface="仿宋_GB2312"/>
                <a:ea typeface="华文楷体" pitchFamily="2" charset="-122"/>
              </a:rPr>
              <a:t>均       匀      空   叠</a:t>
            </a:r>
            <a:r>
              <a:rPr lang="zh-CN" altLang="en-US" sz="4800" kern="1300" noProof="1" smtClean="0">
                <a:latin typeface="仿宋_GB2312"/>
              </a:rPr>
              <a:t/>
            </a:r>
            <a:br>
              <a:rPr lang="zh-CN" altLang="en-US" sz="4800" kern="1300" noProof="1" smtClean="0">
                <a:latin typeface="仿宋_GB2312"/>
              </a:rPr>
            </a:br>
            <a:r>
              <a:rPr lang="en-US" altLang="zh-CN" sz="4800" kern="1300" noProof="1" smtClean="0">
                <a:latin typeface="仿宋_GB2312"/>
              </a:rPr>
              <a:t>bǐng    jiāo   jīng   héng</a:t>
            </a:r>
            <a:br>
              <a:rPr lang="en-US" altLang="zh-CN" sz="4800" kern="1300" noProof="1" smtClean="0">
                <a:latin typeface="仿宋_GB2312"/>
              </a:rPr>
            </a:br>
            <a:r>
              <a:rPr lang="zh-CN" altLang="en-US" sz="4800" kern="1300" noProof="1" smtClean="0">
                <a:latin typeface="仿宋_GB2312"/>
                <a:ea typeface="华文楷体" pitchFamily="2" charset="-122"/>
              </a:rPr>
              <a:t>柄       蛟      茎   横</a:t>
            </a:r>
            <a:endParaRPr lang="zh-CN" altLang="en-US" sz="4800" kern="1300" dirty="0">
              <a:latin typeface="仿宋_GB231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29058" y="1643050"/>
            <a:ext cx="32861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/>
              <a:t>生词：</a:t>
            </a:r>
            <a:endParaRPr lang="zh-CN" altLang="en-US" sz="5400" b="1" dirty="0"/>
          </a:p>
        </p:txBody>
      </p:sp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8b755dcf1df9ea2692457ed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2844" y="1643050"/>
            <a:ext cx="90011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仿宋GB2312"/>
              </a:rPr>
              <a:t>引人注意、均匀、重叠、空隙、叶柄、触角、痕迹、逐渐、休想</a:t>
            </a:r>
            <a:endParaRPr lang="zh-CN" altLang="en-US" sz="4000" dirty="0">
              <a:latin typeface="仿宋GB231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785794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仿宋GB2312"/>
              </a:rPr>
              <a:t>（</a:t>
            </a:r>
            <a:r>
              <a:rPr lang="en-US" altLang="zh-CN" sz="4000" b="1" dirty="0" smtClean="0">
                <a:latin typeface="仿宋GB2312"/>
              </a:rPr>
              <a:t>2</a:t>
            </a:r>
            <a:r>
              <a:rPr lang="zh-CN" altLang="en-US" sz="4000" b="1" dirty="0" smtClean="0">
                <a:latin typeface="仿宋GB2312"/>
              </a:rPr>
              <a:t>）注意词语：</a:t>
            </a:r>
            <a:endParaRPr lang="zh-CN" altLang="en-US" sz="4000" b="1" dirty="0">
              <a:latin typeface="仿宋GB231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143248"/>
            <a:ext cx="8715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仿宋_GB2312"/>
              </a:rPr>
              <a:t>“重叠”的“重”是多音字，在这里应读作</a:t>
            </a:r>
            <a:r>
              <a:rPr lang="en-US" sz="4000" dirty="0" err="1" smtClean="0">
                <a:latin typeface="仿宋_GB2312"/>
              </a:rPr>
              <a:t>ch</a:t>
            </a:r>
            <a:r>
              <a:rPr lang="en-US" altLang="zh-CN" sz="4000" dirty="0" err="1" smtClean="0">
                <a:latin typeface="仿宋_GB2312"/>
              </a:rPr>
              <a:t>ó</a:t>
            </a:r>
            <a:r>
              <a:rPr lang="en-US" sz="4000" dirty="0" err="1" smtClean="0">
                <a:latin typeface="仿宋_GB2312"/>
              </a:rPr>
              <a:t>ng</a:t>
            </a:r>
            <a:r>
              <a:rPr lang="zh-CN" altLang="en-US" sz="4000" dirty="0" smtClean="0">
                <a:latin typeface="仿宋_GB2312"/>
              </a:rPr>
              <a:t>；“触着墙”的“着”不读</a:t>
            </a:r>
            <a:r>
              <a:rPr lang="en-US" sz="4000" dirty="0" err="1" smtClean="0">
                <a:latin typeface="仿宋_GB2312"/>
              </a:rPr>
              <a:t>zhe</a:t>
            </a:r>
            <a:r>
              <a:rPr lang="zh-CN" altLang="en-US" sz="4000" dirty="0" smtClean="0">
                <a:latin typeface="仿宋_GB2312"/>
              </a:rPr>
              <a:t>，应读</a:t>
            </a:r>
            <a:r>
              <a:rPr lang="en-US" sz="4000" dirty="0" err="1" smtClean="0">
                <a:latin typeface="仿宋_GB2312"/>
              </a:rPr>
              <a:t>zh</a:t>
            </a:r>
            <a:r>
              <a:rPr lang="en-US" altLang="zh-CN" sz="4000" dirty="0" err="1" smtClean="0">
                <a:latin typeface="仿宋_GB2312"/>
              </a:rPr>
              <a:t>á</a:t>
            </a:r>
            <a:r>
              <a:rPr lang="en-US" sz="4000" dirty="0" err="1" smtClean="0">
                <a:latin typeface="仿宋_GB2312"/>
              </a:rPr>
              <a:t>o</a:t>
            </a:r>
            <a:endParaRPr lang="zh-CN" altLang="en-US" sz="4000" dirty="0">
              <a:latin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71546"/>
            <a:ext cx="7358114" cy="55007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0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szyzx.net/uploads/allimg/090929/1-0Z9291PA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357562"/>
            <a:ext cx="4000496" cy="3500438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142844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爬山虎的脚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57884" y="6429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——</a:t>
            </a:r>
            <a:r>
              <a:rPr lang="zh-CN" altLang="en-US" sz="4000" dirty="0" smtClean="0"/>
              <a:t>叶圣陶</a:t>
            </a:r>
            <a:endParaRPr lang="zh-CN" altLang="en-US" sz="4000" dirty="0"/>
          </a:p>
        </p:txBody>
      </p:sp>
      <p:sp>
        <p:nvSpPr>
          <p:cNvPr id="18" name="矩形 17"/>
          <p:cNvSpPr/>
          <p:nvPr/>
        </p:nvSpPr>
        <p:spPr>
          <a:xfrm>
            <a:off x="142844" y="121442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       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1214422"/>
            <a:ext cx="9144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000" dirty="0" smtClean="0"/>
              <a:t>学校操场北边墙上满是爬山虎。我家也有爬山虎，从小院的西墙爬上去，在房顶上占了一大片地方。</a:t>
            </a:r>
            <a:br>
              <a:rPr lang="zh-CN" altLang="en-US" sz="2000" dirty="0" smtClean="0"/>
            </a:b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zh-CN" altLang="en-US" sz="2000" dirty="0" smtClean="0"/>
              <a:t>　　爬山虎刚长出来的叶子是嫩红的，不几天叶子长大，就变成嫩绿的。爬山虎的嫩叶，不大引人注意，引人注意的是长大了的叶子。那此叶子绿得那么新鲜，看着非常舒服。 叶尖一顺儿朝下，在墙上铺得那么均匀，没有重叠起来的，也不留一点儿空隙。一阵风拂过，一墙的叶子就漾                                                                起波纹，好看得很。</a:t>
            </a:r>
            <a:br>
              <a:rPr lang="zh-CN" altLang="en-US" sz="2000" dirty="0" smtClean="0"/>
            </a:b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zh-CN" altLang="en-US" sz="2000" dirty="0" smtClean="0"/>
              <a:t>　　以前，我只知道这种植物叫爬山虎，可不                                                                 知道它怎么能爬。今年，我注意了，原来爬山                                                                虎是有脚的。爬山虎的脚长在茎上。茎上长叶                                                                柄的地方，反面伸出枝状的六七根细丝，每根                                                                细丝像蜗牛的触角。细丝跟新叶子一样，也是                                                                嫩红的。这就是爬山虎的脚。</a:t>
            </a:r>
            <a:br>
              <a:rPr lang="zh-CN" altLang="en-US" sz="2000" dirty="0" smtClean="0"/>
            </a:b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endParaRPr lang="zh-CN" altLang="en-US" sz="2000" dirty="0">
              <a:latin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://ludongpo.com/UpLoadFiles/Photo/4s/%E7%88%AC%E5%B1%B1%E8%99%8E%E7%9A%84%E8%84%9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0"/>
            <a:ext cx="4762500" cy="425767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0" y="571480"/>
            <a:ext cx="442912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仿宋GB2312"/>
              </a:rPr>
              <a:t>　 爬山虎的脚触着墙的时候，六七根细丝的头上就变成小圆片，巴住墙。细丝原先是直的，现在弯曲了，把爬山虎的嫩茎拉一把，使它紧贴在墙上。爬山虎就是这样一脚一脚地往上爬。如果你仔细看那些细小的脚，你会想起图画上蛟龙的爪子。</a:t>
            </a:r>
            <a:br>
              <a:rPr lang="zh-CN" altLang="en-US" sz="2000" dirty="0" smtClean="0">
                <a:latin typeface="仿宋GB2312"/>
              </a:rPr>
            </a:br>
            <a:r>
              <a:rPr lang="zh-CN" altLang="en-US" sz="2000" dirty="0" smtClean="0">
                <a:latin typeface="仿宋GB2312"/>
              </a:rPr>
              <a:t/>
            </a:r>
            <a:br>
              <a:rPr lang="zh-CN" altLang="en-US" sz="2000" dirty="0" smtClean="0">
                <a:latin typeface="仿宋GB2312"/>
              </a:rPr>
            </a:br>
            <a:r>
              <a:rPr lang="zh-CN" altLang="en-US" sz="2000" dirty="0" smtClean="0">
                <a:latin typeface="仿宋GB2312"/>
              </a:rPr>
              <a:t>　 爬山虎的脚要是没触着墙，不几天就萎了，后来连痕迹也没有了。触着墙的，细丝和小圆片逐渐变成灰色。不要瞧不起那些灰色的脚，那些脚巴在墙上相当牢固，要是你的手指不费一点儿劲，休想拉下爬山虎的一根茎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hiphotos.baidu.com/%B3%D4%B4%CC%BC%A4/pic/item/600e003ff385cfbe3b87ce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357618"/>
            <a:ext cx="3000396" cy="350038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214290"/>
            <a:ext cx="8286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zh-CN" altLang="en-US" sz="2400" u="sng" dirty="0" smtClean="0"/>
              <a:t>在第二自然段，你觉得叶子美在什么地方？（一阵风拂过，一墙的叶子漾起波纹，好看得很。）你能读出风轻轻拂过叶子，叶子像波浪轻轻漾起的感觉吗？这是一种动态的美。还有哪句写出了叶子的静态美？（“那些叶子绿得那么新鲜，看着非常舒服，叶尖一顺儿朝下，在墙上铺得那么均匀，没有重叠起来的，不留一点空隙。”）为什么觉得这样的叶子给人以美的享受？（绿得新鲜，铺得均匀，排列整齐不重叠。）那谁能读出叶子这种绿的美，密又匀称的美来呢？观察叶子中，叶圣陶爷爷还观察到了叶子颜色的变                       化，叶子的颜色是怎么变化的？（刚长出来的叶子                  是嫩红的，没过几天是嫩绿的，长大的叶子绿得                      很新鲜。）叶子的颜色变化也很美，请读第二自                     然段，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一边感受一下风吹时爬山虎叶子的美。                       用手做一做拂过、漾起的动作。 </a:t>
            </a:r>
            <a:r>
              <a:rPr lang="zh-CN" altLang="en-US" sz="2400" u="sng" dirty="0" smtClean="0"/>
              <a:t>　</a:t>
            </a:r>
            <a:r>
              <a:rPr lang="zh-CN" altLang="en-US" u="sng" dirty="0" smtClean="0"/>
              <a:t> </a:t>
            </a:r>
            <a:endParaRPr lang="zh-CN" alt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log.luohuedu.net/images/new/suoluefile/16662/2009-4/2009429173145119135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aqtd.cn/hunan/UploadFiles_7442/200806/2008627756432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a3.att.hudong.com/05/34/012000000117271164634313069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572395" cy="52578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00364" y="142852"/>
            <a:ext cx="53578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ebaigoo.com/touxiang/UploadPic/2010-6/2010612312418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43074" cy="150019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85720" y="1785926"/>
            <a:ext cx="8643998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、爬山虎的脚长在茎上。茎上长叶柄的地方，反面伸出枝状的六七根细丝，每根细丝像蜗牛的触角。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仿宋GB2312"/>
              </a:rPr>
              <a:t>2</a:t>
            </a:r>
            <a:r>
              <a:rPr lang="zh-CN" altLang="en-US" sz="3200" dirty="0" smtClean="0">
                <a:latin typeface="仿宋GB2312"/>
              </a:rPr>
              <a:t>、如果你仔细看那些细小的脚，你会想起图画上蛟龙的爪子。</a:t>
            </a:r>
            <a:endParaRPr lang="zh-CN" altLang="en-US" sz="3200" dirty="0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500430" y="-214338"/>
            <a:ext cx="5029200" cy="1600200"/>
          </a:xfrm>
          <a:prstGeom prst="cloudCallout">
            <a:avLst>
              <a:gd name="adj1" fmla="val -85352"/>
              <a:gd name="adj2" fmla="val 19741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8" name="TextBox 7"/>
          <p:cNvSpPr txBox="1"/>
          <p:nvPr/>
        </p:nvSpPr>
        <p:spPr>
          <a:xfrm>
            <a:off x="4572000" y="428604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仿宋GB2312"/>
              </a:rPr>
              <a:t>佳句欣赏</a:t>
            </a:r>
            <a:endParaRPr lang="zh-CN" altLang="en-US" sz="4400" dirty="0">
              <a:latin typeface="仿宋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http://yhd203.blog.edu.cn/i.eol.cn/upload/photo/178756/1235392879_89778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500042"/>
            <a:ext cx="792961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仿宋GB2312"/>
              </a:rPr>
              <a:t>仔细阅读课文：</a:t>
            </a:r>
            <a:endParaRPr lang="en-US" altLang="zh-CN" sz="3600" b="1" dirty="0" smtClean="0">
              <a:latin typeface="仿宋GB2312"/>
            </a:endParaRPr>
          </a:p>
          <a:p>
            <a:r>
              <a:rPr lang="zh-CN" altLang="en-US" sz="2800" b="1" dirty="0" smtClean="0">
                <a:latin typeface="仿宋GB2312"/>
              </a:rPr>
              <a:t>      </a:t>
            </a:r>
            <a:r>
              <a:rPr lang="en-US" altLang="zh-CN" sz="2800" b="1" dirty="0" smtClean="0">
                <a:latin typeface="仿宋GB2312"/>
              </a:rPr>
              <a:t>1</a:t>
            </a:r>
            <a:r>
              <a:rPr lang="zh-CN" altLang="en-US" sz="2800" b="1" dirty="0" smtClean="0">
                <a:latin typeface="仿宋GB2312"/>
              </a:rPr>
              <a:t>、 师：课文主要写了什么呢？</a:t>
            </a:r>
            <a:endParaRPr lang="en-US" altLang="zh-CN" sz="2800" b="1" dirty="0" smtClean="0">
              <a:latin typeface="仿宋GB2312"/>
            </a:endParaRPr>
          </a:p>
          <a:p>
            <a:r>
              <a:rPr lang="zh-CN" altLang="en-US" sz="2800" b="1" dirty="0" smtClean="0">
                <a:latin typeface="仿宋GB2312"/>
              </a:rPr>
              <a:t>     （这篇课文重要描写了爬山虎生长的地方、爬山虎的叶子、爬山虎脚的形状和特点以及它是如何一步一步向上爬的）</a:t>
            </a:r>
            <a:br>
              <a:rPr lang="zh-CN" altLang="en-US" sz="2800" b="1" dirty="0" smtClean="0">
                <a:latin typeface="仿宋GB2312"/>
              </a:rPr>
            </a:br>
            <a:r>
              <a:rPr lang="zh-CN" altLang="en-US" sz="2800" b="1" dirty="0" smtClean="0">
                <a:latin typeface="仿宋GB2312"/>
              </a:rPr>
              <a:t>　   小结过渡：孩子们你们的预习非常充分到位，都是会学习的好孩子。下面我们大家一起来细读这篇文章，好吗</a:t>
            </a:r>
            <a:r>
              <a:rPr lang="zh-CN" altLang="en-US" sz="2800" dirty="0" smtClean="0">
                <a:latin typeface="仿宋_GB2312"/>
              </a:rPr>
              <a:t>？ </a:t>
            </a:r>
            <a:endParaRPr lang="en-US" altLang="zh-CN" sz="2800" dirty="0" smtClean="0">
              <a:latin typeface="仿宋_GB2312"/>
            </a:endParaRPr>
          </a:p>
          <a:p>
            <a:r>
              <a:rPr lang="en-US" altLang="zh-CN" sz="2800" dirty="0" smtClean="0">
                <a:latin typeface="仿宋_GB2312"/>
              </a:rPr>
              <a:t>     2</a:t>
            </a:r>
            <a:r>
              <a:rPr lang="zh-CN" altLang="en-US" sz="2800" b="1" dirty="0" smtClean="0">
                <a:latin typeface="仿宋GB2312"/>
              </a:rPr>
              <a:t>、想一想：本文是按照什么顺序叙述的？（预设：课文先介绍了爬山虎的叶子，再介绍爬山虎的脚和它怎么样向上爬的）</a:t>
            </a:r>
            <a:br>
              <a:rPr lang="zh-CN" altLang="en-US" sz="2800" b="1" dirty="0" smtClean="0">
                <a:latin typeface="仿宋GB2312"/>
              </a:rPr>
            </a:br>
            <a:r>
              <a:rPr lang="zh-CN" altLang="en-US" sz="2800" b="1" dirty="0" smtClean="0">
                <a:latin typeface="仿宋GB2312"/>
              </a:rPr>
              <a:t> </a:t>
            </a:r>
            <a:br>
              <a:rPr lang="zh-CN" altLang="en-US" sz="2800" b="1" dirty="0" smtClean="0">
                <a:latin typeface="仿宋GB2312"/>
              </a:rPr>
            </a:br>
            <a:endParaRPr lang="zh-CN" altLang="en-US" sz="2800" b="1" dirty="0">
              <a:latin typeface="仿宋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hk\Desktop\20099231959534462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857224" y="714356"/>
            <a:ext cx="77153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宋体" pitchFamily="2" charset="-122"/>
                <a:cs typeface="Times New Roman" pitchFamily="18" charset="0"/>
              </a:rPr>
              <a:t>①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宋体" pitchFamily="2" charset="-122"/>
                <a:cs typeface="Times New Roman" pitchFamily="18" charset="0"/>
              </a:rPr>
              <a:t>爬山虎向上爬的句子：爬山虎的脚触着墙的时候，六七根细丝的头上就变成小圆片，巴住墙。细丝原先是直的，现在弯曲了，把爬山虎的嫩茎拉一把，使它紧贴在墙上。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_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宋体" pitchFamily="2" charset="-122"/>
                <a:cs typeface="Times New Roman" pitchFamily="18" charset="0"/>
              </a:rPr>
              <a:t>②表示向上爬的动作的词：触、巴、拉、贴 （板书）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_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宋体" pitchFamily="2" charset="-122"/>
                <a:cs typeface="Times New Roman" pitchFamily="18" charset="0"/>
              </a:rPr>
              <a:t>③抽小组演示爬的过程，师生共同评价，纠正。（要让学生明白爬山虎并不像动物那样用脚交替着往上爬，而是长一只脚，巴住墙，再长出另一只脚，再巴住墙，它要不停的向上爬，就要不断的长出新脚来，所以叶圣陶爷爷说，“就是这样一脚一脚往上爬的”。）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_GB231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90600" y="685800"/>
            <a:ext cx="3962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5050"/>
                </a:solidFill>
                <a:latin typeface="Arial" charset="0"/>
                <a:ea typeface="楷体_GB2312" pitchFamily="49" charset="-122"/>
              </a:rPr>
              <a:t>爬山虎脚的</a:t>
            </a:r>
            <a:r>
              <a:rPr lang="zh-CN" altLang="en-US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ea typeface="楷体_GB2312" pitchFamily="49" charset="-122"/>
              </a:rPr>
              <a:t>变化</a:t>
            </a:r>
            <a:endParaRPr lang="zh-CN" altLang="en-US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5" name="触角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714488"/>
            <a:ext cx="51435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37"/>
          <p:cNvGrpSpPr>
            <a:grpSpLocks/>
          </p:cNvGrpSpPr>
          <p:nvPr/>
        </p:nvGrpSpPr>
        <p:grpSpPr bwMode="auto">
          <a:xfrm>
            <a:off x="3505200" y="1524000"/>
            <a:ext cx="2133600" cy="5334000"/>
            <a:chOff x="576" y="1632"/>
            <a:chExt cx="1344" cy="3360"/>
          </a:xfrm>
        </p:grpSpPr>
        <p:grpSp>
          <p:nvGrpSpPr>
            <p:cNvPr id="3" name="Group 1136"/>
            <p:cNvGrpSpPr>
              <a:grpSpLocks/>
            </p:cNvGrpSpPr>
            <p:nvPr/>
          </p:nvGrpSpPr>
          <p:grpSpPr bwMode="auto">
            <a:xfrm>
              <a:off x="1344" y="3456"/>
              <a:ext cx="576" cy="384"/>
              <a:chOff x="1728" y="1008"/>
              <a:chExt cx="528" cy="384"/>
            </a:xfrm>
          </p:grpSpPr>
          <p:sp>
            <p:nvSpPr>
              <p:cNvPr id="27" name="Line 1119"/>
              <p:cNvSpPr>
                <a:spLocks noChangeShapeType="1"/>
              </p:cNvSpPr>
              <p:nvPr/>
            </p:nvSpPr>
            <p:spPr bwMode="auto">
              <a:xfrm flipV="1">
                <a:off x="1728" y="1152"/>
                <a:ext cx="462" cy="96"/>
              </a:xfrm>
              <a:prstGeom prst="line">
                <a:avLst/>
              </a:prstGeom>
              <a:noFill/>
              <a:ln w="28575">
                <a:solidFill>
                  <a:srgbClr val="FF5050"/>
                </a:solidFill>
                <a:round/>
                <a:headEnd/>
                <a:tailEnd type="oval" w="lg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1120"/>
              <p:cNvSpPr>
                <a:spLocks noChangeShapeType="1"/>
              </p:cNvSpPr>
              <p:nvPr/>
            </p:nvSpPr>
            <p:spPr bwMode="auto">
              <a:xfrm>
                <a:off x="1794" y="1248"/>
                <a:ext cx="462" cy="48"/>
              </a:xfrm>
              <a:prstGeom prst="line">
                <a:avLst/>
              </a:prstGeom>
              <a:noFill/>
              <a:ln w="9525">
                <a:solidFill>
                  <a:srgbClr val="FF5050"/>
                </a:solidFill>
                <a:round/>
                <a:headEnd/>
                <a:tailEnd type="oval" w="lg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1121"/>
              <p:cNvSpPr>
                <a:spLocks noChangeShapeType="1"/>
              </p:cNvSpPr>
              <p:nvPr/>
            </p:nvSpPr>
            <p:spPr bwMode="auto">
              <a:xfrm flipV="1">
                <a:off x="1728" y="1008"/>
                <a:ext cx="336" cy="240"/>
              </a:xfrm>
              <a:prstGeom prst="lin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 type="oval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1122"/>
              <p:cNvSpPr>
                <a:spLocks noChangeShapeType="1"/>
              </p:cNvSpPr>
              <p:nvPr/>
            </p:nvSpPr>
            <p:spPr bwMode="auto">
              <a:xfrm flipV="1">
                <a:off x="1728" y="1200"/>
                <a:ext cx="528" cy="48"/>
              </a:xfrm>
              <a:prstGeom prst="line">
                <a:avLst/>
              </a:prstGeom>
              <a:noFill/>
              <a:ln w="9525">
                <a:solidFill>
                  <a:srgbClr val="FF5050"/>
                </a:solidFill>
                <a:round/>
                <a:headEnd/>
                <a:tailEnd type="oval" w="lg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1123"/>
              <p:cNvSpPr>
                <a:spLocks noChangeShapeType="1"/>
              </p:cNvSpPr>
              <p:nvPr/>
            </p:nvSpPr>
            <p:spPr bwMode="auto">
              <a:xfrm>
                <a:off x="1728" y="1248"/>
                <a:ext cx="528" cy="144"/>
              </a:xfrm>
              <a:prstGeom prst="line">
                <a:avLst/>
              </a:prstGeom>
              <a:noFill/>
              <a:ln w="9525">
                <a:solidFill>
                  <a:srgbClr val="FF5050"/>
                </a:solidFill>
                <a:round/>
                <a:headEnd/>
                <a:tailEnd type="oval" w="lg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1124"/>
              <p:cNvSpPr>
                <a:spLocks noChangeShapeType="1"/>
              </p:cNvSpPr>
              <p:nvPr/>
            </p:nvSpPr>
            <p:spPr bwMode="auto">
              <a:xfrm flipV="1">
                <a:off x="1794" y="1248"/>
                <a:ext cx="462" cy="0"/>
              </a:xfrm>
              <a:prstGeom prst="line">
                <a:avLst/>
              </a:prstGeom>
              <a:noFill/>
              <a:ln w="9525">
                <a:solidFill>
                  <a:srgbClr val="FF5050"/>
                </a:solidFill>
                <a:round/>
                <a:headEnd/>
                <a:tailEnd type="oval" w="lg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1132"/>
            <p:cNvGrpSpPr>
              <a:grpSpLocks/>
            </p:cNvGrpSpPr>
            <p:nvPr/>
          </p:nvGrpSpPr>
          <p:grpSpPr bwMode="auto">
            <a:xfrm>
              <a:off x="576" y="1632"/>
              <a:ext cx="1200" cy="3360"/>
              <a:chOff x="672" y="1632"/>
              <a:chExt cx="1200" cy="3360"/>
            </a:xfrm>
          </p:grpSpPr>
          <p:grpSp>
            <p:nvGrpSpPr>
              <p:cNvPr id="5" name="Group 1125"/>
              <p:cNvGrpSpPr>
                <a:grpSpLocks/>
              </p:cNvGrpSpPr>
              <p:nvPr/>
            </p:nvGrpSpPr>
            <p:grpSpPr bwMode="auto">
              <a:xfrm>
                <a:off x="1344" y="2496"/>
                <a:ext cx="528" cy="288"/>
                <a:chOff x="1104" y="2400"/>
                <a:chExt cx="384" cy="288"/>
              </a:xfrm>
            </p:grpSpPr>
            <p:sp>
              <p:nvSpPr>
                <p:cNvPr id="21" name="Line 1126"/>
                <p:cNvSpPr>
                  <a:spLocks noChangeShapeType="1"/>
                </p:cNvSpPr>
                <p:nvPr/>
              </p:nvSpPr>
              <p:spPr bwMode="auto">
                <a:xfrm flipV="1">
                  <a:off x="1104" y="2448"/>
                  <a:ext cx="336" cy="96"/>
                </a:xfrm>
                <a:prstGeom prst="line">
                  <a:avLst/>
                </a:prstGeom>
                <a:noFill/>
                <a:ln w="2857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Line 1127"/>
                <p:cNvSpPr>
                  <a:spLocks noChangeShapeType="1"/>
                </p:cNvSpPr>
                <p:nvPr/>
              </p:nvSpPr>
              <p:spPr bwMode="auto">
                <a:xfrm>
                  <a:off x="1152" y="2544"/>
                  <a:ext cx="336" cy="48"/>
                </a:xfrm>
                <a:prstGeom prst="line">
                  <a:avLst/>
                </a:prstGeom>
                <a:noFill/>
                <a:ln w="952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Line 1128"/>
                <p:cNvSpPr>
                  <a:spLocks noChangeShapeType="1"/>
                </p:cNvSpPr>
                <p:nvPr/>
              </p:nvSpPr>
              <p:spPr bwMode="auto">
                <a:xfrm flipV="1">
                  <a:off x="1104" y="2400"/>
                  <a:ext cx="336" cy="144"/>
                </a:xfrm>
                <a:prstGeom prst="line">
                  <a:avLst/>
                </a:prstGeom>
                <a:noFill/>
                <a:ln w="952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Line 1129"/>
                <p:cNvSpPr>
                  <a:spLocks noChangeShapeType="1"/>
                </p:cNvSpPr>
                <p:nvPr/>
              </p:nvSpPr>
              <p:spPr bwMode="auto">
                <a:xfrm flipV="1">
                  <a:off x="1104" y="2496"/>
                  <a:ext cx="384" cy="48"/>
                </a:xfrm>
                <a:prstGeom prst="line">
                  <a:avLst/>
                </a:prstGeom>
                <a:noFill/>
                <a:ln w="952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Line 1130"/>
                <p:cNvSpPr>
                  <a:spLocks noChangeShapeType="1"/>
                </p:cNvSpPr>
                <p:nvPr/>
              </p:nvSpPr>
              <p:spPr bwMode="auto">
                <a:xfrm>
                  <a:off x="1104" y="2544"/>
                  <a:ext cx="384" cy="144"/>
                </a:xfrm>
                <a:prstGeom prst="line">
                  <a:avLst/>
                </a:prstGeom>
                <a:noFill/>
                <a:ln w="952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Line 1131"/>
                <p:cNvSpPr>
                  <a:spLocks noChangeShapeType="1"/>
                </p:cNvSpPr>
                <p:nvPr/>
              </p:nvSpPr>
              <p:spPr bwMode="auto">
                <a:xfrm flipV="1">
                  <a:off x="1152" y="2544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FF5050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Group 1093"/>
              <p:cNvGrpSpPr>
                <a:grpSpLocks/>
              </p:cNvGrpSpPr>
              <p:nvPr/>
            </p:nvGrpSpPr>
            <p:grpSpPr bwMode="auto">
              <a:xfrm>
                <a:off x="672" y="1632"/>
                <a:ext cx="1104" cy="3360"/>
                <a:chOff x="0" y="1968"/>
                <a:chExt cx="1104" cy="3360"/>
              </a:xfrm>
            </p:grpSpPr>
            <p:grpSp>
              <p:nvGrpSpPr>
                <p:cNvPr id="7" name="Group 1092"/>
                <p:cNvGrpSpPr>
                  <a:grpSpLocks/>
                </p:cNvGrpSpPr>
                <p:nvPr/>
              </p:nvGrpSpPr>
              <p:grpSpPr bwMode="auto">
                <a:xfrm>
                  <a:off x="0" y="1968"/>
                  <a:ext cx="1104" cy="3360"/>
                  <a:chOff x="0" y="1968"/>
                  <a:chExt cx="1104" cy="3360"/>
                </a:xfrm>
              </p:grpSpPr>
              <p:grpSp>
                <p:nvGrpSpPr>
                  <p:cNvPr id="9" name="Group 1089"/>
                  <p:cNvGrpSpPr>
                    <a:grpSpLocks/>
                  </p:cNvGrpSpPr>
                  <p:nvPr/>
                </p:nvGrpSpPr>
                <p:grpSpPr bwMode="auto">
                  <a:xfrm>
                    <a:off x="0" y="1968"/>
                    <a:ext cx="1104" cy="3360"/>
                    <a:chOff x="576" y="2064"/>
                    <a:chExt cx="1104" cy="3360"/>
                  </a:xfrm>
                </p:grpSpPr>
                <p:pic>
                  <p:nvPicPr>
                    <p:cNvPr id="11" name="Picture 1030" descr="叶子1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76" y="3792"/>
                      <a:ext cx="764" cy="76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grpSp>
                  <p:nvGrpSpPr>
                    <p:cNvPr id="12" name="Group 10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76" y="2064"/>
                      <a:ext cx="1104" cy="3360"/>
                      <a:chOff x="1488" y="2592"/>
                      <a:chExt cx="1104" cy="3360"/>
                    </a:xfrm>
                  </p:grpSpPr>
                  <p:grpSp>
                    <p:nvGrpSpPr>
                      <p:cNvPr id="13" name="Group 10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32" y="2592"/>
                        <a:ext cx="912" cy="3360"/>
                        <a:chOff x="2016" y="3024"/>
                        <a:chExt cx="912" cy="3360"/>
                      </a:xfrm>
                    </p:grpSpPr>
                    <p:grpSp>
                      <p:nvGrpSpPr>
                        <p:cNvPr id="15" name="Group 10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016" y="3264"/>
                          <a:ext cx="912" cy="3120"/>
                          <a:chOff x="2016" y="3312"/>
                          <a:chExt cx="912" cy="3120"/>
                        </a:xfrm>
                      </p:grpSpPr>
                      <p:sp>
                        <p:nvSpPr>
                          <p:cNvPr id="17" name="Freeform 108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52" y="3552"/>
                            <a:ext cx="240" cy="96"/>
                          </a:xfrm>
                          <a:custGeom>
                            <a:avLst/>
                            <a:gdLst>
                              <a:gd name="T0" fmla="*/ 0 w 240"/>
                              <a:gd name="T1" fmla="*/ 96 h 96"/>
                              <a:gd name="T2" fmla="*/ 96 w 240"/>
                              <a:gd name="T3" fmla="*/ 0 h 96"/>
                              <a:gd name="T4" fmla="*/ 240 w 240"/>
                              <a:gd name="T5" fmla="*/ 96 h 96"/>
                              <a:gd name="T6" fmla="*/ 0 60000 65536"/>
                              <a:gd name="T7" fmla="*/ 0 60000 65536"/>
                              <a:gd name="T8" fmla="*/ 0 60000 65536"/>
                              <a:gd name="T9" fmla="*/ 0 w 240"/>
                              <a:gd name="T10" fmla="*/ 0 h 96"/>
                              <a:gd name="T11" fmla="*/ 240 w 240"/>
                              <a:gd name="T12" fmla="*/ 96 h 96"/>
                            </a:gdLst>
                            <a:ahLst/>
                            <a:cxnLst>
                              <a:cxn ang="T6">
                                <a:pos x="T0" y="T1"/>
                              </a:cxn>
                              <a:cxn ang="T7">
                                <a:pos x="T2" y="T3"/>
                              </a:cxn>
                              <a:cxn ang="T8">
                                <a:pos x="T4" y="T5"/>
                              </a:cxn>
                            </a:cxnLst>
                            <a:rect l="T9" t="T10" r="T11" b="T12"/>
                            <a:pathLst>
                              <a:path w="240" h="96">
                                <a:moveTo>
                                  <a:pt x="0" y="96"/>
                                </a:moveTo>
                                <a:cubicBezTo>
                                  <a:pt x="28" y="48"/>
                                  <a:pt x="56" y="0"/>
                                  <a:pt x="96" y="0"/>
                                </a:cubicBezTo>
                                <a:cubicBezTo>
                                  <a:pt x="136" y="0"/>
                                  <a:pt x="216" y="80"/>
                                  <a:pt x="240" y="96"/>
                                </a:cubicBezTo>
                              </a:path>
                            </a:pathLst>
                          </a:custGeom>
                          <a:noFill/>
                          <a:ln w="38100">
                            <a:solidFill>
                              <a:srgbClr val="0066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18" name="Group 108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016" y="3312"/>
                            <a:ext cx="912" cy="3120"/>
                            <a:chOff x="2688" y="3456"/>
                            <a:chExt cx="912" cy="3120"/>
                          </a:xfrm>
                        </p:grpSpPr>
                        <p:sp>
                          <p:nvSpPr>
                            <p:cNvPr id="19" name="Freeform 108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216" y="3456"/>
                              <a:ext cx="200" cy="3120"/>
                            </a:xfrm>
                            <a:custGeom>
                              <a:avLst/>
                              <a:gdLst>
                                <a:gd name="T0" fmla="*/ 200 w 200"/>
                                <a:gd name="T1" fmla="*/ 0 h 3120"/>
                                <a:gd name="T2" fmla="*/ 8 w 200"/>
                                <a:gd name="T3" fmla="*/ 480 h 3120"/>
                                <a:gd name="T4" fmla="*/ 152 w 200"/>
                                <a:gd name="T5" fmla="*/ 1344 h 3120"/>
                                <a:gd name="T6" fmla="*/ 104 w 200"/>
                                <a:gd name="T7" fmla="*/ 1872 h 3120"/>
                                <a:gd name="T8" fmla="*/ 8 w 200"/>
                                <a:gd name="T9" fmla="*/ 2304 h 3120"/>
                                <a:gd name="T10" fmla="*/ 104 w 200"/>
                                <a:gd name="T11" fmla="*/ 2976 h 3120"/>
                                <a:gd name="T12" fmla="*/ 56 w 200"/>
                                <a:gd name="T13" fmla="*/ 3120 h 3120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00"/>
                                <a:gd name="T22" fmla="*/ 0 h 3120"/>
                                <a:gd name="T23" fmla="*/ 200 w 200"/>
                                <a:gd name="T24" fmla="*/ 3120 h 3120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00" h="3120">
                                  <a:moveTo>
                                    <a:pt x="200" y="0"/>
                                  </a:moveTo>
                                  <a:cubicBezTo>
                                    <a:pt x="108" y="128"/>
                                    <a:pt x="16" y="256"/>
                                    <a:pt x="8" y="480"/>
                                  </a:cubicBezTo>
                                  <a:cubicBezTo>
                                    <a:pt x="0" y="704"/>
                                    <a:pt x="136" y="1112"/>
                                    <a:pt x="152" y="1344"/>
                                  </a:cubicBezTo>
                                  <a:cubicBezTo>
                                    <a:pt x="168" y="1576"/>
                                    <a:pt x="128" y="1712"/>
                                    <a:pt x="104" y="1872"/>
                                  </a:cubicBezTo>
                                  <a:cubicBezTo>
                                    <a:pt x="80" y="2032"/>
                                    <a:pt x="8" y="2120"/>
                                    <a:pt x="8" y="2304"/>
                                  </a:cubicBezTo>
                                  <a:cubicBezTo>
                                    <a:pt x="8" y="2488"/>
                                    <a:pt x="96" y="2840"/>
                                    <a:pt x="104" y="2976"/>
                                  </a:cubicBezTo>
                                  <a:cubicBezTo>
                                    <a:pt x="112" y="3112"/>
                                    <a:pt x="64" y="3096"/>
                                    <a:pt x="56" y="3120"/>
                                  </a:cubicBezTo>
                                </a:path>
                              </a:pathLst>
                            </a:custGeom>
                            <a:noFill/>
                            <a:ln w="76200">
                              <a:solidFill>
                                <a:srgbClr val="00660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pic>
                          <p:nvPicPr>
                            <p:cNvPr id="20" name="Picture 1085" descr="叶子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clrChange>
                                <a:clrFrom>
                                  <a:srgbClr val="FFFFFF"/>
                                </a:clrFrom>
                                <a:clrTo>
                                  <a:srgbClr val="FFFFFF">
                                    <a:alpha val="0"/>
                                  </a:srgbClr>
                                </a:clrTo>
                              </a:clrChange>
                              <a:lum bright="24000"/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88" y="3456"/>
                              <a:ext cx="912" cy="666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</p:grpSp>
                    <p:pic>
                      <p:nvPicPr>
                        <p:cNvPr id="16" name="Picture 1086" descr="叶子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lum bright="12000"/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4" y="3024"/>
                          <a:ext cx="384" cy="42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14" name="Picture 1087" descr="叶子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bright="18000" contrast="-1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8" y="3360"/>
                        <a:ext cx="1104" cy="1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</p:grpSp>
              <p:pic>
                <p:nvPicPr>
                  <p:cNvPr id="10" name="Picture 1031" descr="叶子1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6" y="3648"/>
                    <a:ext cx="432" cy="52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8" name="Picture 1064" descr="叶子1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40" y="4128"/>
                  <a:ext cx="624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grpSp>
        <p:nvGrpSpPr>
          <p:cNvPr id="33" name="Group 1047"/>
          <p:cNvGrpSpPr>
            <a:grpSpLocks/>
          </p:cNvGrpSpPr>
          <p:nvPr/>
        </p:nvGrpSpPr>
        <p:grpSpPr bwMode="auto">
          <a:xfrm>
            <a:off x="5334000" y="609600"/>
            <a:ext cx="1676400" cy="6019800"/>
            <a:chOff x="3744" y="0"/>
            <a:chExt cx="960" cy="4320"/>
          </a:xfrm>
        </p:grpSpPr>
        <p:sp>
          <p:nvSpPr>
            <p:cNvPr id="34" name="Rectangle 1033"/>
            <p:cNvSpPr>
              <a:spLocks noChangeArrowheads="1"/>
            </p:cNvSpPr>
            <p:nvPr/>
          </p:nvSpPr>
          <p:spPr bwMode="auto">
            <a:xfrm>
              <a:off x="4224" y="3840"/>
              <a:ext cx="480" cy="480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100000">
                  <a:srgbClr val="472F18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1034"/>
            <p:cNvSpPr>
              <a:spLocks noChangeArrowheads="1"/>
            </p:cNvSpPr>
            <p:nvPr/>
          </p:nvSpPr>
          <p:spPr bwMode="auto">
            <a:xfrm>
              <a:off x="3744" y="3840"/>
              <a:ext cx="480" cy="480"/>
            </a:xfrm>
            <a:prstGeom prst="rect">
              <a:avLst/>
            </a:prstGeom>
            <a:gradFill rotWithShape="0">
              <a:gsLst>
                <a:gs pos="0">
                  <a:srgbClr val="996633"/>
                </a:gs>
                <a:gs pos="100000">
                  <a:srgbClr val="472F18"/>
                </a:gs>
              </a:gsLst>
              <a:lin ang="5400000" scaled="1"/>
            </a:gra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Rectangle 1035"/>
            <p:cNvSpPr>
              <a:spLocks noChangeArrowheads="1"/>
            </p:cNvSpPr>
            <p:nvPr/>
          </p:nvSpPr>
          <p:spPr bwMode="auto">
            <a:xfrm>
              <a:off x="3744" y="3360"/>
              <a:ext cx="96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Rectangle 1036"/>
            <p:cNvSpPr>
              <a:spLocks noChangeArrowheads="1"/>
            </p:cNvSpPr>
            <p:nvPr/>
          </p:nvSpPr>
          <p:spPr bwMode="auto">
            <a:xfrm>
              <a:off x="4224" y="288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Rectangle 1037"/>
            <p:cNvSpPr>
              <a:spLocks noChangeArrowheads="1"/>
            </p:cNvSpPr>
            <p:nvPr/>
          </p:nvSpPr>
          <p:spPr bwMode="auto">
            <a:xfrm>
              <a:off x="3744" y="288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Rectangle 1038"/>
            <p:cNvSpPr>
              <a:spLocks noChangeArrowheads="1"/>
            </p:cNvSpPr>
            <p:nvPr/>
          </p:nvSpPr>
          <p:spPr bwMode="auto">
            <a:xfrm>
              <a:off x="3744" y="2400"/>
              <a:ext cx="96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Rectangle 1039"/>
            <p:cNvSpPr>
              <a:spLocks noChangeArrowheads="1"/>
            </p:cNvSpPr>
            <p:nvPr/>
          </p:nvSpPr>
          <p:spPr bwMode="auto">
            <a:xfrm>
              <a:off x="4224" y="192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1040"/>
            <p:cNvSpPr>
              <a:spLocks noChangeArrowheads="1"/>
            </p:cNvSpPr>
            <p:nvPr/>
          </p:nvSpPr>
          <p:spPr bwMode="auto">
            <a:xfrm>
              <a:off x="3744" y="192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Rectangle 1041"/>
            <p:cNvSpPr>
              <a:spLocks noChangeArrowheads="1"/>
            </p:cNvSpPr>
            <p:nvPr/>
          </p:nvSpPr>
          <p:spPr bwMode="auto">
            <a:xfrm>
              <a:off x="3744" y="1440"/>
              <a:ext cx="96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1042"/>
            <p:cNvSpPr>
              <a:spLocks noChangeArrowheads="1"/>
            </p:cNvSpPr>
            <p:nvPr/>
          </p:nvSpPr>
          <p:spPr bwMode="auto">
            <a:xfrm>
              <a:off x="4224" y="96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Rectangle 1043"/>
            <p:cNvSpPr>
              <a:spLocks noChangeArrowheads="1"/>
            </p:cNvSpPr>
            <p:nvPr/>
          </p:nvSpPr>
          <p:spPr bwMode="auto">
            <a:xfrm>
              <a:off x="3744" y="96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Rectangle 1044"/>
            <p:cNvSpPr>
              <a:spLocks noChangeArrowheads="1"/>
            </p:cNvSpPr>
            <p:nvPr/>
          </p:nvSpPr>
          <p:spPr bwMode="auto">
            <a:xfrm>
              <a:off x="3744" y="480"/>
              <a:ext cx="96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Rectangle 1045"/>
            <p:cNvSpPr>
              <a:spLocks noChangeArrowheads="1"/>
            </p:cNvSpPr>
            <p:nvPr/>
          </p:nvSpPr>
          <p:spPr bwMode="auto">
            <a:xfrm>
              <a:off x="4224" y="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Rectangle 1046"/>
            <p:cNvSpPr>
              <a:spLocks noChangeArrowheads="1"/>
            </p:cNvSpPr>
            <p:nvPr/>
          </p:nvSpPr>
          <p:spPr bwMode="auto">
            <a:xfrm>
              <a:off x="3744" y="0"/>
              <a:ext cx="480" cy="480"/>
            </a:xfrm>
            <a:prstGeom prst="rect">
              <a:avLst/>
            </a:prstGeom>
            <a:solidFill>
              <a:srgbClr val="CC9900"/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48" name="Picture 2" descr="C:\Documents and Settings\Administrator\桌面\1_200909041328031VvCN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63603">
            <a:off x="3341830" y="1880998"/>
            <a:ext cx="9525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C:\Documents and Settings\Administrator\桌面\1_200909041328031VvCN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357258">
            <a:off x="4333875" y="4779963"/>
            <a:ext cx="9525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0" y="5867400"/>
            <a:ext cx="2667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触角的变化</a:t>
            </a:r>
          </a:p>
        </p:txBody>
      </p:sp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C:\Users\hk\Desktop\200943012576571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8596" y="857232"/>
            <a:ext cx="792961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GB2312"/>
              </a:rPr>
              <a:t>爬山虎的脚有什么变化呢？</a:t>
            </a:r>
            <a:br>
              <a:rPr lang="zh-CN" altLang="en-US" sz="2800" b="1" dirty="0" smtClean="0">
                <a:latin typeface="仿宋GB2312"/>
              </a:rPr>
            </a:br>
            <a:r>
              <a:rPr lang="zh-CN" altLang="en-US" sz="2800" b="1" dirty="0" smtClean="0">
                <a:latin typeface="仿宋GB2312"/>
              </a:rPr>
              <a:t>　　谁能汇报你读这段的收获？（爬山虎的脚要是没触着墙，不几天就萎了，后来连痕迹也没有了。触着墙的，细丝和小圆片逐渐变成灰色。不要瞧不起那些灰色的脚，那些脚巴在墙上相当牢固，要是你的手指不费一点儿劲，休想拉下爬山虎的一根茎）“</a:t>
            </a:r>
            <a:r>
              <a:rPr lang="en-US" altLang="zh-CN" sz="2800" b="1" dirty="0" smtClean="0">
                <a:latin typeface="仿宋GB2312"/>
              </a:rPr>
              <a:t>……</a:t>
            </a:r>
            <a:r>
              <a:rPr lang="zh-CN" altLang="en-US" sz="2800" b="1" dirty="0" smtClean="0">
                <a:latin typeface="仿宋GB2312"/>
              </a:rPr>
              <a:t>要是</a:t>
            </a:r>
            <a:r>
              <a:rPr lang="en-US" altLang="zh-CN" sz="2800" b="1" dirty="0" smtClean="0">
                <a:latin typeface="仿宋GB2312"/>
              </a:rPr>
              <a:t>……</a:t>
            </a:r>
            <a:r>
              <a:rPr lang="zh-CN" altLang="en-US" sz="2800" b="1" dirty="0" smtClean="0">
                <a:latin typeface="仿宋GB2312"/>
              </a:rPr>
              <a:t>休想</a:t>
            </a:r>
            <a:r>
              <a:rPr lang="en-US" altLang="zh-CN" sz="2800" b="1" dirty="0" smtClean="0">
                <a:latin typeface="仿宋GB2312"/>
              </a:rPr>
              <a:t>……”</a:t>
            </a:r>
            <a:r>
              <a:rPr lang="zh-CN" altLang="en-US" sz="2800" b="1" dirty="0" smtClean="0">
                <a:latin typeface="仿宋GB2312"/>
              </a:rPr>
              <a:t>说明了什么？可见爬山虎的脚巴住墙是多么牢固啊。风能掀下它，不让它继续往上爬吗？雨能阻挡它向上攀登吗</a:t>
            </a:r>
            <a:r>
              <a:rPr lang="en-US" altLang="zh-CN" sz="2800" b="1" dirty="0" smtClean="0">
                <a:latin typeface="仿宋GB2312"/>
              </a:rPr>
              <a:t>?</a:t>
            </a:r>
            <a:r>
              <a:rPr lang="zh-CN" altLang="en-US" sz="2800" b="1" dirty="0" smtClean="0">
                <a:latin typeface="仿宋GB2312"/>
              </a:rPr>
              <a:t>可见爬山虎的脚具有多么不屈不挠的攀登精神啊！现在你对爬山虎的脚产生了什么新的感受？请带着这种感受再读最后一自然段。</a:t>
            </a:r>
            <a:r>
              <a:rPr lang="zh-CN" altLang="en-US" b="1" dirty="0" smtClean="0"/>
              <a:t/>
            </a:r>
            <a:br>
              <a:rPr lang="zh-CN" altLang="en-US" b="1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8001024" cy="5257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214290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85992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仿宋GB2312"/>
                <a:ea typeface="经典趣体简" pitchFamily="49" charset="-122"/>
              </a:rPr>
              <a:t>“一顺儿”是指同一个方向或顺序；“铺”在这里读 </a:t>
            </a:r>
            <a:r>
              <a:rPr lang="en-US" altLang="zh-CN" sz="2800" dirty="0" err="1" smtClean="0">
                <a:solidFill>
                  <a:srgbClr val="006600"/>
                </a:solidFill>
                <a:latin typeface="仿宋GB2312"/>
                <a:ea typeface="经典趣体简" pitchFamily="49" charset="-122"/>
              </a:rPr>
              <a:t>pū</a:t>
            </a:r>
            <a:r>
              <a:rPr lang="zh-CN" altLang="en-US" sz="2800" dirty="0" smtClean="0">
                <a:solidFill>
                  <a:srgbClr val="006600"/>
                </a:solidFill>
                <a:latin typeface="仿宋GB2312"/>
                <a:ea typeface="经典趣体简" pitchFamily="49" charset="-122"/>
              </a:rPr>
              <a:t>。这两句话具体地写出了爬山虎叶子的特点。先概括地写出叶子绿得新鲜，看着舒服。令人惊叹的却是叶子长得如此整齐，铺排得那么均匀──“叶尖一顺儿朝下”，没有一片叶子是朝另一个方向的；“没有重叠起来的，也不留一点儿空隙”，就好像是哪位高明的画家创作的一幅图画。</a:t>
            </a:r>
            <a:endParaRPr lang="zh-CN" altLang="en-US" sz="2800" dirty="0">
              <a:latin typeface="仿宋GB231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8604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6600"/>
                </a:solidFill>
                <a:latin typeface="汉仪雪峰体简" pitchFamily="49" charset="-122"/>
                <a:ea typeface="汉仪雪峰体简" pitchFamily="49" charset="-122"/>
              </a:rPr>
              <a:t>我有些问题想和大家讨论一下：爬山虎叶子的叶尖为什么一顺儿朝下？为什么“在墙上铺的那么均匀，没有重叠起来的”？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hk\Desktop\12_4_4167a3ebaccd33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3505200" y="0"/>
            <a:ext cx="5029200" cy="1600200"/>
          </a:xfrm>
          <a:prstGeom prst="cloudCallout">
            <a:avLst>
              <a:gd name="adj1" fmla="val -85352"/>
              <a:gd name="adj2" fmla="val 19741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3" name="TextBox 2"/>
          <p:cNvSpPr txBox="1"/>
          <p:nvPr/>
        </p:nvSpPr>
        <p:spPr>
          <a:xfrm>
            <a:off x="4857752" y="21429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仿宋_GB2312"/>
              </a:rPr>
              <a:t>思考</a:t>
            </a:r>
            <a:endParaRPr lang="zh-CN" altLang="en-US" sz="7200" dirty="0">
              <a:latin typeface="仿宋_GB2312"/>
            </a:endParaRPr>
          </a:p>
        </p:txBody>
      </p:sp>
      <p:pic>
        <p:nvPicPr>
          <p:cNvPr id="56322" name="Picture 2" descr="http://www.qqtx520.com/uploads/allimg/100705/1-100F5222K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1643042" cy="152398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20" y="1928802"/>
            <a:ext cx="79296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、“爬山虎的脚的样子：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>　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）爬山虎的脚的样子与文中语言对应。 “爬山虎的脚长在茎上。茎上长叶柄地方，反面伸出枝状的六七根细丝，每根细丝像蜗牛的触角。细丝跟新叶子一样，也是嫩红的。这就是爬山虎的脚。”一个比喻句：“每根细丝像蜗牛的触角”。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hk\Desktop\1262577019_ddvip_878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786"/>
            <a:ext cx="2714612" cy="3786214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285728"/>
            <a:ext cx="8013732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）叶子颜色的变化：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刚长出：嫩红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--→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嫩绿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仿宋GB2312"/>
                <a:ea typeface="宋体" pitchFamily="2" charset="-122"/>
                <a:cs typeface="宋体" pitchFamily="2" charset="-122"/>
              </a:rPr>
              <a:t>   叶子长大了：绿得新鲜 一顺儿朝下 均匀 </a:t>
            </a:r>
          </a:p>
        </p:txBody>
      </p:sp>
      <p:sp>
        <p:nvSpPr>
          <p:cNvPr id="7" name="矩形 6"/>
          <p:cNvSpPr/>
          <p:nvPr/>
        </p:nvSpPr>
        <p:spPr>
          <a:xfrm>
            <a:off x="2285984" y="2200444"/>
            <a:ext cx="68580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）想想爬山虎是不是只是往上爬             的？你是如何知道的呢？</a:t>
            </a:r>
            <a:endParaRPr lang="zh-CN" altLang="en-US" sz="3200" dirty="0" smtClean="0">
              <a:solidFill>
                <a:schemeClr val="accent5">
                  <a:lumMod val="75000"/>
                </a:scheme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（它不只往上爬，还往左爬，右爬，爬满整个墙。因为前面二自然段说是一墙的叶子。）</a:t>
            </a:r>
            <a:endParaRPr lang="zh-CN" altLang="en-US" sz="3200" dirty="0" smtClean="0">
              <a:solidFill>
                <a:schemeClr val="accent5">
                  <a:lumMod val="75000"/>
                </a:scheme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hk\Desktop\9feab9b30c558a61990ea4d22fba037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ic2.nipic.com/20090422/2355917_152943002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42910" y="1428736"/>
            <a:ext cx="3190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引人注目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造句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714348" y="2285992"/>
            <a:ext cx="220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均匀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意思</a:t>
            </a:r>
            <a:r>
              <a:rPr lang="en-US" altLang="zh-CN" sz="2800" dirty="0" smtClean="0"/>
              <a:t>):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2857488" y="2357430"/>
            <a:ext cx="6429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指一个整体颁或分配在各部分的数量相等</a:t>
            </a:r>
            <a:r>
              <a:rPr lang="en-US" altLang="zh-CN" sz="2800" dirty="0" smtClean="0">
                <a:latin typeface="仿宋GB2312"/>
              </a:rPr>
              <a:t>,</a:t>
            </a:r>
            <a:r>
              <a:rPr lang="zh-CN" altLang="en-US" sz="2800" dirty="0" smtClean="0">
                <a:latin typeface="仿宋GB2312"/>
              </a:rPr>
              <a:t>也指时间的间隔相等</a:t>
            </a:r>
            <a:r>
              <a:rPr lang="en-US" altLang="zh-CN" sz="2800" dirty="0" smtClean="0">
                <a:latin typeface="仿宋GB2312"/>
              </a:rPr>
              <a:t>.</a:t>
            </a:r>
            <a:endParaRPr lang="zh-CN" altLang="en-US" sz="2800" dirty="0">
              <a:latin typeface="仿宋GB231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4348" y="3357562"/>
            <a:ext cx="3167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漾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意思</a:t>
            </a:r>
            <a:r>
              <a:rPr lang="en-US" altLang="zh-CN" sz="2800" dirty="0" smtClean="0"/>
              <a:t>):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2500298" y="3429000"/>
            <a:ext cx="6215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液体太满而向外流</a:t>
            </a:r>
            <a:r>
              <a:rPr lang="en-US" altLang="zh-CN" sz="2800" dirty="0" smtClean="0"/>
              <a:t>;</a:t>
            </a:r>
            <a:r>
              <a:rPr lang="zh-CN" altLang="en-US" sz="2800" dirty="0" smtClean="0"/>
              <a:t>本课指爬山虎的叶子微微摇动。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1428736"/>
            <a:ext cx="5572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他总是做出一些奇怪的动作引人注目。 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4429132"/>
            <a:ext cx="6858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农作物行间要有一定的空隙，才有利于作物的生长。</a:t>
            </a:r>
            <a:endParaRPr lang="zh-CN" altLang="en-US" sz="2800" dirty="0">
              <a:latin typeface="仿宋GB231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4357694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仿宋GB2312"/>
              </a:rPr>
              <a:t>5 </a:t>
            </a:r>
            <a:r>
              <a:rPr lang="zh-CN" altLang="en-US" sz="2800" dirty="0" smtClean="0">
                <a:latin typeface="仿宋GB2312"/>
              </a:rPr>
              <a:t>．空隙：</a:t>
            </a:r>
            <a:endParaRPr lang="zh-CN" altLang="en-US" sz="2800" dirty="0">
              <a:latin typeface="仿宋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85860"/>
            <a:ext cx="7715304" cy="5257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142852"/>
            <a:ext cx="6143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板书设计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1428736"/>
            <a:ext cx="1015663" cy="4643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爬山虎的脚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57224" y="1357298"/>
            <a:ext cx="857256" cy="4071966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5918" y="1428736"/>
            <a:ext cx="1826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观察细致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5918" y="49291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语言生动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500430" y="357166"/>
            <a:ext cx="642942" cy="278608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左大括号 10"/>
          <p:cNvSpPr/>
          <p:nvPr/>
        </p:nvSpPr>
        <p:spPr>
          <a:xfrm>
            <a:off x="3500430" y="3857628"/>
            <a:ext cx="714380" cy="25717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4071934" y="28572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位置：茎上</a:t>
            </a:r>
            <a:br>
              <a:rPr lang="zh-CN" altLang="en-US" sz="2800" dirty="0" smtClean="0">
                <a:latin typeface="仿宋GB2312"/>
              </a:rPr>
            </a:br>
            <a:endParaRPr lang="zh-CN" altLang="en-US" sz="2800" dirty="0">
              <a:latin typeface="仿宋GB231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9058" y="164305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样子：形状：细丝，像触角</a:t>
            </a:r>
            <a:br>
              <a:rPr lang="zh-CN" altLang="en-US" sz="2800" dirty="0" smtClean="0">
                <a:latin typeface="仿宋GB2312"/>
              </a:rPr>
            </a:br>
            <a:endParaRPr lang="zh-CN" altLang="en-US" sz="2800" dirty="0">
              <a:latin typeface="仿宋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372" y="28574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颜色：嫩红</a:t>
            </a:r>
            <a:br>
              <a:rPr lang="zh-CN" altLang="en-US" sz="2800" dirty="0" smtClean="0">
                <a:latin typeface="仿宋GB2312"/>
              </a:rPr>
            </a:br>
            <a:endParaRPr lang="zh-CN" altLang="en-US" sz="2800" dirty="0">
              <a:latin typeface="仿宋GB231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6248" y="371475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爬：触～变～巴～拉～贴　像蛟龙的爪子</a:t>
            </a:r>
            <a:br>
              <a:rPr lang="zh-CN" altLang="en-US" sz="2800" dirty="0" smtClean="0">
                <a:latin typeface="仿宋GB2312"/>
              </a:rPr>
            </a:br>
            <a:endParaRPr lang="zh-CN" altLang="en-US" sz="2800" dirty="0">
              <a:latin typeface="仿宋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1934" y="492919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变化：没触墙：枯萎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14810" y="6211669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仿宋GB2312"/>
              </a:rPr>
              <a:t>触着墙：灰色牢固 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572428" cy="5257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357166"/>
            <a:ext cx="6929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教师总结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hiphotos.baidu.com/nan3025510/pic/item/9bb78b3942918f49bba1676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357290" y="428604"/>
            <a:ext cx="657229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通过本文的学习，总结应该如何对周围的事物进行观察的方法。（结合具体的语句）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．观察要细致，不能只看表面，要全方位的观察。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．要抓住事物的特点进行观察。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GB2312"/>
                <a:ea typeface="宋体" pitchFamily="2" charset="-122"/>
                <a:cs typeface="Times New Roman" pitchFamily="18" charset="0"/>
              </a:rPr>
              <a:t>．要注意事物的细微变化，坚持长期观察，而不是一时。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GB231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786742" cy="5257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56" y="142852"/>
            <a:ext cx="628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作业布置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http://www2.nutn.edu.tw/vhc/image/200708200345022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85720" y="642918"/>
            <a:ext cx="8572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  <a:latin typeface="仿宋GB2312"/>
              </a:rPr>
              <a:t>1</a:t>
            </a:r>
            <a:r>
              <a:rPr lang="zh-CN" altLang="en-US" sz="4000" dirty="0" smtClean="0">
                <a:solidFill>
                  <a:srgbClr val="00B0F0"/>
                </a:solidFill>
                <a:latin typeface="仿宋GB2312"/>
              </a:rPr>
              <a:t>、仿照</a:t>
            </a:r>
            <a:r>
              <a:rPr lang="en-US" altLang="zh-CN" sz="4000" dirty="0" smtClean="0">
                <a:solidFill>
                  <a:srgbClr val="00B0F0"/>
                </a:solidFill>
                <a:latin typeface="仿宋GB2312"/>
              </a:rPr>
              <a:t>《</a:t>
            </a:r>
            <a:r>
              <a:rPr lang="zh-CN" altLang="en-US" sz="4000" dirty="0" smtClean="0">
                <a:solidFill>
                  <a:srgbClr val="00B0F0"/>
                </a:solidFill>
                <a:latin typeface="仿宋GB2312"/>
              </a:rPr>
              <a:t>爬山虎的脚</a:t>
            </a:r>
            <a:r>
              <a:rPr lang="en-US" altLang="zh-CN" sz="4000" dirty="0" smtClean="0">
                <a:solidFill>
                  <a:srgbClr val="00B0F0"/>
                </a:solidFill>
                <a:latin typeface="仿宋GB2312"/>
              </a:rPr>
              <a:t>》</a:t>
            </a:r>
            <a:r>
              <a:rPr lang="zh-CN" altLang="en-US" sz="4000" dirty="0" smtClean="0">
                <a:solidFill>
                  <a:srgbClr val="00B0F0"/>
                </a:solidFill>
                <a:latin typeface="仿宋GB2312"/>
              </a:rPr>
              <a:t>作者的观察方法，观察一种植物，先从远处看，再从近处看，特别要仔细观察它的茎、叶、花，看看有什么特点，再把它具体写下来。</a:t>
            </a:r>
            <a:endParaRPr lang="zh-CN" altLang="en-US" sz="4000" dirty="0">
              <a:solidFill>
                <a:srgbClr val="00B0F0"/>
              </a:solidFill>
              <a:latin typeface="仿宋GB231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857628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  <a:latin typeface="仿宋GB2312"/>
              </a:rPr>
              <a:t>2</a:t>
            </a:r>
            <a:r>
              <a:rPr lang="zh-CN" altLang="en-US" sz="4000" dirty="0" smtClean="0">
                <a:solidFill>
                  <a:srgbClr val="00B0F0"/>
                </a:solidFill>
                <a:latin typeface="仿宋GB2312"/>
              </a:rPr>
              <a:t>、找找生活中与爬山虎的特性一样的植物。</a:t>
            </a:r>
            <a:endParaRPr lang="zh-CN" altLang="en-US" sz="4000" dirty="0">
              <a:solidFill>
                <a:srgbClr val="00B0F0"/>
              </a:solidFill>
              <a:latin typeface="仿宋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\Desktop\7537_200911012050301XlxH.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hiphotos.baidu.com/%D3%A3%CC%D2%CC%EC%CF%DF%B1%A6%B1%B4/pic/item/70296ac75b8150279c163d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929618" cy="5286412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4282" y="357166"/>
            <a:ext cx="8258172" cy="125729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1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5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357950" y="4500570"/>
            <a:ext cx="2400300" cy="21209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b64d5195fc022bbae5133c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869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扩展知识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爬山虎又称爬墙虎、地锦、飞天蜈蚣、假葡萄藤、捆</a:t>
            </a:r>
            <a:r>
              <a:rPr lang="zh-CN" altLang="en-US" dirty="0" smtClean="0">
                <a:hlinkClick r:id="rId2" action="ppaction://hlinkfile"/>
              </a:rPr>
              <a:t>石龙</a:t>
            </a:r>
            <a:r>
              <a:rPr lang="zh-CN" altLang="en-US" dirty="0" smtClean="0"/>
              <a:t>、枫藤、</a:t>
            </a:r>
            <a:r>
              <a:rPr lang="zh-CN" altLang="en-US" dirty="0" smtClean="0">
                <a:hlinkClick r:id="rId3" action="ppaction://hlinkfile"/>
              </a:rPr>
              <a:t>小虫儿</a:t>
            </a:r>
            <a:r>
              <a:rPr lang="zh-CN" altLang="en-US" dirty="0" smtClean="0"/>
              <a:t>卧草、红丝草、红葛、趴山虎、</a:t>
            </a:r>
            <a:r>
              <a:rPr lang="zh-CN" altLang="en-US" dirty="0" smtClean="0">
                <a:hlinkClick r:id="rId4" action="ppaction://hlinkfile"/>
              </a:rPr>
              <a:t>红葡萄藤</a:t>
            </a:r>
            <a:r>
              <a:rPr lang="zh-CN" altLang="en-US" dirty="0" smtClean="0"/>
              <a:t>。爬山虎，也称“巴山虎”“</a:t>
            </a:r>
            <a:r>
              <a:rPr lang="zh-CN" altLang="en-US" dirty="0" smtClean="0">
                <a:hlinkClick r:id="rId5" action="ppaction://hlinkfile"/>
              </a:rPr>
              <a:t>常青藤</a:t>
            </a:r>
            <a:r>
              <a:rPr lang="zh-CN" altLang="en-US" dirty="0" smtClean="0"/>
              <a:t>”，</a:t>
            </a:r>
            <a:r>
              <a:rPr lang="zh-CN" altLang="en-US" dirty="0" smtClean="0">
                <a:hlinkClick r:id="rId6" action="ppaction://hlinkfile"/>
              </a:rPr>
              <a:t>葡萄科</a:t>
            </a:r>
            <a:r>
              <a:rPr lang="zh-CN" altLang="en-US" dirty="0" smtClean="0"/>
              <a:t>植物。夏季开花，花小，</a:t>
            </a:r>
            <a:r>
              <a:rPr lang="zh-CN" altLang="en-US" dirty="0" smtClean="0">
                <a:hlinkClick r:id="rId7" action="ppaction://hlinkfile"/>
              </a:rPr>
              <a:t>黄绿色</a:t>
            </a:r>
            <a:r>
              <a:rPr lang="zh-CN" altLang="en-US" dirty="0" smtClean="0"/>
              <a:t>，浆果紫黑色。常攀缘在墙壁或</a:t>
            </a:r>
            <a:r>
              <a:rPr lang="zh-CN" altLang="en-US" dirty="0" smtClean="0">
                <a:hlinkClick r:id="rId8" action="ppaction://hlinkfile"/>
              </a:rPr>
              <a:t>岩石</a:t>
            </a:r>
            <a:r>
              <a:rPr lang="zh-CN" altLang="en-US" dirty="0" smtClean="0"/>
              <a:t>上，广见于我国各地。爬山虎的根、茎可入药，有破瘀血、消肿毒之功效。果可酿酒。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src.baidu.com/baike/pic/item/0b07ec1f080a117ef624e4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143248"/>
            <a:ext cx="4286248" cy="37147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285728"/>
            <a:ext cx="7858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爬山虎适应性强，性喜阴湿环境，但不怕强光，耐寒，耐旱，耐贫瘠，气候适应性广泛，在</a:t>
            </a:r>
            <a:r>
              <a:rPr lang="zh-CN" altLang="en-US" sz="2800" dirty="0" smtClean="0">
                <a:hlinkClick r:id="rId3" action="ppaction://hlinkfile"/>
              </a:rPr>
              <a:t>暖温带</a:t>
            </a:r>
            <a:r>
              <a:rPr lang="zh-CN" altLang="en-US" sz="2800" dirty="0" smtClean="0"/>
              <a:t>以南冬季也可以保持半常绿或常绿状态。耐修剪，怕积水，对土壤要求不严，阴湿环境或向阳处，均能茁壮生长，但在阴湿、肥沃的土壤中生长最佳。它对</a:t>
            </a:r>
            <a:r>
              <a:rPr lang="zh-CN" altLang="en-US" sz="2800" dirty="0" smtClean="0">
                <a:hlinkClick r:id="rId4" action="ppaction://hlinkfile"/>
              </a:rPr>
              <a:t>二氧化硫</a:t>
            </a:r>
            <a:r>
              <a:rPr lang="zh-CN" altLang="en-US" sz="2800" dirty="0" smtClean="0"/>
              <a:t>等有害气体有较强的抗性。 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3214686"/>
            <a:ext cx="4071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爬山虎生性随和，占地少、生长快，绿化覆盖面积大。一根茎粗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厘米的藤条，种植两年，墙面绿化覆盖面便可达</a:t>
            </a:r>
            <a:r>
              <a:rPr lang="en-US" altLang="zh-CN" sz="2800" dirty="0" smtClean="0"/>
              <a:t>30</a:t>
            </a:r>
            <a:r>
              <a:rPr lang="zh-CN" altLang="en-US" sz="2800" dirty="0" smtClean="0"/>
              <a:t>至</a:t>
            </a:r>
            <a:r>
              <a:rPr lang="en-US" altLang="zh-CN" sz="2800" dirty="0" smtClean="0"/>
              <a:t>50</a:t>
            </a:r>
            <a:r>
              <a:rPr lang="zh-CN" altLang="en-US" sz="2800" dirty="0" smtClean="0"/>
              <a:t>平方米。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 descr="C:\Users\hk\Desktop\200912102571876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42910" y="214290"/>
            <a:ext cx="82868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/>
            <a:r>
              <a:rPr lang="zh-CN" altLang="en-US" sz="2800" b="1" dirty="0" smtClean="0">
                <a:solidFill>
                  <a:srgbClr val="0070C0"/>
                </a:solidFill>
              </a:rPr>
              <a:t>叶圣陶（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1894—1988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）原名叶绍钧，江苏人，我国现代著名作家、教育家、出版家。他中学毕业后即开始当小学教师，并从事文学创作。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1921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年，他与沈雁冰、郑振铎等发起组织“文学研究会”，发表了许多反映人民痛苦和悲惨命运的论文、小说、散文、新诗、童话。他先后创作、出版了我国第一部童话集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稻草人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、我国现代文学史上第一部长篇小说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倪焕之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。</a:t>
            </a:r>
          </a:p>
          <a:p>
            <a:pPr indent="304800" eaLnBrk="0" hangingPunct="0"/>
            <a:r>
              <a:rPr lang="zh-CN" altLang="en-US" sz="2800" b="1" dirty="0" smtClean="0">
                <a:solidFill>
                  <a:srgbClr val="0070C0"/>
                </a:solidFill>
              </a:rPr>
              <a:t>叶圣陶为我国的教育事业倾注了毕生的精力。他从事教育和教学工作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70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多个春秋，积累了丰富的经验，撰写了大量有关教育教学的专论、专著和书简。建国后，先后任中央人民政府出版总署副署长兼编审局局长、教育部副部长兼人民教育出版社社长和总编辑、中央文史研究馆馆长等职，有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叶圣陶集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和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叶圣陶语文教育论集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》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导语设计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hiphotos.baidu.com/%D3%A3%CC%D2%CC%EC%CF%DF%B1%A6%B1%B4/pic/item/70296ac75b8150279c163d1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14422"/>
            <a:ext cx="7786742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1377</TotalTime>
  <Words>1805</Words>
  <PresentationFormat>全屏显示(4:3)</PresentationFormat>
  <Paragraphs>111</Paragraphs>
  <Slides>40</Slides>
  <Notes>18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扩展知识</vt:lpstr>
      <vt:lpstr>幻灯片 7</vt:lpstr>
      <vt:lpstr>幻灯片 8</vt:lpstr>
      <vt:lpstr>导语设计</vt:lpstr>
      <vt:lpstr>幻灯片 10</vt:lpstr>
      <vt:lpstr>幻灯片 11</vt:lpstr>
      <vt:lpstr>幻灯片 12</vt:lpstr>
      <vt:lpstr>幻灯片 13</vt:lpstr>
      <vt:lpstr>幻灯片 14</vt:lpstr>
      <vt:lpstr>幻灯片 15</vt:lpstr>
      <vt:lpstr>爬山虎的脚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hk</dc:creator>
  <cp:lastModifiedBy>hk</cp:lastModifiedBy>
  <cp:revision>143</cp:revision>
  <dcterms:created xsi:type="dcterms:W3CDTF">2011-04-30T02:28:05Z</dcterms:created>
  <dcterms:modified xsi:type="dcterms:W3CDTF">2011-05-03T14:26:46Z</dcterms:modified>
</cp:coreProperties>
</file>