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slideLayouts/slideLayout59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256" r:id="rId2"/>
    <p:sldId id="1138" r:id="rId3"/>
    <p:sldId id="257" r:id="rId4"/>
    <p:sldId id="277" r:id="rId5"/>
    <p:sldId id="1131" r:id="rId6"/>
    <p:sldId id="1132" r:id="rId7"/>
    <p:sldId id="1133" r:id="rId8"/>
    <p:sldId id="1134" r:id="rId9"/>
    <p:sldId id="1135" r:id="rId10"/>
    <p:sldId id="1136" r:id="rId11"/>
    <p:sldId id="1137" r:id="rId12"/>
    <p:sldId id="1069" r:id="rId13"/>
    <p:sldId id="1076" r:id="rId14"/>
    <p:sldId id="1139" r:id="rId15"/>
    <p:sldId id="258" r:id="rId16"/>
    <p:sldId id="306" r:id="rId17"/>
    <p:sldId id="721" r:id="rId18"/>
    <p:sldId id="1110" r:id="rId19"/>
    <p:sldId id="1111" r:id="rId20"/>
    <p:sldId id="1113" r:id="rId21"/>
    <p:sldId id="1114" r:id="rId22"/>
    <p:sldId id="1115" r:id="rId23"/>
    <p:sldId id="1116" r:id="rId24"/>
    <p:sldId id="1117" r:id="rId25"/>
    <p:sldId id="1119" r:id="rId26"/>
    <p:sldId id="1120" r:id="rId27"/>
    <p:sldId id="1121" r:id="rId28"/>
    <p:sldId id="1125" r:id="rId29"/>
    <p:sldId id="1126" r:id="rId30"/>
    <p:sldId id="1127" r:id="rId31"/>
    <p:sldId id="1128" r:id="rId32"/>
    <p:sldId id="1083" r:id="rId33"/>
    <p:sldId id="1037" r:id="rId3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0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2" autoAdjust="0"/>
  </p:normalViewPr>
  <p:slideViewPr>
    <p:cSldViewPr>
      <p:cViewPr varScale="1">
        <p:scale>
          <a:sx n="108" d="100"/>
          <a:sy n="108" d="100"/>
        </p:scale>
        <p:origin x="-1044" y="-78"/>
      </p:cViewPr>
      <p:guideLst>
        <p:guide orient="horz" pos="2175"/>
        <p:guide pos="281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3828" y="-102"/>
      </p:cViewPr>
      <p:guideLst>
        <p:guide orient="horz" pos="2900"/>
        <p:guide pos="2112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2019/8/27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EBB7-D529-423F-980F-40640C03C1BB}" type="datetimeFigureOut">
              <a:rPr lang="zh-CN" altLang="en-US" smtClean="0"/>
              <a:pPr/>
              <a:t>2019/8/27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C0D697-FA31-450B-96CD-A56E69E124F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276872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 sz="3200">
                <a:solidFill>
                  <a:srgbClr val="65A3CD"/>
                </a:solidFill>
                <a:latin typeface="方正大黑简体" pitchFamily="65" charset="-122"/>
                <a:ea typeface="方正大黑简体" pitchFamily="65" charset="-122"/>
              </a:defRPr>
            </a:lvl1pPr>
          </a:lstStyle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品词析句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72474" y="846347"/>
            <a:ext cx="1422184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400" b="1" dirty="0" smtClean="0">
                <a:solidFill>
                  <a:srgbClr val="607696"/>
                </a:solidFill>
                <a:latin typeface="方正黑体简体" pitchFamily="65" charset="-122"/>
                <a:ea typeface="方正黑体简体" pitchFamily="65" charset="-122"/>
              </a:rPr>
              <a:t>品词析句</a:t>
            </a:r>
            <a:endParaRPr lang="zh-CN" altLang="en-US" sz="2400" b="1" dirty="0">
              <a:solidFill>
                <a:srgbClr val="607696"/>
              </a:solidFill>
              <a:latin typeface="方正黑体简体" pitchFamily="65" charset="-122"/>
              <a:ea typeface="方正黑体简体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拓展延伸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72474" y="846347"/>
            <a:ext cx="1422184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400" b="1" dirty="0" smtClean="0">
                <a:solidFill>
                  <a:srgbClr val="607696"/>
                </a:solidFill>
                <a:latin typeface="方正黑体简体" pitchFamily="65" charset="-122"/>
                <a:ea typeface="方正黑体简体" pitchFamily="65" charset="-122"/>
              </a:rPr>
              <a:t>拓展延伸</a:t>
            </a:r>
            <a:endParaRPr lang="zh-CN" altLang="en-US" sz="2400" b="1" dirty="0">
              <a:solidFill>
                <a:srgbClr val="607696"/>
              </a:solidFill>
              <a:latin typeface="方正黑体简体" pitchFamily="65" charset="-122"/>
              <a:ea typeface="方正黑体简体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课堂小结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72474" y="846347"/>
            <a:ext cx="1422184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400" b="1" dirty="0" smtClean="0">
                <a:solidFill>
                  <a:srgbClr val="607696"/>
                </a:solidFill>
                <a:latin typeface="方正黑体简体" pitchFamily="65" charset="-122"/>
                <a:ea typeface="方正黑体简体" pitchFamily="65" charset="-122"/>
              </a:rPr>
              <a:t>课堂小结</a:t>
            </a:r>
            <a:endParaRPr lang="zh-CN" altLang="en-US" sz="2400" b="1" dirty="0">
              <a:solidFill>
                <a:srgbClr val="607696"/>
              </a:solidFill>
              <a:latin typeface="方正黑体简体" pitchFamily="65" charset="-122"/>
              <a:ea typeface="方正黑体简体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学法总结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72474" y="846347"/>
            <a:ext cx="1422184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400" b="1" dirty="0" smtClean="0">
                <a:solidFill>
                  <a:srgbClr val="607696"/>
                </a:solidFill>
                <a:latin typeface="方正黑体简体" pitchFamily="65" charset="-122"/>
                <a:ea typeface="方正黑体简体" pitchFamily="65" charset="-122"/>
              </a:rPr>
              <a:t>学法总结</a:t>
            </a:r>
            <a:endParaRPr lang="zh-CN" altLang="en-US" sz="2400" b="1" dirty="0">
              <a:solidFill>
                <a:srgbClr val="607696"/>
              </a:solidFill>
              <a:latin typeface="方正黑体简体" pitchFamily="65" charset="-122"/>
              <a:ea typeface="方正黑体简体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我会认标题和内容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0423" y="670748"/>
            <a:ext cx="1618875" cy="513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矩形 10"/>
          <p:cNvSpPr/>
          <p:nvPr userDrawn="1"/>
        </p:nvSpPr>
        <p:spPr>
          <a:xfrm>
            <a:off x="1104181" y="670748"/>
            <a:ext cx="1112805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400" b="1" dirty="0">
                <a:solidFill>
                  <a:srgbClr val="8A5EBA"/>
                </a:solidFill>
                <a:latin typeface="方正黑体简体" pitchFamily="65" charset="-122"/>
                <a:ea typeface="方正黑体简体" pitchFamily="65" charset="-122"/>
              </a:rPr>
              <a:t>我</a:t>
            </a:r>
            <a:r>
              <a:rPr lang="zh-CN" altLang="en-US" sz="2400" b="1" dirty="0" smtClean="0">
                <a:solidFill>
                  <a:srgbClr val="8A5EBA"/>
                </a:solidFill>
                <a:latin typeface="方正黑体简体" pitchFamily="65" charset="-122"/>
                <a:ea typeface="方正黑体简体" pitchFamily="65" charset="-122"/>
              </a:rPr>
              <a:t>会</a:t>
            </a:r>
            <a:r>
              <a:rPr lang="zh-CN" altLang="en-US" sz="2400" b="1" dirty="0">
                <a:solidFill>
                  <a:srgbClr val="8A5EBA"/>
                </a:solidFill>
                <a:latin typeface="方正黑体简体" pitchFamily="65" charset="-122"/>
                <a:ea typeface="方正黑体简体" pitchFamily="65" charset="-122"/>
              </a:rPr>
              <a:t>认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我会写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0423" y="670748"/>
            <a:ext cx="1618875" cy="513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矩形 10"/>
          <p:cNvSpPr/>
          <p:nvPr userDrawn="1"/>
        </p:nvSpPr>
        <p:spPr>
          <a:xfrm>
            <a:off x="1104181" y="670748"/>
            <a:ext cx="1112805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400" b="1" dirty="0">
                <a:solidFill>
                  <a:srgbClr val="8A5EBA"/>
                </a:solidFill>
                <a:latin typeface="方正黑体简体" pitchFamily="65" charset="-122"/>
                <a:ea typeface="方正黑体简体" pitchFamily="65" charset="-122"/>
              </a:rPr>
              <a:t>我</a:t>
            </a:r>
            <a:r>
              <a:rPr lang="zh-CN" altLang="en-US" sz="2400" b="1" dirty="0" smtClean="0">
                <a:solidFill>
                  <a:srgbClr val="8A5EBA"/>
                </a:solidFill>
                <a:latin typeface="方正黑体简体" pitchFamily="65" charset="-122"/>
                <a:ea typeface="方正黑体简体" pitchFamily="65" charset="-122"/>
              </a:rPr>
              <a:t>会写</a:t>
            </a:r>
            <a:endParaRPr lang="zh-CN" altLang="en-US" sz="2400" b="1" dirty="0">
              <a:solidFill>
                <a:srgbClr val="8A5EBA"/>
              </a:solidFill>
              <a:latin typeface="方正黑体简体" pitchFamily="65" charset="-122"/>
              <a:ea typeface="方正黑体简体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我会写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0423" y="670748"/>
            <a:ext cx="1618875" cy="513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矩形 10"/>
          <p:cNvSpPr/>
          <p:nvPr userDrawn="1"/>
        </p:nvSpPr>
        <p:spPr>
          <a:xfrm>
            <a:off x="1104181" y="671393"/>
            <a:ext cx="1402080" cy="46037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400" b="1" dirty="0">
                <a:solidFill>
                  <a:srgbClr val="8A5EBA"/>
                </a:solidFill>
                <a:latin typeface="方正黑体简体" pitchFamily="65" charset="-122"/>
                <a:ea typeface="方正黑体简体" pitchFamily="65" charset="-122"/>
              </a:rPr>
              <a:t>结构梳理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面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0423" y="670748"/>
            <a:ext cx="1618875" cy="513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 userDrawn="1"/>
        </p:nvSpPr>
        <p:spPr>
          <a:xfrm>
            <a:off x="960036" y="670758"/>
            <a:ext cx="1402080" cy="46037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400" b="1" dirty="0">
                <a:solidFill>
                  <a:srgbClr val="8A5EBA"/>
                </a:solidFill>
                <a:latin typeface="方正黑体简体" pitchFamily="65" charset="-122"/>
                <a:ea typeface="方正黑体简体" pitchFamily="65" charset="-122"/>
              </a:rPr>
              <a:t>整体感知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页面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0423" y="670748"/>
            <a:ext cx="1618875" cy="513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 userDrawn="1"/>
        </p:nvSpPr>
        <p:spPr>
          <a:xfrm>
            <a:off x="960036" y="670758"/>
            <a:ext cx="1402080" cy="46037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400" b="1" dirty="0">
                <a:solidFill>
                  <a:srgbClr val="8A5EBA"/>
                </a:solidFill>
                <a:latin typeface="方正黑体简体" pitchFamily="65" charset="-122"/>
                <a:ea typeface="方正黑体简体" pitchFamily="65" charset="-122"/>
              </a:rPr>
              <a:t>词语解释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页面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0423" y="670748"/>
            <a:ext cx="1618875" cy="513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 userDrawn="1"/>
        </p:nvSpPr>
        <p:spPr>
          <a:xfrm>
            <a:off x="960036" y="670758"/>
            <a:ext cx="1402080" cy="46037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400" b="1" dirty="0">
                <a:solidFill>
                  <a:srgbClr val="8A5EBA"/>
                </a:solidFill>
                <a:latin typeface="方正黑体简体" pitchFamily="65" charset="-122"/>
                <a:ea typeface="方正黑体简体" pitchFamily="65" charset="-122"/>
              </a:rPr>
              <a:t>自读检测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一课时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02684" y="466234"/>
            <a:ext cx="1944216" cy="66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矩形 3"/>
          <p:cNvSpPr/>
          <p:nvPr userDrawn="1"/>
        </p:nvSpPr>
        <p:spPr>
          <a:xfrm>
            <a:off x="3825228" y="548680"/>
            <a:ext cx="1499128" cy="461665"/>
          </a:xfrm>
          <a:prstGeom prst="rect">
            <a:avLst/>
          </a:prstGeom>
        </p:spPr>
        <p:txBody>
          <a:bodyPr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 extrusionH="57150">
              <a:bevelT w="27940" h="12700" prst="relaxedInset"/>
              <a:contourClr>
                <a:srgbClr val="DDDDDD"/>
              </a:contourClr>
            </a:sp3d>
          </a:bodyPr>
          <a:lstStyle/>
          <a:p>
            <a:pPr lvl="0">
              <a:spcBef>
                <a:spcPct val="0"/>
              </a:spcBef>
              <a:buNone/>
            </a:pPr>
            <a:r>
              <a:rPr lang="zh-CN" altLang="en-US" sz="2400" b="1" cap="none" spc="150" dirty="0" smtClean="0">
                <a:ln w="11430"/>
                <a:solidFill>
                  <a:srgbClr val="8D88CA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方正黑体简体" pitchFamily="65" charset="-122"/>
                <a:ea typeface="方正黑体简体" pitchFamily="65" charset="-122"/>
                <a:cs typeface="+mj-cs"/>
              </a:rPr>
              <a:t>第一课时</a:t>
            </a:r>
            <a:endParaRPr lang="zh-CN" altLang="en-US" sz="2400" b="1" cap="none" spc="150" dirty="0">
              <a:ln w="11430"/>
              <a:solidFill>
                <a:srgbClr val="8D88CA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方正黑体简体" pitchFamily="65" charset="-122"/>
              <a:ea typeface="方正黑体简体" pitchFamily="65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页面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0423" y="670748"/>
            <a:ext cx="1618875" cy="513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 userDrawn="1"/>
        </p:nvSpPr>
        <p:spPr>
          <a:xfrm>
            <a:off x="960036" y="670758"/>
            <a:ext cx="1402080" cy="46037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400" b="1" dirty="0">
                <a:solidFill>
                  <a:srgbClr val="8A5EBA"/>
                </a:solidFill>
                <a:latin typeface="方正黑体简体" pitchFamily="65" charset="-122"/>
                <a:ea typeface="方正黑体简体" pitchFamily="65" charset="-122"/>
              </a:rPr>
              <a:t>作者简介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fontAlgn="base" hangingPunct="1">
              <a:buNone/>
            </a:pPr>
            <a:fld id="{9A0DB2DC-4C9A-4742-B13C-FB6460FD3503}" type="slidenum">
              <a:rPr lang="en-US" alt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eaLnBrk="1" fontAlgn="base" hangingPunct="1">
                <a:buNone/>
              </a:pPr>
              <a:t>‹#›</a:t>
            </a:fld>
            <a:endParaRPr lang="en-US" altLang="zh-CN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525" y="6430963"/>
            <a:ext cx="9144000" cy="42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3138488" y="6430963"/>
            <a:ext cx="3521075" cy="3683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b="1" smtClean="0">
                <a:solidFill>
                  <a:srgbClr val="FDEADA"/>
                </a:solidFill>
                <a:sym typeface="+mn-ea"/>
              </a:rPr>
              <a:t>学缘网：</a:t>
            </a:r>
            <a:r>
              <a:rPr lang="en-US" altLang="zh-CN" b="1" smtClean="0">
                <a:solidFill>
                  <a:srgbClr val="FDEADA"/>
                </a:solidFill>
                <a:sym typeface="+mn-ea"/>
              </a:rPr>
              <a:t>www.xueyuanwang.com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5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>
            <a:lvl1pPr eaLnBrk="1" hangingPunct="1">
              <a:buFont typeface="Arial" panose="020B0604020202020204" pitchFamily="34" charset="0"/>
              <a:buNone/>
              <a:defRPr noProof="1">
                <a:cs typeface="+mn-cs"/>
              </a:defRPr>
            </a:lvl1pPr>
          </a:lstStyle>
          <a:p>
            <a:pPr>
              <a:defRPr/>
            </a:pPr>
            <a:fld id="{F947D4D3-E9CE-4C6A-9CAD-D63E5F8CCA4F}" type="datetimeFigureOut">
              <a:rPr lang="zh-CN" altLang="en-US"/>
              <a:pPr>
                <a:defRPr/>
              </a:pPr>
              <a:t>2019/8/27</a:t>
            </a:fld>
            <a:endParaRPr lang="zh-CN" altLang="en-US"/>
          </a:p>
        </p:txBody>
      </p:sp>
      <p:sp>
        <p:nvSpPr>
          <p:cNvPr id="6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3738563" cy="365125"/>
          </a:xfrm>
        </p:spPr>
        <p:txBody>
          <a:bodyPr/>
          <a:lstStyle>
            <a:lvl1pPr algn="ctr" eaLnBrk="1" hangingPunct="1">
              <a:buFontTx/>
              <a:buNone/>
              <a:defRPr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>
              <a:defRPr/>
            </a:pPr>
            <a:fld id="{5E2F4E4D-1587-465F-82DA-5889E541DA5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2019/8/27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F3EFA-CAC8-47EB-957B-3D0B4742BEB0}" type="datetimeFigureOut">
              <a:rPr lang="zh-CN" altLang="en-US" smtClean="0"/>
              <a:pPr/>
              <a:t>2019/8/27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D3FF6-26F2-4747-BA05-2AD0262E94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F3EFA-CAC8-47EB-957B-3D0B4742BEB0}" type="datetimeFigureOut">
              <a:rPr lang="zh-CN" altLang="en-US" smtClean="0"/>
              <a:pPr/>
              <a:t>2019/8/27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D3FF6-26F2-4747-BA05-2AD0262E94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第二课时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02684" y="466234"/>
            <a:ext cx="1944216" cy="66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3825228" y="548680"/>
            <a:ext cx="1499128" cy="461665"/>
          </a:xfrm>
          <a:prstGeom prst="rect">
            <a:avLst/>
          </a:prstGeom>
        </p:spPr>
        <p:txBody>
          <a:bodyPr>
            <a:normAutofit/>
            <a:scene3d>
              <a:camera prst="orthographicFront"/>
              <a:lightRig rig="soft" dir="t">
                <a:rot lat="0" lon="0" rev="10800000"/>
              </a:lightRig>
            </a:scene3d>
            <a:sp3d extrusionH="57150">
              <a:bevelT w="27940" h="12700" prst="relaxedInset"/>
              <a:contourClr>
                <a:srgbClr val="DDDDDD"/>
              </a:contourClr>
            </a:sp3d>
          </a:bodyPr>
          <a:lstStyle/>
          <a:p>
            <a:pPr lvl="0">
              <a:spcBef>
                <a:spcPct val="0"/>
              </a:spcBef>
              <a:buNone/>
            </a:pPr>
            <a:r>
              <a:rPr lang="zh-CN" altLang="en-US" sz="2400" b="1" cap="none" spc="150" dirty="0" smtClean="0">
                <a:ln w="11430"/>
                <a:solidFill>
                  <a:srgbClr val="8D88CA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方正黑体简体" pitchFamily="65" charset="-122"/>
                <a:ea typeface="方正黑体简体" pitchFamily="65" charset="-122"/>
                <a:cs typeface="+mj-cs"/>
              </a:rPr>
              <a:t>第二课时</a:t>
            </a:r>
            <a:endParaRPr lang="zh-CN" altLang="en-US" sz="2400" b="1" cap="none" spc="150" dirty="0">
              <a:ln w="11430"/>
              <a:solidFill>
                <a:srgbClr val="8D88CA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  <a:latin typeface="方正黑体简体" pitchFamily="65" charset="-122"/>
              <a:ea typeface="方正黑体简体" pitchFamily="65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F3EFA-CAC8-47EB-957B-3D0B4742BEB0}" type="datetimeFigureOut">
              <a:rPr lang="zh-CN" altLang="en-US" smtClean="0"/>
              <a:pPr/>
              <a:t>2019/8/27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D3FF6-26F2-4747-BA05-2AD0262E942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作者简介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72474" y="846347"/>
            <a:ext cx="1422184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400" b="1" dirty="0" smtClean="0">
                <a:solidFill>
                  <a:srgbClr val="607696"/>
                </a:solidFill>
                <a:latin typeface="方正黑体简体" pitchFamily="65" charset="-122"/>
                <a:ea typeface="方正黑体简体" pitchFamily="65" charset="-122"/>
              </a:rPr>
              <a:t>作者简介</a:t>
            </a:r>
            <a:endParaRPr lang="zh-CN" altLang="en-US" sz="2400" b="1" dirty="0">
              <a:solidFill>
                <a:srgbClr val="607696"/>
              </a:solidFill>
              <a:latin typeface="方正黑体简体" pitchFamily="65" charset="-122"/>
              <a:ea typeface="方正黑体简体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学习目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72474" y="846347"/>
            <a:ext cx="1422184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400" b="1" dirty="0" smtClean="0">
                <a:solidFill>
                  <a:srgbClr val="607696"/>
                </a:solidFill>
                <a:latin typeface="方正黑体简体" pitchFamily="65" charset="-122"/>
                <a:ea typeface="方正黑体简体" pitchFamily="65" charset="-122"/>
              </a:rPr>
              <a:t>学习目标</a:t>
            </a:r>
            <a:endParaRPr lang="zh-CN" altLang="en-US" sz="2400" b="1" dirty="0">
              <a:solidFill>
                <a:srgbClr val="607696"/>
              </a:solidFill>
              <a:latin typeface="方正黑体简体" pitchFamily="65" charset="-122"/>
              <a:ea typeface="方正黑体简体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59807" y="6349833"/>
            <a:ext cx="2025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2019/8/27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87000" y="6349833"/>
            <a:ext cx="297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6349833"/>
            <a:ext cx="2025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44" y="431800"/>
            <a:ext cx="8139113" cy="647700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  <a:pPr fontAlgn="base"/>
              <a:t>2019/8/27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  <a:pPr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44" y="431800"/>
            <a:ext cx="8139113" cy="647700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  <a:pPr fontAlgn="base"/>
              <a:t>2019/8/27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  <a:pPr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44" y="431800"/>
            <a:ext cx="8139113" cy="647700"/>
          </a:xfrm>
        </p:spPr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  <a:pPr fontAlgn="base"/>
              <a:t>2019/8/27</a:t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Calibri" panose="020F0502020204030204" charset="0"/>
                <a:ea typeface="宋体" panose="02010600030101010101" pitchFamily="2" charset="-122"/>
                <a:cs typeface="+mn-cs"/>
              </a:rPr>
              <a:pPr fontAlgn="base"/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面最新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课文导入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72474" y="846347"/>
            <a:ext cx="1422184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400" b="1" dirty="0" smtClean="0">
                <a:solidFill>
                  <a:srgbClr val="607696"/>
                </a:solidFill>
                <a:latin typeface="方正黑体简体" pitchFamily="65" charset="-122"/>
                <a:ea typeface="方正黑体简体" pitchFamily="65" charset="-122"/>
              </a:rPr>
              <a:t>课文导入</a:t>
            </a:r>
            <a:endParaRPr lang="zh-CN" altLang="en-US" sz="2400" b="1" dirty="0">
              <a:solidFill>
                <a:srgbClr val="607696"/>
              </a:solidFill>
              <a:latin typeface="方正黑体简体" pitchFamily="65" charset="-122"/>
              <a:ea typeface="方正黑体简体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读要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72474" y="846347"/>
            <a:ext cx="1422184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400" b="1" dirty="0" smtClean="0">
                <a:solidFill>
                  <a:srgbClr val="607696"/>
                </a:solidFill>
                <a:latin typeface="方正黑体简体" pitchFamily="65" charset="-122"/>
                <a:ea typeface="方正黑体简体" pitchFamily="65" charset="-122"/>
              </a:rPr>
              <a:t>自读要求</a:t>
            </a:r>
            <a:endParaRPr lang="zh-CN" altLang="en-US" sz="2400" b="1" dirty="0">
              <a:solidFill>
                <a:srgbClr val="607696"/>
              </a:solidFill>
              <a:latin typeface="方正黑体简体" pitchFamily="65" charset="-122"/>
              <a:ea typeface="方正黑体简体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读检测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72474" y="846347"/>
            <a:ext cx="1422184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400" b="1" dirty="0" smtClean="0">
                <a:solidFill>
                  <a:srgbClr val="607696"/>
                </a:solidFill>
                <a:latin typeface="方正黑体简体" pitchFamily="65" charset="-122"/>
                <a:ea typeface="方正黑体简体" pitchFamily="65" charset="-122"/>
              </a:rPr>
              <a:t>自读检测</a:t>
            </a:r>
            <a:endParaRPr lang="zh-CN" altLang="en-US" sz="2400" b="1" dirty="0">
              <a:solidFill>
                <a:srgbClr val="607696"/>
              </a:solidFill>
              <a:latin typeface="方正黑体简体" pitchFamily="65" charset="-122"/>
              <a:ea typeface="方正黑体简体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初读感知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>
            <a:off x="972474" y="846347"/>
            <a:ext cx="1422184" cy="461665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zh-CN" altLang="en-US" sz="2400" b="1" dirty="0" smtClean="0">
                <a:solidFill>
                  <a:srgbClr val="607696"/>
                </a:solidFill>
                <a:latin typeface="方正黑体简体" pitchFamily="65" charset="-122"/>
                <a:ea typeface="方正黑体简体" pitchFamily="65" charset="-122"/>
              </a:rPr>
              <a:t>初读感知</a:t>
            </a:r>
            <a:endParaRPr lang="zh-CN" altLang="en-US" sz="2400" b="1" dirty="0">
              <a:solidFill>
                <a:srgbClr val="607696"/>
              </a:solidFill>
              <a:latin typeface="方正黑体简体" pitchFamily="65" charset="-122"/>
              <a:ea typeface="方正黑体简体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61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1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2019/8/27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  <p:sldLayoutId id="2147483701" r:id="rId53"/>
    <p:sldLayoutId id="2147483702" r:id="rId54"/>
    <p:sldLayoutId id="2147483703" r:id="rId55"/>
    <p:sldLayoutId id="2147483704" r:id="rId56"/>
    <p:sldLayoutId id="2147483705" r:id="rId57"/>
    <p:sldLayoutId id="2147483706" r:id="rId58"/>
    <p:sldLayoutId id="2147483707" r:id="rId59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7"/>
          <p:cNvSpPr txBox="1"/>
          <p:nvPr/>
        </p:nvSpPr>
        <p:spPr>
          <a:xfrm>
            <a:off x="971600" y="2492896"/>
            <a:ext cx="699389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smtClean="0">
                <a:latin typeface="+mj-ea"/>
                <a:ea typeface="+mj-ea"/>
                <a:sym typeface="+mn-ea"/>
              </a:rPr>
              <a:t>26 西门豹治邺</a:t>
            </a:r>
            <a:endParaRPr lang="en-US" sz="6600" b="1" noProof="1" smtClean="0">
              <a:latin typeface="+mj-ea"/>
              <a:ea typeface="+mj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组合 35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2198434"/>
            <a:ext cx="1292225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3"/>
          <p:cNvSpPr txBox="1">
            <a:spLocks noChangeArrowheads="1"/>
          </p:cNvSpPr>
          <p:nvPr/>
        </p:nvSpPr>
        <p:spPr bwMode="auto">
          <a:xfrm>
            <a:off x="1174353" y="2231771"/>
            <a:ext cx="1227138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lvl="0"/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旱</a:t>
            </a:r>
          </a:p>
        </p:txBody>
      </p:sp>
      <p:sp>
        <p:nvSpPr>
          <p:cNvPr id="4" name="TextBox 39"/>
          <p:cNvSpPr txBox="1">
            <a:spLocks noChangeArrowheads="1"/>
          </p:cNvSpPr>
          <p:nvPr/>
        </p:nvSpPr>
        <p:spPr bwMode="auto">
          <a:xfrm>
            <a:off x="899592" y="1484784"/>
            <a:ext cx="1375698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latin typeface="GB Pinyinok-B" pitchFamily="2" charset="-122"/>
                <a:ea typeface="GB Pinyinok-B" pitchFamily="2" charset="-122"/>
              </a:rPr>
              <a:t> </a:t>
            </a:r>
            <a:r>
              <a:rPr lang="en-US" altLang="zh-CN" sz="4000" b="1" dirty="0" smtClean="0">
                <a:solidFill>
                  <a:srgbClr val="FF0000"/>
                </a:solidFill>
                <a:latin typeface="GB Pinyinok-B" pitchFamily="2" charset="-122"/>
                <a:ea typeface="GB Pinyinok-B" pitchFamily="2" charset="-122"/>
                <a:cs typeface="Pinyin Adjust" panose="02000500000000000000" pitchFamily="2" charset="0"/>
                <a:sym typeface="+mn-ea"/>
              </a:rPr>
              <a:t> </a:t>
            </a:r>
            <a:r>
              <a:rPr lang="en-US" altLang="zh-CN" sz="4000" b="1" dirty="0" err="1" smtClean="0">
                <a:solidFill>
                  <a:srgbClr val="FF0000"/>
                </a:solidFill>
                <a:latin typeface="GB Pinyinok-B" pitchFamily="2" charset="-122"/>
                <a:ea typeface="GB Pinyinok-B" pitchFamily="2" charset="-122"/>
                <a:cs typeface="Pinyin Adjust" panose="02000500000000000000" pitchFamily="2" charset="0"/>
                <a:sym typeface="+mn-ea"/>
              </a:rPr>
              <a:t>hàn</a:t>
            </a:r>
            <a:endParaRPr lang="en-US" altLang="zh-CN" sz="4000" b="1" dirty="0" smtClean="0">
              <a:solidFill>
                <a:srgbClr val="FF0000"/>
              </a:solidFill>
              <a:latin typeface="GB Pinyinok-B" pitchFamily="2" charset="-122"/>
              <a:ea typeface="GB Pinyinok-B" pitchFamily="2" charset="-122"/>
              <a:cs typeface="Pinyin Adjust" panose="02000500000000000000" pitchFamily="2" charset="0"/>
              <a:sym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55776" y="2708920"/>
            <a:ext cx="1800200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干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旱 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旱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灾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6" name="组合 35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08994" y="2198434"/>
            <a:ext cx="1292225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23"/>
          <p:cNvSpPr txBox="1">
            <a:spLocks noChangeArrowheads="1"/>
          </p:cNvSpPr>
          <p:nvPr/>
        </p:nvSpPr>
        <p:spPr bwMode="auto">
          <a:xfrm>
            <a:off x="4667731" y="2231771"/>
            <a:ext cx="1227138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lvl="0" algn="l"/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徒</a:t>
            </a:r>
          </a:p>
        </p:txBody>
      </p:sp>
      <p:sp>
        <p:nvSpPr>
          <p:cNvPr id="8" name="TextBox 39"/>
          <p:cNvSpPr txBox="1">
            <a:spLocks noChangeArrowheads="1"/>
          </p:cNvSpPr>
          <p:nvPr/>
        </p:nvSpPr>
        <p:spPr bwMode="auto">
          <a:xfrm>
            <a:off x="4644008" y="1484784"/>
            <a:ext cx="885179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latin typeface="GB Pinyinok-B" pitchFamily="2" charset="-122"/>
                <a:ea typeface="GB Pinyinok-B" pitchFamily="2" charset="-122"/>
              </a:rPr>
              <a:t> </a:t>
            </a:r>
            <a:r>
              <a:rPr lang="en-US" altLang="zh-CN" sz="4000" b="1" dirty="0" err="1" smtClean="0">
                <a:solidFill>
                  <a:srgbClr val="FF0000"/>
                </a:solidFill>
                <a:latin typeface="GB Pinyinok-B" pitchFamily="2" charset="-122"/>
                <a:ea typeface="GB Pinyinok-B" pitchFamily="2" charset="-122"/>
                <a:cs typeface="Pinyin Adjust" panose="02000500000000000000" pitchFamily="2" charset="0"/>
                <a:sym typeface="+mn-ea"/>
              </a:rPr>
              <a:t>tú</a:t>
            </a:r>
            <a:endParaRPr lang="en-US" altLang="zh-CN" sz="4000" b="1" dirty="0" smtClean="0">
              <a:solidFill>
                <a:srgbClr val="FF0000"/>
              </a:solidFill>
              <a:latin typeface="GB Pinyinok-B" pitchFamily="2" charset="-122"/>
              <a:ea typeface="GB Pinyinok-B" pitchFamily="2" charset="-122"/>
              <a:cs typeface="Pinyin Adjust" panose="02000500000000000000" pitchFamily="2" charset="0"/>
              <a:sym typeface="+mn-ea"/>
            </a:endParaRPr>
          </a:p>
          <a:p>
            <a:r>
              <a:rPr lang="en-US" altLang="zh-CN" sz="4000" b="1" dirty="0" smtClean="0">
                <a:solidFill>
                  <a:srgbClr val="FF0000"/>
                </a:solidFill>
                <a:latin typeface="GB Pinyinok-B" pitchFamily="2" charset="-122"/>
                <a:ea typeface="GB Pinyinok-B" pitchFamily="2" charset="-122"/>
                <a:cs typeface="Pinyin Adjust" panose="02000500000000000000" pitchFamily="2" charset="0"/>
                <a:sym typeface="+mn-ea"/>
              </a:rPr>
              <a:t> 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156176" y="2708920"/>
            <a:ext cx="1800200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徒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弟 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师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徒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1" name="组合 35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4934738"/>
            <a:ext cx="1292225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23"/>
          <p:cNvSpPr txBox="1">
            <a:spLocks noChangeArrowheads="1"/>
          </p:cNvSpPr>
          <p:nvPr/>
        </p:nvSpPr>
        <p:spPr bwMode="auto">
          <a:xfrm>
            <a:off x="1246361" y="4968075"/>
            <a:ext cx="1227138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lvl="0" algn="l"/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扔</a:t>
            </a:r>
          </a:p>
        </p:txBody>
      </p:sp>
      <p:sp>
        <p:nvSpPr>
          <p:cNvPr id="13" name="TextBox 39"/>
          <p:cNvSpPr txBox="1">
            <a:spLocks noChangeArrowheads="1"/>
          </p:cNvSpPr>
          <p:nvPr/>
        </p:nvSpPr>
        <p:spPr bwMode="auto">
          <a:xfrm>
            <a:off x="827584" y="4221088"/>
            <a:ext cx="1845377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latin typeface="GB Pinyinok-B" pitchFamily="2" charset="-122"/>
                <a:ea typeface="GB Pinyinok-B" pitchFamily="2" charset="-122"/>
              </a:rPr>
              <a:t> </a:t>
            </a:r>
            <a:r>
              <a:rPr lang="en-US" altLang="zh-CN" sz="4000" b="1" dirty="0" smtClean="0">
                <a:solidFill>
                  <a:srgbClr val="FF0000"/>
                </a:solidFill>
                <a:latin typeface="GB Pinyinok-B" pitchFamily="2" charset="-122"/>
                <a:ea typeface="GB Pinyinok-B" pitchFamily="2" charset="-122"/>
                <a:cs typeface="Pinyin Adjust" panose="02000500000000000000" pitchFamily="2" charset="0"/>
                <a:sym typeface="+mn-ea"/>
              </a:rPr>
              <a:t> </a:t>
            </a:r>
            <a:r>
              <a:rPr lang="en-US" altLang="zh-CN" sz="4000" b="1" dirty="0" err="1" smtClean="0">
                <a:solidFill>
                  <a:srgbClr val="FF0000"/>
                </a:solidFill>
                <a:latin typeface="GB Pinyinok-B" pitchFamily="2" charset="-122"/>
                <a:ea typeface="GB Pinyinok-B" pitchFamily="2" charset="-122"/>
                <a:cs typeface="Pinyin Adjust" panose="02000500000000000000" pitchFamily="2" charset="0"/>
                <a:sym typeface="+mn-ea"/>
              </a:rPr>
              <a:t>rēng</a:t>
            </a:r>
            <a:r>
              <a:rPr lang="en-US" altLang="zh-CN" sz="4000" b="1" dirty="0" smtClean="0">
                <a:solidFill>
                  <a:srgbClr val="FF0000"/>
                </a:solidFill>
                <a:latin typeface="GB Pinyinok-B" pitchFamily="2" charset="-122"/>
                <a:ea typeface="GB Pinyinok-B" pitchFamily="2" charset="-122"/>
                <a:cs typeface="Pinyin Adjust" panose="02000500000000000000" pitchFamily="2" charset="0"/>
                <a:sym typeface="+mn-ea"/>
              </a:rPr>
              <a:t> 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627784" y="5445224"/>
            <a:ext cx="1800200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扔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掉 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扔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弃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5" name="组合 35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57279" y="4979839"/>
            <a:ext cx="1292225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23"/>
          <p:cNvSpPr txBox="1">
            <a:spLocks noChangeArrowheads="1"/>
          </p:cNvSpPr>
          <p:nvPr/>
        </p:nvSpPr>
        <p:spPr bwMode="auto">
          <a:xfrm>
            <a:off x="4716016" y="5013176"/>
            <a:ext cx="1227138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lvl="0" algn="l"/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饶</a:t>
            </a:r>
          </a:p>
        </p:txBody>
      </p:sp>
      <p:sp>
        <p:nvSpPr>
          <p:cNvPr id="17" name="TextBox 39"/>
          <p:cNvSpPr txBox="1">
            <a:spLocks noChangeArrowheads="1"/>
          </p:cNvSpPr>
          <p:nvPr/>
        </p:nvSpPr>
        <p:spPr bwMode="auto">
          <a:xfrm>
            <a:off x="3995936" y="4303455"/>
            <a:ext cx="1810112" cy="25545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4000" b="1" dirty="0" smtClean="0">
                <a:latin typeface="GB Pinyinok-B" pitchFamily="2" charset="-122"/>
                <a:ea typeface="GB Pinyinok-B" pitchFamily="2" charset="-122"/>
              </a:rPr>
              <a:t> </a:t>
            </a:r>
            <a:r>
              <a:rPr lang="en-US" altLang="zh-CN" sz="4000" b="1" dirty="0" smtClean="0">
                <a:solidFill>
                  <a:srgbClr val="FF0000"/>
                </a:solidFill>
                <a:latin typeface="GB Pinyinok-B" pitchFamily="2" charset="-122"/>
                <a:ea typeface="GB Pinyinok-B" pitchFamily="2" charset="-122"/>
                <a:cs typeface="Pinyin Adjust" panose="02000500000000000000" pitchFamily="2" charset="0"/>
                <a:sym typeface="+mn-ea"/>
              </a:rPr>
              <a:t> </a:t>
            </a:r>
            <a:r>
              <a:rPr lang="en-US" altLang="zh-CN" sz="4000" b="1" dirty="0" smtClean="0">
                <a:latin typeface="GB Pinyinok-B" pitchFamily="2" charset="-122"/>
                <a:ea typeface="GB Pinyinok-B" pitchFamily="2" charset="-122"/>
              </a:rPr>
              <a:t>  </a:t>
            </a:r>
            <a:r>
              <a:rPr lang="en-US" altLang="zh-CN" sz="4000" b="1" dirty="0" err="1" smtClean="0">
                <a:solidFill>
                  <a:srgbClr val="FF0000"/>
                </a:solidFill>
                <a:latin typeface="GB Pinyinok-B" pitchFamily="2" charset="-122"/>
                <a:ea typeface="GB Pinyinok-B" pitchFamily="2" charset="-122"/>
                <a:cs typeface="Pinyin Adjust" panose="02000500000000000000" pitchFamily="2" charset="0"/>
                <a:sym typeface="+mn-ea"/>
              </a:rPr>
              <a:t>ráo</a:t>
            </a:r>
            <a:endParaRPr lang="en-US" altLang="zh-CN" sz="4000" b="1" dirty="0" smtClean="0">
              <a:solidFill>
                <a:srgbClr val="FF0000"/>
              </a:solidFill>
              <a:latin typeface="GB Pinyinok-B" pitchFamily="2" charset="-122"/>
              <a:ea typeface="GB Pinyinok-B" pitchFamily="2" charset="-122"/>
              <a:cs typeface="Pinyin Adjust" panose="02000500000000000000" pitchFamily="2" charset="0"/>
              <a:sym typeface="+mn-ea"/>
            </a:endParaRPr>
          </a:p>
          <a:p>
            <a:endParaRPr lang="en-US" altLang="zh-CN" sz="4000" b="1" dirty="0" smtClean="0">
              <a:solidFill>
                <a:srgbClr val="FF0000"/>
              </a:solidFill>
              <a:latin typeface="GB Pinyinok-B" pitchFamily="2" charset="-122"/>
              <a:ea typeface="GB Pinyinok-B" pitchFamily="2" charset="-122"/>
              <a:cs typeface="Pinyin Adjust" panose="02000500000000000000" pitchFamily="2" charset="0"/>
              <a:sym typeface="+mn-ea"/>
            </a:endParaRPr>
          </a:p>
          <a:p>
            <a:endParaRPr lang="en-US" altLang="zh-CN" sz="4000" b="1" dirty="0" smtClean="0">
              <a:solidFill>
                <a:srgbClr val="FF0000"/>
              </a:solidFill>
              <a:latin typeface="GB Pinyinok-B" pitchFamily="2" charset="-122"/>
              <a:ea typeface="GB Pinyinok-B" pitchFamily="2" charset="-122"/>
              <a:cs typeface="Pinyin Adjust" panose="02000500000000000000" pitchFamily="2" charset="0"/>
              <a:sym typeface="+mn-ea"/>
            </a:endParaRPr>
          </a:p>
          <a:p>
            <a:endParaRPr lang="en-US" altLang="zh-CN" sz="4000" b="1" dirty="0" smtClean="0">
              <a:solidFill>
                <a:srgbClr val="FF0000"/>
              </a:solidFill>
              <a:latin typeface="GB Pinyinok-B" pitchFamily="2" charset="-122"/>
              <a:ea typeface="GB Pinyinok-B" pitchFamily="2" charset="-122"/>
              <a:cs typeface="Pinyin Adjust" panose="02000500000000000000" pitchFamily="2" charset="0"/>
              <a:sym typeface="+mn-ea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156176" y="5517232"/>
            <a:ext cx="1800200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丰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饶 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富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饶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13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组合 35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2198434"/>
            <a:ext cx="1292225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3"/>
          <p:cNvSpPr txBox="1">
            <a:spLocks noChangeArrowheads="1"/>
          </p:cNvSpPr>
          <p:nvPr/>
        </p:nvSpPr>
        <p:spPr bwMode="auto">
          <a:xfrm>
            <a:off x="1174353" y="2231771"/>
            <a:ext cx="1227138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lvl="0"/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骗</a:t>
            </a:r>
          </a:p>
        </p:txBody>
      </p:sp>
      <p:sp>
        <p:nvSpPr>
          <p:cNvPr id="4" name="TextBox 39"/>
          <p:cNvSpPr txBox="1">
            <a:spLocks noChangeArrowheads="1"/>
          </p:cNvSpPr>
          <p:nvPr/>
        </p:nvSpPr>
        <p:spPr bwMode="auto">
          <a:xfrm>
            <a:off x="755576" y="1484784"/>
            <a:ext cx="1503938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latin typeface="GB Pinyinok-B" pitchFamily="2" charset="-122"/>
                <a:ea typeface="GB Pinyinok-B" pitchFamily="2" charset="-122"/>
              </a:rPr>
              <a:t> </a:t>
            </a:r>
            <a:r>
              <a:rPr lang="en-US" altLang="zh-CN" sz="4000" b="1" dirty="0" smtClean="0">
                <a:solidFill>
                  <a:srgbClr val="FF0000"/>
                </a:solidFill>
                <a:latin typeface="GB Pinyinok-B" pitchFamily="2" charset="-122"/>
                <a:ea typeface="GB Pinyinok-B" pitchFamily="2" charset="-122"/>
                <a:cs typeface="Pinyin Adjust" panose="02000500000000000000" pitchFamily="2" charset="0"/>
                <a:sym typeface="+mn-ea"/>
              </a:rPr>
              <a:t> </a:t>
            </a:r>
            <a:r>
              <a:rPr lang="en-US" altLang="zh-CN" sz="4000" b="1" dirty="0" err="1" smtClean="0">
                <a:solidFill>
                  <a:srgbClr val="FF0000"/>
                </a:solidFill>
                <a:latin typeface="GB Pinyinok-B" pitchFamily="2" charset="-122"/>
                <a:ea typeface="GB Pinyinok-B" pitchFamily="2" charset="-122"/>
                <a:cs typeface="Pinyin Adjust" panose="02000500000000000000" pitchFamily="2" charset="0"/>
                <a:sym typeface="+mn-ea"/>
              </a:rPr>
              <a:t>piàn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627784" y="2780928"/>
            <a:ext cx="1800200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骗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子 欺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骗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6" name="组合 35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08994" y="2198434"/>
            <a:ext cx="1292225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23"/>
          <p:cNvSpPr txBox="1">
            <a:spLocks noChangeArrowheads="1"/>
          </p:cNvSpPr>
          <p:nvPr/>
        </p:nvSpPr>
        <p:spPr bwMode="auto">
          <a:xfrm>
            <a:off x="4667731" y="2231771"/>
            <a:ext cx="1227138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lvl="0" algn="l"/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灌</a:t>
            </a:r>
          </a:p>
        </p:txBody>
      </p:sp>
      <p:sp>
        <p:nvSpPr>
          <p:cNvPr id="8" name="TextBox 39"/>
          <p:cNvSpPr txBox="1">
            <a:spLocks noChangeArrowheads="1"/>
          </p:cNvSpPr>
          <p:nvPr/>
        </p:nvSpPr>
        <p:spPr bwMode="auto">
          <a:xfrm>
            <a:off x="4427984" y="1412776"/>
            <a:ext cx="1515158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latin typeface="GB Pinyinok-B" pitchFamily="2" charset="-122"/>
                <a:ea typeface="GB Pinyinok-B" pitchFamily="2" charset="-122"/>
              </a:rPr>
              <a:t> </a:t>
            </a:r>
            <a:r>
              <a:rPr lang="en-US" altLang="zh-CN" sz="4000" b="1" dirty="0" err="1" smtClean="0">
                <a:solidFill>
                  <a:srgbClr val="FF0000"/>
                </a:solidFill>
                <a:latin typeface="GB Pinyinok-B" pitchFamily="2" charset="-122"/>
                <a:ea typeface="GB Pinyinok-B" pitchFamily="2" charset="-122"/>
                <a:cs typeface="Pinyin Adjust" panose="02000500000000000000" pitchFamily="2" charset="0"/>
                <a:sym typeface="+mn-ea"/>
              </a:rPr>
              <a:t>guàn</a:t>
            </a:r>
            <a:endParaRPr lang="en-US" altLang="zh-CN" sz="4000" b="1" dirty="0" smtClean="0">
              <a:solidFill>
                <a:srgbClr val="FF0000"/>
              </a:solidFill>
              <a:latin typeface="GB Pinyinok-B" pitchFamily="2" charset="-122"/>
              <a:ea typeface="GB Pinyinok-B" pitchFamily="2" charset="-122"/>
              <a:cs typeface="Pinyin Adjust" panose="02000500000000000000" pitchFamily="2" charset="0"/>
              <a:sym typeface="+mn-ea"/>
            </a:endParaRPr>
          </a:p>
          <a:p>
            <a:r>
              <a:rPr lang="en-US" altLang="zh-CN" sz="4000" b="1" dirty="0" smtClean="0">
                <a:solidFill>
                  <a:srgbClr val="FF0000"/>
                </a:solidFill>
                <a:latin typeface="GB Pinyinok-B" pitchFamily="2" charset="-122"/>
                <a:ea typeface="GB Pinyinok-B" pitchFamily="2" charset="-122"/>
                <a:cs typeface="Pinyin Adjust" panose="02000500000000000000" pitchFamily="2" charset="0"/>
                <a:sym typeface="+mn-ea"/>
              </a:rPr>
              <a:t> 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156176" y="2780928"/>
            <a:ext cx="1800200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灌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溉 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灌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输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771800" y="5445224"/>
            <a:ext cx="1800200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灌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溉 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浇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溉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9" name="组合 100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4941168"/>
            <a:ext cx="1292225" cy="121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0" name="组合 50"/>
          <p:cNvGrpSpPr/>
          <p:nvPr/>
        </p:nvGrpSpPr>
        <p:grpSpPr bwMode="auto">
          <a:xfrm>
            <a:off x="1187624" y="4941168"/>
            <a:ext cx="1228725" cy="1200329"/>
            <a:chOff x="2791378" y="1282980"/>
            <a:chExt cx="1227942" cy="1199968"/>
          </a:xfrm>
        </p:grpSpPr>
        <p:sp>
          <p:nvSpPr>
            <p:cNvPr id="21" name="TextBox 23"/>
            <p:cNvSpPr txBox="1">
              <a:spLocks noChangeArrowheads="1"/>
            </p:cNvSpPr>
            <p:nvPr/>
          </p:nvSpPr>
          <p:spPr bwMode="auto">
            <a:xfrm>
              <a:off x="2791378" y="1282980"/>
              <a:ext cx="1227942" cy="11999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lvl="0" algn="l"/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溉</a:t>
              </a:r>
            </a:p>
          </p:txBody>
        </p:sp>
      </p:grpSp>
      <p:sp>
        <p:nvSpPr>
          <p:cNvPr id="22" name="TextBox 40"/>
          <p:cNvSpPr txBox="1">
            <a:spLocks noChangeArrowheads="1"/>
          </p:cNvSpPr>
          <p:nvPr/>
        </p:nvSpPr>
        <p:spPr bwMode="auto">
          <a:xfrm>
            <a:off x="1368634" y="4221088"/>
            <a:ext cx="843501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4000" b="1" dirty="0" err="1" smtClean="0">
                <a:solidFill>
                  <a:srgbClr val="FF0000"/>
                </a:solidFill>
                <a:latin typeface="GB Pinyinok-B" pitchFamily="2" charset="-122"/>
                <a:ea typeface="GB Pinyinok-B" pitchFamily="2" charset="-122"/>
                <a:cs typeface="Pinyin Adjust" panose="02000500000000000000" pitchFamily="2" charset="0"/>
                <a:sym typeface="+mn-ea"/>
              </a:rPr>
              <a:t>gài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29916" y="2296716"/>
            <a:ext cx="5904309" cy="5988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课文主要写了一件什么事情？</a:t>
            </a:r>
          </a:p>
        </p:txBody>
      </p:sp>
      <p:sp>
        <p:nvSpPr>
          <p:cNvPr id="4" name="矩形 3"/>
          <p:cNvSpPr/>
          <p:nvPr/>
        </p:nvSpPr>
        <p:spPr>
          <a:xfrm>
            <a:off x="1369219" y="3287316"/>
            <a:ext cx="1627369" cy="52322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叙说起因</a:t>
            </a:r>
          </a:p>
        </p:txBody>
      </p:sp>
      <p:sp>
        <p:nvSpPr>
          <p:cNvPr id="5" name="矩形 4"/>
          <p:cNvSpPr/>
          <p:nvPr/>
        </p:nvSpPr>
        <p:spPr>
          <a:xfrm>
            <a:off x="3438525" y="3282553"/>
            <a:ext cx="906017" cy="52322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经过</a:t>
            </a:r>
          </a:p>
        </p:txBody>
      </p:sp>
      <p:sp>
        <p:nvSpPr>
          <p:cNvPr id="6" name="矩形 5"/>
          <p:cNvSpPr/>
          <p:nvPr/>
        </p:nvSpPr>
        <p:spPr>
          <a:xfrm>
            <a:off x="5067300" y="3282553"/>
            <a:ext cx="906017" cy="52322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结果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568" y="1412776"/>
            <a:ext cx="7776864" cy="209191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b="1" smtClean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战</a:t>
            </a:r>
            <a:r>
              <a:rPr lang="zh-CN" altLang="en-US" sz="2800" b="1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国</a:t>
            </a:r>
            <a:r>
              <a:rPr lang="zh-CN" altLang="en-US" sz="2800" b="1" smtClean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时期，魏国的国君派</a:t>
            </a:r>
            <a:r>
              <a:rPr lang="zh-CN" altLang="en-US" sz="2800" b="1" dirty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西门豹去管理漳河边上</a:t>
            </a:r>
            <a:r>
              <a:rPr lang="zh-CN" altLang="en-US" sz="2800" b="1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的</a:t>
            </a:r>
            <a:r>
              <a:rPr lang="zh-CN" altLang="en-US" sz="2800" b="1" smtClean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邺县。</a:t>
            </a:r>
            <a:r>
              <a:rPr lang="zh-CN" altLang="en-US" sz="2800" b="1" dirty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西门豹到了那个地方，看到</a:t>
            </a:r>
            <a:r>
              <a:rPr lang="zh-CN" altLang="en-US" sz="2800" b="1" dirty="0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田地荒芜</a:t>
            </a:r>
            <a:r>
              <a:rPr lang="zh-CN" altLang="en-US" sz="2800" b="1" dirty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2800" b="1" dirty="0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人烟稀少</a:t>
            </a:r>
            <a:r>
              <a:rPr lang="zh-CN" altLang="en-US" sz="2800" b="1" dirty="0">
                <a:solidFill>
                  <a:srgbClr val="0000CC"/>
                </a:solidFill>
                <a:latin typeface="楷体" pitchFamily="49" charset="-122"/>
                <a:ea typeface="楷体" pitchFamily="49" charset="-122"/>
              </a:rPr>
              <a:t>，就找了位老大爷来，问他是怎么回事。</a:t>
            </a:r>
            <a:endParaRPr lang="zh-CN" altLang="en-US" sz="1600" b="1" dirty="0">
              <a:solidFill>
                <a:srgbClr val="0000CC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31640" y="3573016"/>
            <a:ext cx="5952270" cy="584775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西门豹给你的第一印象是什么？</a:t>
            </a:r>
          </a:p>
        </p:txBody>
      </p:sp>
      <p:sp>
        <p:nvSpPr>
          <p:cNvPr id="5" name="矩形 4"/>
          <p:cNvSpPr/>
          <p:nvPr/>
        </p:nvSpPr>
        <p:spPr>
          <a:xfrm>
            <a:off x="1524000" y="4398169"/>
            <a:ext cx="1627369" cy="52322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做事果断</a:t>
            </a:r>
          </a:p>
        </p:txBody>
      </p:sp>
      <p:sp>
        <p:nvSpPr>
          <p:cNvPr id="6" name="矩形 5"/>
          <p:cNvSpPr/>
          <p:nvPr/>
        </p:nvSpPr>
        <p:spPr>
          <a:xfrm>
            <a:off x="4282679" y="4398169"/>
            <a:ext cx="1627369" cy="523220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考虑周全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7784" y="2564904"/>
            <a:ext cx="367240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smtClean="0"/>
              <a:t>第二课时</a:t>
            </a:r>
            <a:endParaRPr lang="zh-CN" altLang="en-US" sz="66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3"/>
          <p:cNvSpPr/>
          <p:nvPr/>
        </p:nvSpPr>
        <p:spPr>
          <a:xfrm>
            <a:off x="971600" y="1484784"/>
            <a:ext cx="7200800" cy="1814830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457200" algn="just"/>
            <a:r>
              <a:rPr lang="en-US" sz="2800" kern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en-US" sz="2800" kern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我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国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古代有很多有才华、聪明机智的人。他们往往能用合适的方法帮助老百姓惩治坏人、为民造福。今天我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们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就来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认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识一位历史人物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——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西门豹。</a:t>
            </a:r>
            <a:endParaRPr sz="28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223237" name="图片 223236" descr="西门豹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79826">
            <a:off x="2807682" y="3465479"/>
            <a:ext cx="2781202" cy="276711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3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55576" y="1700808"/>
            <a:ext cx="7488832" cy="422885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355600" indent="-355600" defTabSz="4572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sz="2800" b="1" dirty="0">
                <a:latin typeface="楷体" pitchFamily="49" charset="-122"/>
                <a:ea typeface="楷体" pitchFamily="49" charset="-122"/>
                <a:sym typeface="+mn-ea"/>
              </a:rPr>
              <a:t>1.重点学习课文</a:t>
            </a:r>
            <a:r>
              <a:rPr sz="2800" b="1">
                <a:latin typeface="楷体" pitchFamily="49" charset="-122"/>
                <a:ea typeface="楷体" pitchFamily="49" charset="-122"/>
                <a:sym typeface="+mn-ea"/>
              </a:rPr>
              <a:t>，</a:t>
            </a:r>
            <a:r>
              <a:rPr sz="2800" b="1" smtClean="0">
                <a:latin typeface="楷体" pitchFamily="49" charset="-122"/>
                <a:ea typeface="楷体" pitchFamily="49" charset="-122"/>
                <a:sym typeface="+mn-ea"/>
              </a:rPr>
              <a:t>引导学生理解重点词句在文中的意思</a:t>
            </a:r>
            <a:r>
              <a:rPr sz="2800" b="1" dirty="0">
                <a:latin typeface="楷体" pitchFamily="49" charset="-122"/>
                <a:ea typeface="楷体" pitchFamily="49" charset="-122"/>
                <a:sym typeface="+mn-ea"/>
              </a:rPr>
              <a:t>，学习本课描写人物言行、表现人物品质的写法；</a:t>
            </a:r>
          </a:p>
          <a:p>
            <a:pPr marL="355600" indent="-355600" defTabSz="4572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sz="2800" b="1">
                <a:latin typeface="楷体" pitchFamily="49" charset="-122"/>
                <a:ea typeface="楷体" pitchFamily="49" charset="-122"/>
                <a:sym typeface="+mn-ea"/>
              </a:rPr>
              <a:t>2</a:t>
            </a:r>
            <a:r>
              <a:rPr sz="2800" b="1" smtClean="0">
                <a:latin typeface="楷体" pitchFamily="49" charset="-122"/>
                <a:ea typeface="楷体" pitchFamily="49" charset="-122"/>
                <a:sym typeface="+mn-ea"/>
              </a:rPr>
              <a:t>.有感情的朗读</a:t>
            </a:r>
            <a:r>
              <a:rPr sz="2800" b="1" dirty="0">
                <a:latin typeface="楷体" pitchFamily="49" charset="-122"/>
                <a:ea typeface="楷体" pitchFamily="49" charset="-122"/>
                <a:sym typeface="+mn-ea"/>
              </a:rPr>
              <a:t>、品读课文，了解西门豹是怎样调查原因、</a:t>
            </a:r>
            <a:r>
              <a:rPr sz="2800" b="1">
                <a:latin typeface="楷体" pitchFamily="49" charset="-122"/>
                <a:ea typeface="楷体" pitchFamily="49" charset="-122"/>
                <a:sym typeface="+mn-ea"/>
              </a:rPr>
              <a:t>兴修水利的</a:t>
            </a:r>
            <a:r>
              <a:rPr sz="2800" b="1" smtClean="0">
                <a:latin typeface="楷体" pitchFamily="49" charset="-122"/>
                <a:ea typeface="楷体" pitchFamily="49" charset="-122"/>
                <a:sym typeface="+mn-ea"/>
              </a:rPr>
              <a:t>，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  <a:sym typeface="+mn-ea"/>
              </a:rPr>
              <a:t>能够</a:t>
            </a:r>
            <a:r>
              <a:rPr sz="2800" b="1" smtClean="0">
                <a:latin typeface="楷体" pitchFamily="49" charset="-122"/>
                <a:ea typeface="楷体" pitchFamily="49" charset="-122"/>
                <a:sym typeface="+mn-ea"/>
              </a:rPr>
              <a:t>受到破除迷信的教育</a:t>
            </a:r>
            <a:r>
              <a:rPr sz="2800" b="1" dirty="0">
                <a:latin typeface="楷体" pitchFamily="49" charset="-122"/>
                <a:ea typeface="楷体" pitchFamily="49" charset="-122"/>
                <a:sym typeface="+mn-ea"/>
              </a:rPr>
              <a:t>；</a:t>
            </a:r>
          </a:p>
          <a:p>
            <a:pPr marL="355600" indent="-355600" defTabSz="45720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/>
            </a:pPr>
            <a:r>
              <a:rPr sz="2800" b="1" dirty="0">
                <a:latin typeface="楷体" pitchFamily="49" charset="-122"/>
                <a:ea typeface="楷体" pitchFamily="49" charset="-122"/>
                <a:sym typeface="+mn-ea"/>
              </a:rPr>
              <a:t>3.分析西门豹人物形象，了解西门豹的为人处世的态度。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文本框 120834"/>
          <p:cNvSpPr txBox="1"/>
          <p:nvPr/>
        </p:nvSpPr>
        <p:spPr>
          <a:xfrm>
            <a:off x="-1756727" y="5954713"/>
            <a:ext cx="3225800" cy="5847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75656" y="1916832"/>
            <a:ext cx="4716356" cy="58477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按小标题给课文划分段落</a:t>
            </a:r>
          </a:p>
        </p:txBody>
      </p:sp>
      <p:sp>
        <p:nvSpPr>
          <p:cNvPr id="3" name="矩形 2"/>
          <p:cNvSpPr/>
          <p:nvPr/>
        </p:nvSpPr>
        <p:spPr>
          <a:xfrm>
            <a:off x="1540669" y="2843213"/>
            <a:ext cx="1420582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第一段</a:t>
            </a:r>
          </a:p>
        </p:txBody>
      </p:sp>
      <p:sp>
        <p:nvSpPr>
          <p:cNvPr id="4" name="矩形 3"/>
          <p:cNvSpPr/>
          <p:nvPr/>
        </p:nvSpPr>
        <p:spPr>
          <a:xfrm>
            <a:off x="2947988" y="2842022"/>
            <a:ext cx="2977097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3200" b="1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en-US" altLang="zh-CN" sz="3200" b="1" smtClean="0">
                <a:solidFill>
                  <a:srgbClr val="000000"/>
                </a:solidFill>
                <a:latin typeface="Dotum" pitchFamily="34" charset="-127"/>
                <a:ea typeface="Dotum" pitchFamily="34" charset="-127"/>
              </a:rPr>
              <a:t>~</a:t>
            </a:r>
            <a:r>
              <a:rPr lang="en-US" altLang="zh-CN" sz="3200" b="1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9</a:t>
            </a:r>
            <a:r>
              <a:rPr lang="zh-CN" altLang="en-US" sz="3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自然段）</a:t>
            </a:r>
          </a:p>
        </p:txBody>
      </p:sp>
      <p:sp>
        <p:nvSpPr>
          <p:cNvPr id="5" name="矩形 4"/>
          <p:cNvSpPr/>
          <p:nvPr/>
        </p:nvSpPr>
        <p:spPr>
          <a:xfrm>
            <a:off x="5508104" y="2780928"/>
            <a:ext cx="1832553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摸清底细</a:t>
            </a:r>
          </a:p>
        </p:txBody>
      </p:sp>
      <p:sp>
        <p:nvSpPr>
          <p:cNvPr id="6" name="矩形 5"/>
          <p:cNvSpPr/>
          <p:nvPr/>
        </p:nvSpPr>
        <p:spPr>
          <a:xfrm>
            <a:off x="1543050" y="3492103"/>
            <a:ext cx="1420582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第二段</a:t>
            </a:r>
          </a:p>
        </p:txBody>
      </p:sp>
      <p:sp>
        <p:nvSpPr>
          <p:cNvPr id="7" name="矩形 6"/>
          <p:cNvSpPr/>
          <p:nvPr/>
        </p:nvSpPr>
        <p:spPr>
          <a:xfrm>
            <a:off x="2777728" y="3492103"/>
            <a:ext cx="3390672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3200" b="1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10</a:t>
            </a:r>
            <a:r>
              <a:rPr lang="en-US" altLang="zh-CN" sz="3200" b="1" smtClean="0">
                <a:solidFill>
                  <a:srgbClr val="000000"/>
                </a:solidFill>
                <a:latin typeface="Dotum" pitchFamily="34" charset="-127"/>
                <a:ea typeface="Dotum" pitchFamily="34" charset="-127"/>
              </a:rPr>
              <a:t>~</a:t>
            </a:r>
            <a:r>
              <a:rPr lang="en-US" altLang="zh-CN" sz="3200" b="1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15</a:t>
            </a:r>
            <a:r>
              <a:rPr lang="zh-CN" altLang="en-US" sz="3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自然段）</a:t>
            </a:r>
          </a:p>
        </p:txBody>
      </p:sp>
      <p:sp>
        <p:nvSpPr>
          <p:cNvPr id="8" name="矩形 7"/>
          <p:cNvSpPr/>
          <p:nvPr/>
        </p:nvSpPr>
        <p:spPr>
          <a:xfrm>
            <a:off x="5796136" y="3501008"/>
            <a:ext cx="1832553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破除迷信</a:t>
            </a:r>
          </a:p>
        </p:txBody>
      </p:sp>
      <p:sp>
        <p:nvSpPr>
          <p:cNvPr id="9" name="矩形 8"/>
          <p:cNvSpPr/>
          <p:nvPr/>
        </p:nvSpPr>
        <p:spPr>
          <a:xfrm>
            <a:off x="1540669" y="4325541"/>
            <a:ext cx="1420582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第三段</a:t>
            </a:r>
          </a:p>
        </p:txBody>
      </p:sp>
      <p:sp>
        <p:nvSpPr>
          <p:cNvPr id="10" name="矩形 9"/>
          <p:cNvSpPr/>
          <p:nvPr/>
        </p:nvSpPr>
        <p:spPr>
          <a:xfrm>
            <a:off x="2972991" y="4327922"/>
            <a:ext cx="2658100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3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16</a:t>
            </a:r>
            <a:r>
              <a:rPr lang="zh-CN" altLang="en-US" sz="3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自然段）</a:t>
            </a:r>
          </a:p>
        </p:txBody>
      </p:sp>
      <p:sp>
        <p:nvSpPr>
          <p:cNvPr id="11" name="矩形 10"/>
          <p:cNvSpPr/>
          <p:nvPr/>
        </p:nvSpPr>
        <p:spPr>
          <a:xfrm>
            <a:off x="5369719" y="4325541"/>
            <a:ext cx="1832553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兴修水利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52550" y="3046810"/>
            <a:ext cx="433324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）都是河伯娶媳妇给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闹</a:t>
            </a:r>
            <a:r>
              <a:rPr lang="zh-CN" altLang="en-US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的。</a:t>
            </a:r>
          </a:p>
        </p:txBody>
      </p:sp>
      <p:sp>
        <p:nvSpPr>
          <p:cNvPr id="4" name="矩形 3"/>
          <p:cNvSpPr/>
          <p:nvPr/>
        </p:nvSpPr>
        <p:spPr>
          <a:xfrm>
            <a:off x="1043608" y="3789040"/>
            <a:ext cx="6984776" cy="127419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4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这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句话中的“闹”是搞 、弄、造成的意思。</a:t>
            </a:r>
          </a:p>
          <a:p>
            <a:pPr marL="342900" indent="-342900">
              <a:spcBef>
                <a:spcPct val="20000"/>
              </a:spcBef>
            </a:pPr>
            <a:r>
              <a:rPr lang="zh-CN" altLang="en-US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2400" b="1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文</a:t>
            </a:r>
            <a:r>
              <a:rPr lang="zh-CN" altLang="en-US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中指邺地田地荒芜、人烟稀少的原因是河伯娶媳妇造成的。</a:t>
            </a:r>
          </a:p>
        </p:txBody>
      </p:sp>
      <p:sp>
        <p:nvSpPr>
          <p:cNvPr id="5" name="矩形 4"/>
          <p:cNvSpPr/>
          <p:nvPr/>
        </p:nvSpPr>
        <p:spPr>
          <a:xfrm>
            <a:off x="1475656" y="1916832"/>
            <a:ext cx="6120680" cy="830997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r>
              <a:rPr lang="zh-CN" altLang="en-US" sz="2400" b="1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调</a:t>
            </a:r>
            <a:r>
              <a:rPr lang="zh-CN" altLang="en-US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查中，对于西门豹的询问，老大爷的回答中有三个“闹” 字。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85900" y="1947863"/>
            <a:ext cx="6329363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）每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闹</a:t>
            </a:r>
            <a:r>
              <a:rPr lang="zh-CN" altLang="en-US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一次，</a:t>
            </a:r>
            <a:r>
              <a:rPr lang="zh-CN" altLang="en-US" sz="24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他</a:t>
            </a:r>
            <a:r>
              <a:rPr lang="zh-CN" altLang="en-US" sz="2400" b="1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们要</a:t>
            </a:r>
            <a:r>
              <a:rPr lang="zh-CN" altLang="en-US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收几百万钱；办喜事只花二三十万，多下来的就跟巫婆分了。</a:t>
            </a:r>
          </a:p>
        </p:txBody>
      </p:sp>
      <p:sp>
        <p:nvSpPr>
          <p:cNvPr id="3" name="矩形 2"/>
          <p:cNvSpPr/>
          <p:nvPr/>
        </p:nvSpPr>
        <p:spPr>
          <a:xfrm>
            <a:off x="1607345" y="3102769"/>
            <a:ext cx="5340920" cy="1640840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24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这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句中的“闹”是搞、弄的意思。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文中是指巫婆勾结官绅，每年都要搞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一次给河伯娶媳妇的鬼把戏，每次都</a:t>
            </a: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要捞取大量钱财，骗财害老百姓。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99792" y="2564904"/>
            <a:ext cx="36004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smtClean="0"/>
              <a:t>第一课时</a:t>
            </a:r>
            <a:endParaRPr lang="zh-CN" altLang="en-US" sz="66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33488" y="1844825"/>
            <a:ext cx="6290840" cy="95410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从老大爷的回答中，西门豹了解到造成“田地荒芜，人烟稀少”的原因：</a:t>
            </a:r>
          </a:p>
        </p:txBody>
      </p:sp>
      <p:sp>
        <p:nvSpPr>
          <p:cNvPr id="3" name="矩形 2"/>
          <p:cNvSpPr/>
          <p:nvPr/>
        </p:nvSpPr>
        <p:spPr>
          <a:xfrm>
            <a:off x="1257300" y="2836800"/>
            <a:ext cx="6411044" cy="10402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</a:rPr>
              <a:t>一个原因是：巫婆和官绅给河伯娶媳</a:t>
            </a:r>
            <a:r>
              <a:rPr kumimoji="1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</a:rPr>
              <a:t>妇</a:t>
            </a:r>
            <a:r>
              <a:rPr kumimoji="1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</a:rPr>
              <a:t>。</a:t>
            </a:r>
            <a:endParaRPr kumimoji="1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itchFamily="49" charset="-122"/>
              <a:ea typeface="楷体" pitchFamily="49" charset="-122"/>
            </a:endParaRPr>
          </a:p>
          <a:p>
            <a:pPr marL="342900" marR="0" lvl="0" indent="-342900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</a:rPr>
              <a:t>另一个原因是：邺这个地方年年旱灾。</a:t>
            </a:r>
            <a:endParaRPr kumimoji="0" lang="zh-CN" altLang="en-US" sz="14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059832" y="4365104"/>
            <a:ext cx="2088232" cy="584775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天灾人祸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87624" y="1484784"/>
            <a:ext cx="6714554" cy="164352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西门豹说</a:t>
            </a:r>
            <a:r>
              <a:rPr lang="en-US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: “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这样说来，河伯还真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灵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啊。下一回他娶媳妇，请告诉我一声，我也去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送送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新娘。</a:t>
            </a:r>
          </a:p>
        </p:txBody>
      </p:sp>
      <p:sp>
        <p:nvSpPr>
          <p:cNvPr id="3" name="矩形 2"/>
          <p:cNvSpPr/>
          <p:nvPr/>
        </p:nvSpPr>
        <p:spPr>
          <a:xfrm>
            <a:off x="1241822" y="3061097"/>
            <a:ext cx="6312694" cy="1815882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思考：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既然西门豹已摸清了情况，为什么他还要说河伯真灵，而且表示也要去送新娘呢？这一自然段在文中起了什么作用？</a:t>
            </a:r>
          </a:p>
        </p:txBody>
      </p:sp>
      <p:sp>
        <p:nvSpPr>
          <p:cNvPr id="4" name="矩形 3"/>
          <p:cNvSpPr/>
          <p:nvPr/>
        </p:nvSpPr>
        <p:spPr>
          <a:xfrm>
            <a:off x="1187624" y="4941168"/>
            <a:ext cx="6408712" cy="95410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这段在文中起承上启下的作用，暗示西门豹已想好了惩治官绅和巫婆的办法。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64494" y="1900238"/>
            <a:ext cx="6075858" cy="1077218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邺</a:t>
            </a:r>
            <a:r>
              <a:rPr lang="zh-CN" altLang="en-US" sz="3200" b="1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县</a:t>
            </a:r>
            <a:r>
              <a:rPr lang="zh-CN" altLang="en-US" sz="3200" b="1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人</a:t>
            </a:r>
            <a:r>
              <a:rPr lang="zh-CN" altLang="en-US" sz="3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烟稀少，漳河边怎么会站满了老百姓？</a:t>
            </a:r>
          </a:p>
        </p:txBody>
      </p:sp>
      <p:sp>
        <p:nvSpPr>
          <p:cNvPr id="3" name="矩形 2"/>
          <p:cNvSpPr/>
          <p:nvPr/>
        </p:nvSpPr>
        <p:spPr>
          <a:xfrm>
            <a:off x="1619672" y="3501008"/>
            <a:ext cx="6461472" cy="95410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河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伯娶媳妇是大事，老百姓都跑来看，集中在河边，就显得人多了。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28750" y="2216944"/>
            <a:ext cx="5807546" cy="954107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2800" b="1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2800" b="1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西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门豹带着卫士，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真的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来了，巫婆和官绅急忙迎接。</a:t>
            </a:r>
          </a:p>
        </p:txBody>
      </p:sp>
      <p:sp>
        <p:nvSpPr>
          <p:cNvPr id="3" name="矩形 2"/>
          <p:cNvSpPr/>
          <p:nvPr/>
        </p:nvSpPr>
        <p:spPr>
          <a:xfrm>
            <a:off x="1547664" y="3645024"/>
            <a:ext cx="5728965" cy="95410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说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明了西门豹说话算数，下决心为民除害，并且胸有成竹。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47763" y="3136106"/>
            <a:ext cx="6686550" cy="169334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、西门豹是如何破除迷信的？西门豹破除迷信的巧妙之处体现在哪里？</a:t>
            </a:r>
          </a:p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800" b="1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、 画出相关的语句，读一读。</a:t>
            </a:r>
          </a:p>
        </p:txBody>
      </p:sp>
      <p:sp>
        <p:nvSpPr>
          <p:cNvPr id="15363" name="矩形 6"/>
          <p:cNvSpPr/>
          <p:nvPr/>
        </p:nvSpPr>
        <p:spPr>
          <a:xfrm>
            <a:off x="1008088" y="2060848"/>
            <a:ext cx="2709396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看、听、想、悟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03648" y="1628800"/>
            <a:ext cx="705678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</a:rPr>
              <a:t>西门豹说</a:t>
            </a:r>
            <a:r>
              <a:rPr kumimoji="0" lang="en-US" altLang="zh-CN" sz="2800" b="1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</a:rPr>
              <a:t>: “</a:t>
            </a:r>
            <a:r>
              <a:rPr kumimoji="0" lang="zh-CN" altLang="en-US" sz="2800" b="1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</a:rPr>
              <a:t>这样说来，河伯还真</a:t>
            </a:r>
            <a:r>
              <a:rPr kumimoji="0" lang="zh-CN" altLang="en-US" sz="2800" b="1" i="0" u="none" strike="noStrike" kern="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</a:rPr>
              <a:t>灵</a:t>
            </a:r>
            <a:r>
              <a:rPr kumimoji="0" lang="zh-CN" altLang="en-US" sz="2800" b="1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</a:rPr>
              <a:t>啊。下一回他娶媳妇，请</a:t>
            </a:r>
            <a:r>
              <a:rPr kumimoji="0" lang="zh-CN" altLang="en-US" sz="2800" b="1" i="0" u="none" strike="noStrike" kern="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</a:rPr>
              <a:t>告诉</a:t>
            </a:r>
            <a:r>
              <a:rPr kumimoji="0" lang="zh-CN" altLang="en-US" sz="2800" b="1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</a:rPr>
              <a:t>我一声，我也去</a:t>
            </a:r>
            <a:r>
              <a:rPr kumimoji="0" lang="zh-CN" altLang="en-US" sz="2800" b="1" i="0" u="none" strike="noStrike" kern="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</a:rPr>
              <a:t>送送</a:t>
            </a:r>
            <a:r>
              <a:rPr kumimoji="0" lang="zh-CN" altLang="en-US" sz="2800" b="1" i="0" u="none" strike="noStrike" kern="0" cap="none" spc="0" normalizeH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</a:rPr>
              <a:t>新娘。”</a:t>
            </a:r>
            <a:endParaRPr kumimoji="0" lang="zh-CN" altLang="en-US" sz="2800" b="0" i="0" u="none" strike="noStrike" kern="0" cap="none" spc="0" normalizeH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31641" y="2984897"/>
            <a:ext cx="7189664" cy="13849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不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行，这个姑娘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不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漂亮，河伯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不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会满意的。麻烦你去跟河伯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说一声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，说我要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选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个漂亮的，过几天就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送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去。”</a:t>
            </a:r>
            <a:endParaRPr lang="zh-CN" altLang="en-US" sz="2800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87624" y="4509120"/>
            <a:ext cx="7488832" cy="13849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巫婆怎么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还不回来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，麻烦你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去催一催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吧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。” </a:t>
            </a:r>
            <a:endParaRPr lang="en-US" altLang="zh-CN" sz="2800" b="1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怎么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还不回来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，请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你们去催催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吧</a:t>
            </a:r>
            <a:r>
              <a:rPr lang="en-US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!”</a:t>
            </a:r>
          </a:p>
        </p:txBody>
      </p:sp>
      <p:sp>
        <p:nvSpPr>
          <p:cNvPr id="16389" name="矩形 5"/>
          <p:cNvSpPr/>
          <p:nvPr/>
        </p:nvSpPr>
        <p:spPr>
          <a:xfrm>
            <a:off x="539552" y="1484784"/>
            <a:ext cx="475059" cy="4832092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注意红色字体的朗读语气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15616" y="1484784"/>
            <a:ext cx="705678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</a:rPr>
              <a:t>   </a:t>
            </a:r>
            <a:r>
              <a:rPr kumimoji="0" lang="zh-CN" altLang="en-US" sz="2800" b="1" i="0" u="none" strike="noStrike" kern="0" cap="none" spc="0" normalizeH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</a:rPr>
              <a:t> </a:t>
            </a: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</a:rPr>
              <a:t>西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</a:rPr>
              <a:t>门豹的话是话中有话，音外有音啊，你能想象到他当时会用怎样的口吻或者说怎样的语气说这些话吗？请你们再好好读读下面这些句子，好好琢磨琢磨。 </a:t>
            </a:r>
            <a:endParaRPr kumimoji="0" lang="zh-CN" altLang="en-US" sz="1100" b="1" i="0" u="none" strike="noStrike" kern="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71600" y="3645024"/>
            <a:ext cx="7056784" cy="138499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2800" b="1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西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门豹说</a:t>
            </a:r>
            <a:r>
              <a:rPr lang="en-US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: “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这样说来，河伯还真灵啊。下一回他娶媳妇，请告诉我一声，我也去送送新娘。</a:t>
            </a:r>
            <a:endParaRPr lang="zh-CN" altLang="en-US" b="1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568" y="1412776"/>
            <a:ext cx="770485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</a:rPr>
              <a:t> </a:t>
            </a:r>
            <a:r>
              <a:rPr kumimoji="0" lang="en-US" altLang="zh-CN" sz="2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</a:rPr>
              <a:t>    “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</a:rPr>
              <a:t>不行，这个姑娘不漂亮，河伯不会满意的。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</a:rPr>
              <a:t>麻烦</a:t>
            </a: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</a:rPr>
              <a:t>你去跟河伯说一声，说我要选个漂亮的，过几天就送去。”</a:t>
            </a: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71600" y="2636912"/>
            <a:ext cx="6984776" cy="73866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巫婆怎么还不回来，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麻烦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你去催一催吧。”</a:t>
            </a:r>
          </a:p>
        </p:txBody>
      </p:sp>
      <p:sp>
        <p:nvSpPr>
          <p:cNvPr id="4" name="矩形 3"/>
          <p:cNvSpPr/>
          <p:nvPr/>
        </p:nvSpPr>
        <p:spPr>
          <a:xfrm>
            <a:off x="755576" y="3221831"/>
            <a:ext cx="7416824" cy="95410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西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门豹本来是要惩治巫婆官绅，为什么对他们这样客气？ </a:t>
            </a:r>
          </a:p>
        </p:txBody>
      </p:sp>
      <p:sp>
        <p:nvSpPr>
          <p:cNvPr id="6" name="矩形 5"/>
          <p:cNvSpPr/>
          <p:nvPr/>
        </p:nvSpPr>
        <p:spPr>
          <a:xfrm>
            <a:off x="899592" y="4221088"/>
            <a:ext cx="7488832" cy="181588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西门豹不直接揭穿坏人的骗局，而是用这种幽默而又客气的话语设下圈套，采取以其人之道还其人之身的策略，惩治了这两个害人的首犯，教育了百姓。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矩形 1"/>
          <p:cNvSpPr/>
          <p:nvPr/>
        </p:nvSpPr>
        <p:spPr>
          <a:xfrm>
            <a:off x="2119313" y="2171700"/>
            <a:ext cx="184731" cy="605359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140000"/>
              </a:lnSpc>
            </a:pPr>
            <a:endParaRPr lang="zh-CN" altLang="en-US" sz="2800" b="1" dirty="0">
              <a:solidFill>
                <a:srgbClr val="0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31640" y="1484784"/>
            <a:ext cx="6336704" cy="1858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“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巫婆怎么还不回来，麻烦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你去催一催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吧。 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“怎么还不回来，请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你们去催催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吧</a:t>
            </a:r>
            <a:r>
              <a:rPr lang="en-US" altLang="zh-CN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!”</a:t>
            </a:r>
          </a:p>
        </p:txBody>
      </p:sp>
      <p:sp>
        <p:nvSpPr>
          <p:cNvPr id="4" name="矩形 3"/>
          <p:cNvSpPr/>
          <p:nvPr/>
        </p:nvSpPr>
        <p:spPr>
          <a:xfrm>
            <a:off x="1403648" y="3573016"/>
            <a:ext cx="6190059" cy="2246769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r>
              <a:rPr lang="zh-CN" altLang="en-US" sz="2800" b="1" smtClean="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    西</a:t>
            </a:r>
            <a:r>
              <a:rPr lang="zh-CN" altLang="en-US" sz="2800" b="1" dirty="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门豹巧妙地、不露声色地将巫婆和官绅头子惩办了，那旁边那些官绅们又是怎样的表现呢？文中哪些词语表现出了他们的害怕，用笔把它们圈出来。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78719" y="2230041"/>
            <a:ext cx="1627369" cy="523220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t">
            <a:spAutoFit/>
          </a:bodyPr>
          <a:lstStyle/>
          <a:p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提心吊胆</a:t>
            </a:r>
          </a:p>
        </p:txBody>
      </p:sp>
      <p:sp>
        <p:nvSpPr>
          <p:cNvPr id="3" name="矩形 2"/>
          <p:cNvSpPr/>
          <p:nvPr/>
        </p:nvSpPr>
        <p:spPr>
          <a:xfrm>
            <a:off x="3446860" y="2230041"/>
            <a:ext cx="3791423" cy="523220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t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形容十分担心或害怕。</a:t>
            </a:r>
          </a:p>
        </p:txBody>
      </p:sp>
      <p:sp>
        <p:nvSpPr>
          <p:cNvPr id="4" name="矩形 3"/>
          <p:cNvSpPr/>
          <p:nvPr/>
        </p:nvSpPr>
        <p:spPr>
          <a:xfrm>
            <a:off x="1187624" y="3068960"/>
            <a:ext cx="1627369" cy="52322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</a:rPr>
              <a:t>磕头求饶</a:t>
            </a: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414713" y="2937273"/>
            <a:ext cx="4541663" cy="1040285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跪在地上，两手扶地，用头</a:t>
            </a:r>
          </a:p>
          <a:p>
            <a:pPr marL="342900" indent="-342900">
              <a:spcBef>
                <a:spcPct val="2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碰地以求得对方宽恕。</a:t>
            </a:r>
          </a:p>
        </p:txBody>
      </p:sp>
      <p:sp>
        <p:nvSpPr>
          <p:cNvPr id="6" name="矩形 5"/>
          <p:cNvSpPr/>
          <p:nvPr/>
        </p:nvSpPr>
        <p:spPr>
          <a:xfrm>
            <a:off x="1187624" y="4221088"/>
            <a:ext cx="1627369" cy="52322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itchFamily="49" charset="-122"/>
                <a:ea typeface="楷体" pitchFamily="49" charset="-122"/>
              </a:rPr>
              <a:t>面如土色</a:t>
            </a:r>
            <a:endParaRPr kumimoji="0" lang="zh-CN" altLang="en-US" sz="2800" b="1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414712" y="4132660"/>
            <a:ext cx="4829695" cy="1040285"/>
          </a:xfrm>
          <a:prstGeom prst="rect">
            <a:avLst/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因为担惊受怕，脸上呈土黄</a:t>
            </a:r>
          </a:p>
          <a:p>
            <a:pPr marL="342900" indent="-342900">
              <a:spcBef>
                <a:spcPct val="20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色，没有血色，形容十分害怕。</a:t>
            </a:r>
          </a:p>
        </p:txBody>
      </p:sp>
      <p:sp>
        <p:nvSpPr>
          <p:cNvPr id="9" name="矩形 8"/>
          <p:cNvSpPr/>
          <p:nvPr/>
        </p:nvSpPr>
        <p:spPr>
          <a:xfrm>
            <a:off x="1115616" y="1484784"/>
            <a:ext cx="3070071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表现出害怕的词语</a:t>
            </a:r>
            <a:endParaRPr lang="zh-CN" altLang="en-US" sz="280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115616" y="2204864"/>
            <a:ext cx="6984776" cy="265303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+mn-ea"/>
              </a:rPr>
              <a:t>   </a:t>
            </a:r>
            <a:r>
              <a:rPr lang="en-US" altLang="zh-CN" sz="3200" b="1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+mn-ea"/>
              </a:rPr>
              <a:t> </a:t>
            </a:r>
            <a:r>
              <a:rPr sz="3200" b="1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+mn-ea"/>
              </a:rPr>
              <a:t>同学们，</a:t>
            </a:r>
            <a:r>
              <a:rPr lang="zh-CN" altLang="en-US" sz="3200" b="1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+mn-ea"/>
              </a:rPr>
              <a:t>你们知道吗？</a:t>
            </a:r>
            <a:r>
              <a:rPr sz="3200" b="1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+mn-ea"/>
              </a:rPr>
              <a:t>我们的姓名都有一个相同的地方</a:t>
            </a:r>
            <a:r>
              <a:rPr sz="32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+mn-ea"/>
              </a:rPr>
              <a:t>，</a:t>
            </a:r>
            <a:r>
              <a:rPr sz="3200" b="1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+mn-ea"/>
              </a:rPr>
              <a:t>就是我们的姓</a:t>
            </a:r>
            <a:r>
              <a:rPr lang="zh-CN" altLang="en-US" sz="3200" b="1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+mn-ea"/>
              </a:rPr>
              <a:t>大多</a:t>
            </a:r>
            <a:r>
              <a:rPr sz="3200" b="1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+mn-ea"/>
              </a:rPr>
              <a:t>是一个字</a:t>
            </a:r>
            <a:r>
              <a:rPr sz="32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+mn-ea"/>
              </a:rPr>
              <a:t>。下面我们就来认识一个古代的人，他的姓有两个字</a:t>
            </a:r>
            <a:r>
              <a:rPr sz="3200" b="1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sym typeface="+mn-ea"/>
              </a:rPr>
              <a:t>。</a:t>
            </a:r>
            <a:endParaRPr sz="3200" b="1">
              <a:solidFill>
                <a:srgbClr val="000000"/>
              </a:solidFill>
              <a:latin typeface="楷体" pitchFamily="49" charset="-122"/>
              <a:ea typeface="楷体" pitchFamily="49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03648" y="1916832"/>
            <a:ext cx="6522244" cy="15696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en-US" sz="3200" b="1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为</a:t>
            </a:r>
            <a:r>
              <a:rPr lang="zh-CN" altLang="en-US" sz="3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什么西门豹知道巫婆和官绅的骗局，不直接把他们抓起来杀掉，而去参加河伯的婚礼呢？</a:t>
            </a:r>
          </a:p>
        </p:txBody>
      </p:sp>
      <p:sp>
        <p:nvSpPr>
          <p:cNvPr id="3" name="矩形 2"/>
          <p:cNvSpPr/>
          <p:nvPr/>
        </p:nvSpPr>
        <p:spPr>
          <a:xfrm>
            <a:off x="1475656" y="3717032"/>
            <a:ext cx="6233021" cy="95410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西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门豹让百姓看清巫婆和官绅的真面目，从迷雾中觉悟起来，破除迷信。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31640" y="3140968"/>
            <a:ext cx="6696744" cy="2031325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    老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百姓都明白了，巫婆和官绅都是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骗钱害人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的。从此，谁也不敢再提给河伯娶媳妇，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漳河也没有发大水</a:t>
            </a:r>
            <a:r>
              <a:rPr lang="zh-CN" altLang="en-US" sz="28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。    </a:t>
            </a:r>
          </a:p>
        </p:txBody>
      </p:sp>
      <p:sp>
        <p:nvSpPr>
          <p:cNvPr id="3" name="矩形 2"/>
          <p:cNvSpPr/>
          <p:nvPr/>
        </p:nvSpPr>
        <p:spPr>
          <a:xfrm>
            <a:off x="1331640" y="2204864"/>
            <a:ext cx="5952270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</a:rPr>
              <a:t>邺这个地方后来变得怎么样了？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034" name="文本框 300033"/>
          <p:cNvSpPr txBox="1"/>
          <p:nvPr/>
        </p:nvSpPr>
        <p:spPr>
          <a:xfrm>
            <a:off x="338455" y="1700530"/>
            <a:ext cx="8391525" cy="3784600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《西门豹》这篇课文讲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________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时期，</a:t>
            </a:r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________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治理</a:t>
            </a:r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______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这个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地方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，这里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巫婆和官绅弄权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于是西门豹</a:t>
            </a:r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_________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，惩治了</a:t>
            </a:r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_____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破除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______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，教育了</a:t>
            </a:r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________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。后发动百姓开凿水渠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从此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这儿获得了好收成。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0037" name="文本框 300036"/>
          <p:cNvSpPr txBox="1"/>
          <p:nvPr/>
        </p:nvSpPr>
        <p:spPr>
          <a:xfrm>
            <a:off x="6408008" y="1833612"/>
            <a:ext cx="1152128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战国</a:t>
            </a:r>
          </a:p>
        </p:txBody>
      </p:sp>
      <p:sp>
        <p:nvSpPr>
          <p:cNvPr id="300038" name="文本框 300037"/>
          <p:cNvSpPr txBox="1"/>
          <p:nvPr/>
        </p:nvSpPr>
        <p:spPr>
          <a:xfrm>
            <a:off x="611560" y="2564904"/>
            <a:ext cx="16677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西门豹</a:t>
            </a:r>
          </a:p>
        </p:txBody>
      </p:sp>
      <p:sp>
        <p:nvSpPr>
          <p:cNvPr id="300039" name="文本框 300038"/>
          <p:cNvSpPr txBox="1"/>
          <p:nvPr/>
        </p:nvSpPr>
        <p:spPr>
          <a:xfrm>
            <a:off x="3115459" y="2565157"/>
            <a:ext cx="54038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邺</a:t>
            </a:r>
          </a:p>
        </p:txBody>
      </p:sp>
      <p:sp>
        <p:nvSpPr>
          <p:cNvPr id="300040" name="文本框 300039"/>
          <p:cNvSpPr txBox="1"/>
          <p:nvPr/>
        </p:nvSpPr>
        <p:spPr>
          <a:xfrm>
            <a:off x="4139952" y="3356992"/>
            <a:ext cx="2088232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将计就计</a:t>
            </a:r>
          </a:p>
        </p:txBody>
      </p:sp>
      <p:sp>
        <p:nvSpPr>
          <p:cNvPr id="300041" name="文本框 300040"/>
          <p:cNvSpPr txBox="1"/>
          <p:nvPr/>
        </p:nvSpPr>
        <p:spPr>
          <a:xfrm>
            <a:off x="1763688" y="4005064"/>
            <a:ext cx="1223714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迷信</a:t>
            </a:r>
          </a:p>
        </p:txBody>
      </p:sp>
      <p:sp>
        <p:nvSpPr>
          <p:cNvPr id="300042" name="文本框 300041"/>
          <p:cNvSpPr txBox="1"/>
          <p:nvPr/>
        </p:nvSpPr>
        <p:spPr>
          <a:xfrm>
            <a:off x="7524328" y="3284984"/>
            <a:ext cx="1128787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恶人</a:t>
            </a:r>
          </a:p>
        </p:txBody>
      </p:sp>
      <p:sp>
        <p:nvSpPr>
          <p:cNvPr id="300043" name="文本框 300042"/>
          <p:cNvSpPr txBox="1"/>
          <p:nvPr/>
        </p:nvSpPr>
        <p:spPr>
          <a:xfrm>
            <a:off x="4490453" y="4031729"/>
            <a:ext cx="1579234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老百姓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00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00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0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00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00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0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00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00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00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00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00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00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00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000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0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00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00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00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000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000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00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0037" grpId="0"/>
      <p:bldP spid="300038" grpId="0"/>
      <p:bldP spid="300039" grpId="0"/>
      <p:bldP spid="300040" grpId="0"/>
      <p:bldP spid="300041" grpId="0"/>
      <p:bldP spid="300042" grpId="0"/>
      <p:bldP spid="30004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39552" y="2348880"/>
            <a:ext cx="8425815" cy="230695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第一部分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1—9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）：调查研究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，找出症结。</a:t>
            </a:r>
            <a:b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第二部分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10—15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）：将计就计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破除迷信。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/>
            </a:r>
            <a:b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第三部分（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）：开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渠引水，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灌溉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农田。</a:t>
            </a:r>
            <a:endParaRPr lang="zh-CN" altLang="en-US" sz="3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15"/>
          <p:cNvSpPr>
            <a:spLocks noChangeArrowheads="1"/>
          </p:cNvSpPr>
          <p:nvPr/>
        </p:nvSpPr>
        <p:spPr bwMode="auto">
          <a:xfrm>
            <a:off x="1259632" y="2132856"/>
            <a:ext cx="6629805" cy="2253502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1.能正确、流利、有感情地朗读课文。</a:t>
            </a:r>
          </a:p>
          <a:p>
            <a:pPr algn="l" eaLnBrk="1" hangingPunct="1">
              <a:lnSpc>
                <a:spcPct val="130000"/>
              </a:lnSpc>
            </a:pP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2.掌握本课的生字词。</a:t>
            </a:r>
          </a:p>
          <a:p>
            <a:pPr algn="l" eaLnBrk="1" hangingPunct="1">
              <a:lnSpc>
                <a:spcPct val="130000"/>
              </a:lnSpc>
            </a:pP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3.通读课文，掌握课文整体结构，理清段落大意。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组合 35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4778" y="2198434"/>
            <a:ext cx="1292225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23"/>
          <p:cNvSpPr txBox="1">
            <a:spLocks noChangeArrowheads="1"/>
          </p:cNvSpPr>
          <p:nvPr/>
        </p:nvSpPr>
        <p:spPr bwMode="auto">
          <a:xfrm>
            <a:off x="2776267" y="2205395"/>
            <a:ext cx="1227138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lvl="0" algn="l"/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豹</a:t>
            </a:r>
          </a:p>
        </p:txBody>
      </p:sp>
      <p:sp>
        <p:nvSpPr>
          <p:cNvPr id="11" name="TextBox 39"/>
          <p:cNvSpPr txBox="1">
            <a:spLocks noChangeArrowheads="1"/>
          </p:cNvSpPr>
          <p:nvPr/>
        </p:nvSpPr>
        <p:spPr bwMode="auto">
          <a:xfrm>
            <a:off x="2843808" y="1484784"/>
            <a:ext cx="998991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4000" b="1" dirty="0" err="1" smtClean="0">
                <a:solidFill>
                  <a:srgbClr val="FF0000"/>
                </a:solidFill>
                <a:latin typeface="GB Pinyinok-B" pitchFamily="2" charset="-122"/>
                <a:ea typeface="GB Pinyinok-B" pitchFamily="2" charset="-122"/>
                <a:cs typeface="Pinyin Adjust" panose="02000500000000000000" pitchFamily="2" charset="0"/>
                <a:sym typeface="+mn-ea"/>
              </a:rPr>
              <a:t>bào</a:t>
            </a:r>
          </a:p>
        </p:txBody>
      </p:sp>
      <p:pic>
        <p:nvPicPr>
          <p:cNvPr id="18" name="组合 100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23198" y="4684459"/>
            <a:ext cx="1292225" cy="121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组合 35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59363" y="2164779"/>
            <a:ext cx="1292225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extBox 23"/>
          <p:cNvSpPr txBox="1">
            <a:spLocks noChangeArrowheads="1"/>
          </p:cNvSpPr>
          <p:nvPr/>
        </p:nvSpPr>
        <p:spPr bwMode="auto">
          <a:xfrm>
            <a:off x="5118100" y="2145364"/>
            <a:ext cx="1227138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lvl="0" algn="l"/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娶</a:t>
            </a:r>
          </a:p>
        </p:txBody>
      </p:sp>
      <p:grpSp>
        <p:nvGrpSpPr>
          <p:cNvPr id="3" name="组合 50"/>
          <p:cNvGrpSpPr/>
          <p:nvPr/>
        </p:nvGrpSpPr>
        <p:grpSpPr bwMode="auto">
          <a:xfrm>
            <a:off x="2829192" y="4694301"/>
            <a:ext cx="1228725" cy="1200329"/>
            <a:chOff x="4760954" y="1494132"/>
            <a:chExt cx="1227942" cy="1199968"/>
          </a:xfrm>
        </p:grpSpPr>
        <p:sp>
          <p:nvSpPr>
            <p:cNvPr id="23" name="TextBox 23"/>
            <p:cNvSpPr txBox="1">
              <a:spLocks noChangeArrowheads="1"/>
            </p:cNvSpPr>
            <p:nvPr/>
          </p:nvSpPr>
          <p:spPr bwMode="auto">
            <a:xfrm>
              <a:off x="4760954" y="1494132"/>
              <a:ext cx="1227942" cy="11999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lvl="0" algn="l"/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媳</a:t>
              </a:r>
            </a:p>
          </p:txBody>
        </p:sp>
      </p:grpSp>
      <p:sp>
        <p:nvSpPr>
          <p:cNvPr id="25" name="TextBox 39"/>
          <p:cNvSpPr txBox="1">
            <a:spLocks noChangeArrowheads="1"/>
          </p:cNvSpPr>
          <p:nvPr/>
        </p:nvSpPr>
        <p:spPr bwMode="auto">
          <a:xfrm>
            <a:off x="4932040" y="1484784"/>
            <a:ext cx="1132041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4000" b="1" dirty="0">
                <a:solidFill>
                  <a:srgbClr val="FF0000"/>
                </a:solidFill>
                <a:latin typeface="GB Pinyinok-B" pitchFamily="2" charset="-122"/>
                <a:ea typeface="GB Pinyinok-B" pitchFamily="2" charset="-122"/>
                <a:cs typeface="Pinyin Adjust" panose="02000500000000000000" pitchFamily="2" charset="0"/>
                <a:sym typeface="+mn-ea"/>
              </a:rPr>
              <a:t> </a:t>
            </a:r>
            <a:r>
              <a:rPr lang="en-US" altLang="zh-CN" sz="4000" b="1" dirty="0" smtClean="0">
                <a:latin typeface="GB Pinyinok-B" pitchFamily="2" charset="-122"/>
                <a:ea typeface="GB Pinyinok-B" pitchFamily="2" charset="-122"/>
              </a:rPr>
              <a:t> </a:t>
            </a:r>
            <a:r>
              <a:rPr lang="en-US" altLang="zh-CN" sz="4000" b="1" dirty="0" err="1" smtClean="0">
                <a:solidFill>
                  <a:srgbClr val="FF0000"/>
                </a:solidFill>
                <a:latin typeface="GB Pinyinok-B" pitchFamily="2" charset="-122"/>
                <a:ea typeface="GB Pinyinok-B" pitchFamily="2" charset="-122"/>
                <a:cs typeface="Pinyin Adjust" panose="02000500000000000000" pitchFamily="2" charset="0"/>
                <a:sym typeface="+mn-ea"/>
              </a:rPr>
              <a:t>qǔ</a:t>
            </a:r>
            <a:endParaRPr lang="en-US" altLang="zh-CN" sz="4000" b="1" dirty="0" smtClean="0">
              <a:solidFill>
                <a:srgbClr val="FF0000"/>
              </a:solidFill>
              <a:latin typeface="GB Pinyinok-B" pitchFamily="2" charset="-122"/>
              <a:ea typeface="GB Pinyinok-B" pitchFamily="2" charset="-122"/>
              <a:cs typeface="Pinyin Adjust" panose="02000500000000000000" pitchFamily="2" charset="0"/>
              <a:sym typeface="+mn-ea"/>
            </a:endParaRPr>
          </a:p>
          <a:p>
            <a:endParaRPr lang="en-US" altLang="zh-CN" sz="4000" b="1" dirty="0" smtClean="0">
              <a:solidFill>
                <a:srgbClr val="FF0000"/>
              </a:solidFill>
              <a:latin typeface="GB Pinyinok-B" pitchFamily="2" charset="-122"/>
              <a:ea typeface="GB Pinyinok-B" pitchFamily="2" charset="-122"/>
              <a:cs typeface="Pinyin Adjust" panose="02000500000000000000" pitchFamily="2" charset="0"/>
              <a:sym typeface="+mn-ea"/>
            </a:endParaRPr>
          </a:p>
        </p:txBody>
      </p:sp>
      <p:sp>
        <p:nvSpPr>
          <p:cNvPr id="28" name="TextBox 40"/>
          <p:cNvSpPr txBox="1">
            <a:spLocks noChangeArrowheads="1"/>
          </p:cNvSpPr>
          <p:nvPr/>
        </p:nvSpPr>
        <p:spPr bwMode="auto">
          <a:xfrm>
            <a:off x="3059832" y="3933056"/>
            <a:ext cx="558166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4000" b="1" dirty="0" err="1" smtClean="0">
                <a:solidFill>
                  <a:srgbClr val="FF0000"/>
                </a:solidFill>
                <a:latin typeface="GB Pinyinok-B" pitchFamily="2" charset="-122"/>
                <a:ea typeface="GB Pinyinok-B" pitchFamily="2" charset="-122"/>
                <a:cs typeface="Pinyin Adjust" panose="02000500000000000000" pitchFamily="2" charset="0"/>
                <a:sym typeface="+mn-ea"/>
              </a:rPr>
              <a:t>xí</a:t>
            </a:r>
          </a:p>
        </p:txBody>
      </p:sp>
      <p:pic>
        <p:nvPicPr>
          <p:cNvPr id="4" name="组合 35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53013" y="4680649"/>
            <a:ext cx="1292225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23"/>
          <p:cNvSpPr txBox="1">
            <a:spLocks noChangeArrowheads="1"/>
          </p:cNvSpPr>
          <p:nvPr/>
        </p:nvSpPr>
        <p:spPr bwMode="auto">
          <a:xfrm>
            <a:off x="5164502" y="4713986"/>
            <a:ext cx="1227138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lvl="0" algn="l"/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巫</a:t>
            </a:r>
          </a:p>
        </p:txBody>
      </p:sp>
      <p:sp>
        <p:nvSpPr>
          <p:cNvPr id="9" name="TextBox 39"/>
          <p:cNvSpPr txBox="1">
            <a:spLocks noChangeArrowheads="1"/>
          </p:cNvSpPr>
          <p:nvPr/>
        </p:nvSpPr>
        <p:spPr bwMode="auto">
          <a:xfrm>
            <a:off x="5004048" y="3933056"/>
            <a:ext cx="1080745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latin typeface="GB Pinyinok-B" pitchFamily="2" charset="-122"/>
                <a:ea typeface="GB Pinyinok-B" pitchFamily="2" charset="-122"/>
              </a:rPr>
              <a:t> </a:t>
            </a:r>
            <a:r>
              <a:rPr lang="en-US" altLang="zh-CN" sz="4000" b="1" dirty="0" err="1" smtClean="0">
                <a:solidFill>
                  <a:srgbClr val="FF0000"/>
                </a:solidFill>
                <a:latin typeface="GB Pinyinok-B" pitchFamily="2" charset="-122"/>
                <a:ea typeface="GB Pinyinok-B" pitchFamily="2" charset="-122"/>
                <a:cs typeface="Pinyin Adjust" panose="02000500000000000000" pitchFamily="2" charset="0"/>
                <a:sym typeface="+mn-ea"/>
              </a:rPr>
              <a:t>wū</a:t>
            </a:r>
            <a:endParaRPr lang="en-US" altLang="zh-CN" sz="4000" b="1" dirty="0" smtClean="0">
              <a:solidFill>
                <a:srgbClr val="FF0000"/>
              </a:solidFill>
              <a:latin typeface="GB Pinyinok-B" pitchFamily="2" charset="-122"/>
              <a:ea typeface="GB Pinyinok-B" pitchFamily="2" charset="-122"/>
              <a:cs typeface="Pinyin Adjust" panose="02000500000000000000" pitchFamily="2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5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组合 100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568" y="2176209"/>
            <a:ext cx="1292225" cy="121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50"/>
          <p:cNvGrpSpPr/>
          <p:nvPr/>
        </p:nvGrpSpPr>
        <p:grpSpPr bwMode="auto">
          <a:xfrm>
            <a:off x="2526642" y="2177259"/>
            <a:ext cx="1228725" cy="1198880"/>
            <a:chOff x="4734596" y="1485343"/>
            <a:chExt cx="1227942" cy="1198519"/>
          </a:xfrm>
        </p:grpSpPr>
        <p:sp>
          <p:nvSpPr>
            <p:cNvPr id="10" name="TextBox 23"/>
            <p:cNvSpPr txBox="1">
              <a:spLocks noChangeArrowheads="1"/>
            </p:cNvSpPr>
            <p:nvPr/>
          </p:nvSpPr>
          <p:spPr bwMode="auto">
            <a:xfrm>
              <a:off x="4734596" y="1485343"/>
              <a:ext cx="1227942" cy="11985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lvl="0" algn="ctr"/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绅</a:t>
              </a:r>
            </a:p>
          </p:txBody>
        </p:sp>
      </p:grpSp>
      <p:sp>
        <p:nvSpPr>
          <p:cNvPr id="12" name="TextBox 40"/>
          <p:cNvSpPr txBox="1">
            <a:spLocks noChangeArrowheads="1"/>
          </p:cNvSpPr>
          <p:nvPr/>
        </p:nvSpPr>
        <p:spPr bwMode="auto">
          <a:xfrm>
            <a:off x="2339752" y="1484784"/>
            <a:ext cx="1447832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latin typeface="GB Pinyinok-B" pitchFamily="2" charset="-122"/>
                <a:ea typeface="GB Pinyinok-B" pitchFamily="2" charset="-122"/>
                <a:cs typeface="Pinyin Adjust" panose="02000500000000000000" pitchFamily="2" charset="0"/>
              </a:rPr>
              <a:t> </a:t>
            </a:r>
            <a:r>
              <a:rPr lang="en-US" altLang="zh-CN" sz="4000" b="1" dirty="0" err="1" smtClean="0">
                <a:solidFill>
                  <a:srgbClr val="FF0000"/>
                </a:solidFill>
                <a:latin typeface="GB Pinyinok-B" pitchFamily="2" charset="-122"/>
                <a:ea typeface="GB Pinyinok-B" pitchFamily="2" charset="-122"/>
                <a:cs typeface="Pinyin Adjust" panose="02000500000000000000" pitchFamily="2" charset="0"/>
                <a:sym typeface="+mn-ea"/>
              </a:rPr>
              <a:t>shēn</a:t>
            </a:r>
            <a:endParaRPr lang="en-US" altLang="zh-CN" sz="4000" b="1" dirty="0" smtClean="0">
              <a:solidFill>
                <a:srgbClr val="FF0000"/>
              </a:solidFill>
              <a:latin typeface="GB Pinyinok-B" pitchFamily="2" charset="-122"/>
              <a:ea typeface="GB Pinyinok-B" pitchFamily="2" charset="-122"/>
              <a:cs typeface="Pinyin Adjust" panose="02000500000000000000" pitchFamily="2" charset="0"/>
              <a:sym typeface="+mn-ea"/>
            </a:endParaRPr>
          </a:p>
        </p:txBody>
      </p:sp>
      <p:pic>
        <p:nvPicPr>
          <p:cNvPr id="18" name="组合 100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3018" y="4776534"/>
            <a:ext cx="1292225" cy="121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组合 35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818" y="2142554"/>
            <a:ext cx="1292225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extBox 23"/>
          <p:cNvSpPr txBox="1">
            <a:spLocks noChangeArrowheads="1"/>
          </p:cNvSpPr>
          <p:nvPr/>
        </p:nvSpPr>
        <p:spPr bwMode="auto">
          <a:xfrm>
            <a:off x="5246515" y="2070387"/>
            <a:ext cx="1227138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lvl="0" algn="l"/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旱</a:t>
            </a:r>
          </a:p>
        </p:txBody>
      </p:sp>
      <p:grpSp>
        <p:nvGrpSpPr>
          <p:cNvPr id="3" name="组合 50"/>
          <p:cNvGrpSpPr/>
          <p:nvPr/>
        </p:nvGrpSpPr>
        <p:grpSpPr bwMode="auto">
          <a:xfrm>
            <a:off x="2632636" y="4760000"/>
            <a:ext cx="1228725" cy="1200329"/>
            <a:chOff x="4760954" y="1494132"/>
            <a:chExt cx="1227942" cy="1199968"/>
          </a:xfrm>
        </p:grpSpPr>
        <p:sp>
          <p:nvSpPr>
            <p:cNvPr id="23" name="TextBox 23"/>
            <p:cNvSpPr txBox="1">
              <a:spLocks noChangeArrowheads="1"/>
            </p:cNvSpPr>
            <p:nvPr/>
          </p:nvSpPr>
          <p:spPr bwMode="auto">
            <a:xfrm>
              <a:off x="4760954" y="1494132"/>
              <a:ext cx="1227942" cy="11999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lvl="0" algn="l"/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徒</a:t>
              </a:r>
            </a:p>
          </p:txBody>
        </p:sp>
      </p:grpSp>
      <p:sp>
        <p:nvSpPr>
          <p:cNvPr id="25" name="TextBox 39"/>
          <p:cNvSpPr txBox="1">
            <a:spLocks noChangeArrowheads="1"/>
          </p:cNvSpPr>
          <p:nvPr/>
        </p:nvSpPr>
        <p:spPr bwMode="auto">
          <a:xfrm>
            <a:off x="5148064" y="1484784"/>
            <a:ext cx="1130438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4000" b="1" dirty="0">
                <a:solidFill>
                  <a:srgbClr val="FF0000"/>
                </a:solidFill>
                <a:latin typeface="GB Pinyinok-B" pitchFamily="2" charset="-122"/>
                <a:ea typeface="GB Pinyinok-B" pitchFamily="2" charset="-122"/>
                <a:cs typeface="Pinyin Adjust" panose="02000500000000000000" pitchFamily="2" charset="0"/>
                <a:sym typeface="+mn-ea"/>
              </a:rPr>
              <a:t> </a:t>
            </a:r>
            <a:r>
              <a:rPr lang="en-US" altLang="zh-CN" sz="4000" b="1" dirty="0" err="1" smtClean="0">
                <a:solidFill>
                  <a:srgbClr val="FF0000"/>
                </a:solidFill>
                <a:latin typeface="GB Pinyinok-B" pitchFamily="2" charset="-122"/>
                <a:ea typeface="GB Pinyinok-B" pitchFamily="2" charset="-122"/>
                <a:cs typeface="Pinyin Adjust" panose="02000500000000000000" pitchFamily="2" charset="0"/>
                <a:sym typeface="+mn-ea"/>
              </a:rPr>
              <a:t>hàn</a:t>
            </a:r>
          </a:p>
        </p:txBody>
      </p:sp>
      <p:sp>
        <p:nvSpPr>
          <p:cNvPr id="28" name="TextBox 40"/>
          <p:cNvSpPr txBox="1">
            <a:spLocks noChangeArrowheads="1"/>
          </p:cNvSpPr>
          <p:nvPr/>
        </p:nvSpPr>
        <p:spPr bwMode="auto">
          <a:xfrm>
            <a:off x="2843808" y="4077072"/>
            <a:ext cx="635110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4000" b="1" dirty="0" err="1" smtClean="0">
                <a:solidFill>
                  <a:srgbClr val="FF0000"/>
                </a:solidFill>
                <a:latin typeface="GB Pinyinok-B" pitchFamily="2" charset="-122"/>
                <a:ea typeface="GB Pinyinok-B" pitchFamily="2" charset="-122"/>
                <a:cs typeface="Pinyin Adjust" panose="02000500000000000000" pitchFamily="2" charset="0"/>
                <a:sym typeface="+mn-ea"/>
              </a:rPr>
              <a:t>tú</a:t>
            </a:r>
          </a:p>
        </p:txBody>
      </p:sp>
      <p:pic>
        <p:nvPicPr>
          <p:cNvPr id="4" name="组合 35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02238" y="4727639"/>
            <a:ext cx="1292225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23"/>
          <p:cNvSpPr txBox="1">
            <a:spLocks noChangeArrowheads="1"/>
          </p:cNvSpPr>
          <p:nvPr/>
        </p:nvSpPr>
        <p:spPr bwMode="auto">
          <a:xfrm>
            <a:off x="5313727" y="4681848"/>
            <a:ext cx="1227138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lvl="0" algn="l"/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吊</a:t>
            </a:r>
          </a:p>
        </p:txBody>
      </p:sp>
      <p:sp>
        <p:nvSpPr>
          <p:cNvPr id="9" name="TextBox 39"/>
          <p:cNvSpPr txBox="1">
            <a:spLocks noChangeArrowheads="1"/>
          </p:cNvSpPr>
          <p:nvPr/>
        </p:nvSpPr>
        <p:spPr bwMode="auto">
          <a:xfrm>
            <a:off x="5292080" y="4005064"/>
            <a:ext cx="1122423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4000" b="1" dirty="0" err="1" smtClean="0">
                <a:solidFill>
                  <a:srgbClr val="FF0000"/>
                </a:solidFill>
                <a:latin typeface="GB Pinyinok-B" pitchFamily="2" charset="-122"/>
                <a:ea typeface="GB Pinyinok-B" pitchFamily="2" charset="-122"/>
                <a:cs typeface="Pinyin Adjust" panose="02000500000000000000" pitchFamily="2" charset="0"/>
                <a:sym typeface="+mn-ea"/>
              </a:rPr>
              <a:t>diào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组合 100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5238" y="2215579"/>
            <a:ext cx="1292225" cy="121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组合 35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4778" y="2224810"/>
            <a:ext cx="1292225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23"/>
          <p:cNvSpPr txBox="1">
            <a:spLocks noChangeArrowheads="1"/>
          </p:cNvSpPr>
          <p:nvPr/>
        </p:nvSpPr>
        <p:spPr bwMode="auto">
          <a:xfrm>
            <a:off x="2723515" y="2231771"/>
            <a:ext cx="1227138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lvl="0" algn="l"/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磕</a:t>
            </a:r>
          </a:p>
        </p:txBody>
      </p:sp>
      <p:grpSp>
        <p:nvGrpSpPr>
          <p:cNvPr id="2" name="组合 50"/>
          <p:cNvGrpSpPr/>
          <p:nvPr/>
        </p:nvGrpSpPr>
        <p:grpSpPr bwMode="auto">
          <a:xfrm>
            <a:off x="5119688" y="2190253"/>
            <a:ext cx="1228725" cy="1198880"/>
            <a:chOff x="4760954" y="1494132"/>
            <a:chExt cx="1227942" cy="1198519"/>
          </a:xfrm>
        </p:grpSpPr>
        <p:sp>
          <p:nvSpPr>
            <p:cNvPr id="10" name="TextBox 23"/>
            <p:cNvSpPr txBox="1">
              <a:spLocks noChangeArrowheads="1"/>
            </p:cNvSpPr>
            <p:nvPr/>
          </p:nvSpPr>
          <p:spPr bwMode="auto">
            <a:xfrm>
              <a:off x="4760954" y="1494132"/>
              <a:ext cx="1227942" cy="119851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lvl="0" algn="ctr"/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淌</a:t>
              </a:r>
            </a:p>
          </p:txBody>
        </p:sp>
      </p:grpSp>
      <p:sp>
        <p:nvSpPr>
          <p:cNvPr id="11" name="TextBox 39"/>
          <p:cNvSpPr txBox="1">
            <a:spLocks noChangeArrowheads="1"/>
          </p:cNvSpPr>
          <p:nvPr/>
        </p:nvSpPr>
        <p:spPr bwMode="auto">
          <a:xfrm>
            <a:off x="2987824" y="1556792"/>
            <a:ext cx="710451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/>
            <a:r>
              <a:rPr lang="en-US" altLang="zh-CN" sz="4000" b="1" dirty="0" err="1" smtClean="0">
                <a:solidFill>
                  <a:srgbClr val="FF0000"/>
                </a:solidFill>
                <a:latin typeface="GB Pinyinok-B" pitchFamily="2" charset="-122"/>
                <a:ea typeface="GB Pinyinok-B" pitchFamily="2" charset="-122"/>
                <a:cs typeface="Pinyin Adjust" panose="02000500000000000000" pitchFamily="2" charset="0"/>
                <a:sym typeface="+mn-ea"/>
              </a:rPr>
              <a:t>kē</a:t>
            </a:r>
          </a:p>
        </p:txBody>
      </p:sp>
      <p:sp>
        <p:nvSpPr>
          <p:cNvPr id="12" name="TextBox 40"/>
          <p:cNvSpPr txBox="1">
            <a:spLocks noChangeArrowheads="1"/>
          </p:cNvSpPr>
          <p:nvPr/>
        </p:nvSpPr>
        <p:spPr bwMode="auto">
          <a:xfrm>
            <a:off x="4932040" y="1556792"/>
            <a:ext cx="1696298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latin typeface="GB Pinyinok-B" pitchFamily="2" charset="-122"/>
                <a:ea typeface="GB Pinyinok-B" pitchFamily="2" charset="-122"/>
              </a:rPr>
              <a:t> </a:t>
            </a:r>
            <a:r>
              <a:rPr lang="en-US" altLang="zh-CN" sz="4000" b="1" dirty="0" err="1" smtClean="0">
                <a:solidFill>
                  <a:srgbClr val="FF0000"/>
                </a:solidFill>
                <a:latin typeface="GB Pinyinok-B" pitchFamily="2" charset="-122"/>
                <a:ea typeface="GB Pinyinok-B" pitchFamily="2" charset="-122"/>
                <a:cs typeface="Pinyin Adjust" panose="02000500000000000000" pitchFamily="2" charset="0"/>
                <a:sym typeface="+mn-ea"/>
              </a:rPr>
              <a:t>tǎng</a:t>
            </a:r>
            <a:r>
              <a:rPr lang="en-US" altLang="zh-CN" sz="4000" b="1" dirty="0" smtClean="0">
                <a:solidFill>
                  <a:srgbClr val="FF0000"/>
                </a:solidFill>
                <a:latin typeface="GB Pinyinok-B" pitchFamily="2" charset="-122"/>
                <a:ea typeface="GB Pinyinok-B" pitchFamily="2" charset="-122"/>
                <a:cs typeface="Pinyin Adjust" panose="02000500000000000000" pitchFamily="2" charset="0"/>
                <a:sym typeface="+mn-ea"/>
              </a:rPr>
              <a:t> </a:t>
            </a:r>
          </a:p>
        </p:txBody>
      </p:sp>
      <p:pic>
        <p:nvPicPr>
          <p:cNvPr id="18" name="组合 100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02238" y="4710494"/>
            <a:ext cx="1292225" cy="121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组合 35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8268" y="4693349"/>
            <a:ext cx="1292225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TextBox 23"/>
          <p:cNvSpPr txBox="1">
            <a:spLocks noChangeArrowheads="1"/>
          </p:cNvSpPr>
          <p:nvPr/>
        </p:nvSpPr>
        <p:spPr bwMode="auto">
          <a:xfrm>
            <a:off x="2759757" y="4656350"/>
            <a:ext cx="1227138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lvl="0" algn="l"/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凿</a:t>
            </a:r>
          </a:p>
        </p:txBody>
      </p:sp>
      <p:grpSp>
        <p:nvGrpSpPr>
          <p:cNvPr id="3" name="组合 50"/>
          <p:cNvGrpSpPr/>
          <p:nvPr/>
        </p:nvGrpSpPr>
        <p:grpSpPr bwMode="auto">
          <a:xfrm>
            <a:off x="5281856" y="4676376"/>
            <a:ext cx="1228725" cy="1200329"/>
            <a:chOff x="4760954" y="1494132"/>
            <a:chExt cx="1227942" cy="1199968"/>
          </a:xfrm>
        </p:grpSpPr>
        <p:sp>
          <p:nvSpPr>
            <p:cNvPr id="23" name="TextBox 23"/>
            <p:cNvSpPr txBox="1">
              <a:spLocks noChangeArrowheads="1"/>
            </p:cNvSpPr>
            <p:nvPr/>
          </p:nvSpPr>
          <p:spPr bwMode="auto">
            <a:xfrm>
              <a:off x="4760954" y="1494132"/>
              <a:ext cx="1227942" cy="11999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lvl="0" algn="l"/>
              <a:r>
                <a:rPr lang="zh-CN" altLang="en-US" sz="7200" b="1" dirty="0" smtClean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溉</a:t>
              </a:r>
            </a:p>
          </p:txBody>
        </p:sp>
      </p:grpSp>
      <p:sp>
        <p:nvSpPr>
          <p:cNvPr id="25" name="TextBox 39"/>
          <p:cNvSpPr txBox="1">
            <a:spLocks noChangeArrowheads="1"/>
          </p:cNvSpPr>
          <p:nvPr/>
        </p:nvSpPr>
        <p:spPr bwMode="auto">
          <a:xfrm>
            <a:off x="2699792" y="4005064"/>
            <a:ext cx="1342034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4000" b="1" dirty="0">
                <a:solidFill>
                  <a:srgbClr val="FF0000"/>
                </a:solidFill>
                <a:latin typeface="GB Pinyinok-B" pitchFamily="2" charset="-122"/>
                <a:ea typeface="GB Pinyinok-B" pitchFamily="2" charset="-122"/>
                <a:cs typeface="Pinyin Adjust" panose="02000500000000000000" pitchFamily="2" charset="0"/>
                <a:sym typeface="+mn-ea"/>
              </a:rPr>
              <a:t> </a:t>
            </a:r>
            <a:r>
              <a:rPr lang="en-US" altLang="zh-CN" sz="4000" b="1" dirty="0" err="1" smtClean="0">
                <a:solidFill>
                  <a:srgbClr val="FF0000"/>
                </a:solidFill>
                <a:latin typeface="GB Pinyinok-B" pitchFamily="2" charset="-122"/>
                <a:ea typeface="GB Pinyinok-B" pitchFamily="2" charset="-122"/>
                <a:cs typeface="Pinyin Adjust" panose="02000500000000000000" pitchFamily="2" charset="0"/>
                <a:sym typeface="+mn-ea"/>
              </a:rPr>
              <a:t>záo</a:t>
            </a:r>
            <a:r>
              <a:rPr lang="en-US" altLang="zh-CN" sz="4000" b="1" dirty="0" smtClean="0">
                <a:solidFill>
                  <a:srgbClr val="FF0000"/>
                </a:solidFill>
                <a:latin typeface="GB Pinyinok-B" pitchFamily="2" charset="-122"/>
                <a:ea typeface="GB Pinyinok-B" pitchFamily="2" charset="-122"/>
                <a:cs typeface="Pinyin Adjust" panose="02000500000000000000" pitchFamily="2" charset="0"/>
                <a:sym typeface="+mn-ea"/>
              </a:rPr>
              <a:t> </a:t>
            </a:r>
          </a:p>
        </p:txBody>
      </p:sp>
      <p:sp>
        <p:nvSpPr>
          <p:cNvPr id="28" name="TextBox 40"/>
          <p:cNvSpPr txBox="1">
            <a:spLocks noChangeArrowheads="1"/>
          </p:cNvSpPr>
          <p:nvPr/>
        </p:nvSpPr>
        <p:spPr bwMode="auto">
          <a:xfrm>
            <a:off x="5436096" y="4005064"/>
            <a:ext cx="843501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4000" b="1" dirty="0" err="1" smtClean="0">
                <a:solidFill>
                  <a:srgbClr val="FF0000"/>
                </a:solidFill>
                <a:latin typeface="GB Pinyinok-B" pitchFamily="2" charset="-122"/>
                <a:ea typeface="GB Pinyinok-B" pitchFamily="2" charset="-122"/>
                <a:cs typeface="Pinyin Adjust" panose="02000500000000000000" pitchFamily="2" charset="0"/>
                <a:sym typeface="+mn-ea"/>
              </a:rPr>
              <a:t>gài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组合 35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2198434"/>
            <a:ext cx="1292225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3"/>
          <p:cNvSpPr txBox="1">
            <a:spLocks noChangeArrowheads="1"/>
          </p:cNvSpPr>
          <p:nvPr/>
        </p:nvSpPr>
        <p:spPr bwMode="auto">
          <a:xfrm>
            <a:off x="1227105" y="2196603"/>
            <a:ext cx="1227138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lvl="0"/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豹</a:t>
            </a:r>
          </a:p>
        </p:txBody>
      </p:sp>
      <p:sp>
        <p:nvSpPr>
          <p:cNvPr id="4" name="TextBox 39"/>
          <p:cNvSpPr txBox="1">
            <a:spLocks noChangeArrowheads="1"/>
          </p:cNvSpPr>
          <p:nvPr/>
        </p:nvSpPr>
        <p:spPr bwMode="auto">
          <a:xfrm>
            <a:off x="1222638" y="1484784"/>
            <a:ext cx="998991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4000" b="1" dirty="0" err="1" smtClean="0">
                <a:solidFill>
                  <a:srgbClr val="FF0000"/>
                </a:solidFill>
                <a:latin typeface="GB Pinyinok-B" pitchFamily="2" charset="-122"/>
                <a:ea typeface="GB Pinyinok-B" pitchFamily="2" charset="-122"/>
                <a:cs typeface="Pinyin Adjust" panose="02000500000000000000" pitchFamily="2" charset="0"/>
                <a:sym typeface="+mn-ea"/>
              </a:rPr>
              <a:t>bào</a:t>
            </a:r>
            <a:endParaRPr lang="en-US" altLang="zh-CN" sz="4000" b="1" dirty="0" smtClean="0">
              <a:solidFill>
                <a:srgbClr val="FF0000"/>
              </a:solidFill>
              <a:latin typeface="GB Pinyinok-B" pitchFamily="2" charset="-122"/>
              <a:ea typeface="GB Pinyinok-B" pitchFamily="2" charset="-122"/>
              <a:cs typeface="Pinyin Adjust" panose="02000500000000000000" pitchFamily="2" charset="0"/>
              <a:sym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27784" y="2780928"/>
            <a:ext cx="1800200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豹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子 雪豹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6" name="组合 35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08994" y="2198434"/>
            <a:ext cx="1292225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23"/>
          <p:cNvSpPr txBox="1">
            <a:spLocks noChangeArrowheads="1"/>
          </p:cNvSpPr>
          <p:nvPr/>
        </p:nvSpPr>
        <p:spPr bwMode="auto">
          <a:xfrm>
            <a:off x="4720483" y="2143851"/>
            <a:ext cx="1227138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lvl="0" algn="l"/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派</a:t>
            </a:r>
          </a:p>
        </p:txBody>
      </p:sp>
      <p:sp>
        <p:nvSpPr>
          <p:cNvPr id="8" name="TextBox 39"/>
          <p:cNvSpPr txBox="1">
            <a:spLocks noChangeArrowheads="1"/>
          </p:cNvSpPr>
          <p:nvPr/>
        </p:nvSpPr>
        <p:spPr bwMode="auto">
          <a:xfrm>
            <a:off x="4572000" y="1484784"/>
            <a:ext cx="1356462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latin typeface="GB Pinyinok-B" pitchFamily="2" charset="-122"/>
                <a:ea typeface="GB Pinyinok-B" pitchFamily="2" charset="-122"/>
              </a:rPr>
              <a:t> </a:t>
            </a:r>
            <a:r>
              <a:rPr lang="en-US" altLang="zh-CN" sz="4000" b="1" dirty="0" err="1" smtClean="0">
                <a:solidFill>
                  <a:srgbClr val="FF0000"/>
                </a:solidFill>
                <a:latin typeface="GB Pinyinok-B" pitchFamily="2" charset="-122"/>
                <a:ea typeface="GB Pinyinok-B" pitchFamily="2" charset="-122"/>
                <a:cs typeface="Pinyin Adjust" panose="02000500000000000000" pitchFamily="2" charset="0"/>
                <a:sym typeface="+mn-ea"/>
              </a:rPr>
              <a:t>pài</a:t>
            </a:r>
            <a:r>
              <a:rPr lang="en-US" altLang="zh-CN" sz="4000" b="1" dirty="0" smtClean="0">
                <a:solidFill>
                  <a:srgbClr val="FF0000"/>
                </a:solidFill>
                <a:latin typeface="GB Pinyinok-B" pitchFamily="2" charset="-122"/>
                <a:ea typeface="GB Pinyinok-B" pitchFamily="2" charset="-122"/>
                <a:cs typeface="Pinyin Adjust" panose="02000500000000000000" pitchFamily="2" charset="0"/>
                <a:sym typeface="+mn-ea"/>
              </a:rPr>
              <a:t> 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156176" y="2780928"/>
            <a:ext cx="1872208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派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出 气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派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1" name="组合 35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4934738"/>
            <a:ext cx="1292225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23"/>
          <p:cNvSpPr txBox="1">
            <a:spLocks noChangeArrowheads="1"/>
          </p:cNvSpPr>
          <p:nvPr/>
        </p:nvSpPr>
        <p:spPr bwMode="auto">
          <a:xfrm>
            <a:off x="1272737" y="4941699"/>
            <a:ext cx="1227138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lvl="0" algn="l"/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娶</a:t>
            </a:r>
          </a:p>
        </p:txBody>
      </p:sp>
      <p:sp>
        <p:nvSpPr>
          <p:cNvPr id="13" name="TextBox 39"/>
          <p:cNvSpPr txBox="1">
            <a:spLocks noChangeArrowheads="1"/>
          </p:cNvSpPr>
          <p:nvPr/>
        </p:nvSpPr>
        <p:spPr bwMode="auto">
          <a:xfrm>
            <a:off x="1043608" y="4221088"/>
            <a:ext cx="1132041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latin typeface="GB Pinyinok-B" pitchFamily="2" charset="-122"/>
                <a:ea typeface="GB Pinyinok-B" pitchFamily="2" charset="-122"/>
              </a:rPr>
              <a:t> </a:t>
            </a:r>
            <a:r>
              <a:rPr lang="en-US" altLang="zh-CN" sz="4000" b="1" dirty="0" smtClean="0">
                <a:solidFill>
                  <a:srgbClr val="FF0000"/>
                </a:solidFill>
                <a:latin typeface="GB Pinyinok-B" pitchFamily="2" charset="-122"/>
                <a:ea typeface="GB Pinyinok-B" pitchFamily="2" charset="-122"/>
                <a:cs typeface="Pinyin Adjust" panose="02000500000000000000" pitchFamily="2" charset="0"/>
                <a:sym typeface="+mn-ea"/>
              </a:rPr>
              <a:t> </a:t>
            </a:r>
            <a:r>
              <a:rPr lang="en-US" altLang="zh-CN" sz="4000" b="1" dirty="0" err="1" smtClean="0">
                <a:solidFill>
                  <a:srgbClr val="FF0000"/>
                </a:solidFill>
                <a:latin typeface="GB Pinyinok-B" pitchFamily="2" charset="-122"/>
                <a:ea typeface="GB Pinyinok-B" pitchFamily="2" charset="-122"/>
                <a:cs typeface="Pinyin Adjust" panose="02000500000000000000" pitchFamily="2" charset="0"/>
                <a:sym typeface="+mn-ea"/>
              </a:rPr>
              <a:t>qǔ</a:t>
            </a:r>
            <a:endParaRPr lang="en-US" altLang="zh-CN" sz="4000" b="1" dirty="0" smtClean="0">
              <a:solidFill>
                <a:srgbClr val="FF0000"/>
              </a:solidFill>
              <a:latin typeface="GB Pinyinok-B" pitchFamily="2" charset="-122"/>
              <a:ea typeface="GB Pinyinok-B" pitchFamily="2" charset="-122"/>
              <a:cs typeface="Pinyin Adjust" panose="02000500000000000000" pitchFamily="2" charset="0"/>
              <a:sym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699792" y="5589240"/>
            <a:ext cx="1800200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嫁娶 娶亲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5" name="组合 35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57279" y="4979839"/>
            <a:ext cx="1292225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23"/>
          <p:cNvSpPr txBox="1">
            <a:spLocks noChangeArrowheads="1"/>
          </p:cNvSpPr>
          <p:nvPr/>
        </p:nvSpPr>
        <p:spPr bwMode="auto">
          <a:xfrm>
            <a:off x="4716016" y="4969216"/>
            <a:ext cx="1227138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lvl="0" algn="l"/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媳</a:t>
            </a:r>
          </a:p>
        </p:txBody>
      </p:sp>
      <p:sp>
        <p:nvSpPr>
          <p:cNvPr id="17" name="TextBox 39"/>
          <p:cNvSpPr txBox="1">
            <a:spLocks noChangeArrowheads="1"/>
          </p:cNvSpPr>
          <p:nvPr/>
        </p:nvSpPr>
        <p:spPr bwMode="auto">
          <a:xfrm>
            <a:off x="4644008" y="4293096"/>
            <a:ext cx="952505" cy="13234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latin typeface="GB Pinyinok-B" pitchFamily="2" charset="-122"/>
                <a:ea typeface="GB Pinyinok-B" pitchFamily="2" charset="-122"/>
              </a:rPr>
              <a:t> </a:t>
            </a:r>
            <a:r>
              <a:rPr lang="en-US" altLang="zh-CN" sz="4000" b="1" dirty="0" smtClean="0">
                <a:solidFill>
                  <a:srgbClr val="FF0000"/>
                </a:solidFill>
                <a:latin typeface="GB Pinyinok-B" pitchFamily="2" charset="-122"/>
                <a:ea typeface="GB Pinyinok-B" pitchFamily="2" charset="-122"/>
                <a:cs typeface="Pinyin Adjust" panose="02000500000000000000" pitchFamily="2" charset="0"/>
                <a:sym typeface="+mn-ea"/>
              </a:rPr>
              <a:t> </a:t>
            </a:r>
            <a:r>
              <a:rPr lang="en-US" altLang="zh-CN" sz="4000" b="1" dirty="0" err="1" smtClean="0">
                <a:solidFill>
                  <a:srgbClr val="FF0000"/>
                </a:solidFill>
                <a:latin typeface="GB Pinyinok-B" pitchFamily="2" charset="-122"/>
                <a:ea typeface="GB Pinyinok-B" pitchFamily="2" charset="-122"/>
                <a:cs typeface="Pinyin Adjust" panose="02000500000000000000" pitchFamily="2" charset="0"/>
                <a:sym typeface="+mn-ea"/>
              </a:rPr>
              <a:t>xí</a:t>
            </a:r>
            <a:endParaRPr lang="en-US" altLang="zh-CN" sz="4000" b="1" dirty="0" smtClean="0">
              <a:solidFill>
                <a:srgbClr val="FF0000"/>
              </a:solidFill>
              <a:latin typeface="GB Pinyinok-B" pitchFamily="2" charset="-122"/>
              <a:ea typeface="GB Pinyinok-B" pitchFamily="2" charset="-122"/>
              <a:cs typeface="Pinyin Adjust" panose="02000500000000000000" pitchFamily="2" charset="0"/>
              <a:sym typeface="+mn-ea"/>
            </a:endParaRPr>
          </a:p>
          <a:p>
            <a:endParaRPr lang="en-US" altLang="zh-CN" sz="4000" b="1" dirty="0" smtClean="0">
              <a:solidFill>
                <a:srgbClr val="FF0000"/>
              </a:solidFill>
              <a:latin typeface="GB Pinyinok-B" pitchFamily="2" charset="-122"/>
              <a:ea typeface="GB Pinyinok-B" pitchFamily="2" charset="-122"/>
              <a:cs typeface="Pinyin Adjust" panose="02000500000000000000" pitchFamily="2" charset="0"/>
              <a:sym typeface="+mn-ea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156176" y="5589240"/>
            <a:ext cx="1872208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媳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妇 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儿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媳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13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组合 35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2198434"/>
            <a:ext cx="1292225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3"/>
          <p:cNvSpPr txBox="1">
            <a:spLocks noChangeArrowheads="1"/>
          </p:cNvSpPr>
          <p:nvPr/>
        </p:nvSpPr>
        <p:spPr bwMode="auto">
          <a:xfrm>
            <a:off x="1174353" y="2231771"/>
            <a:ext cx="1227138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lvl="0"/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妇</a:t>
            </a:r>
          </a:p>
        </p:txBody>
      </p:sp>
      <p:sp>
        <p:nvSpPr>
          <p:cNvPr id="4" name="TextBox 39"/>
          <p:cNvSpPr txBox="1">
            <a:spLocks noChangeArrowheads="1"/>
          </p:cNvSpPr>
          <p:nvPr/>
        </p:nvSpPr>
        <p:spPr bwMode="auto">
          <a:xfrm>
            <a:off x="1187624" y="1484784"/>
            <a:ext cx="873957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latin typeface="GB Pinyinok-B" pitchFamily="2" charset="-122"/>
                <a:ea typeface="GB Pinyinok-B" pitchFamily="2" charset="-122"/>
              </a:rPr>
              <a:t> </a:t>
            </a:r>
            <a:r>
              <a:rPr lang="en-US" altLang="zh-CN" sz="4000" b="1" dirty="0" err="1" smtClean="0">
                <a:solidFill>
                  <a:srgbClr val="FF0000"/>
                </a:solidFill>
                <a:latin typeface="GB Pinyinok-B" pitchFamily="2" charset="-122"/>
                <a:ea typeface="GB Pinyinok-B" pitchFamily="2" charset="-122"/>
                <a:cs typeface="Pinyin Adjust" panose="02000500000000000000" pitchFamily="2" charset="0"/>
                <a:sym typeface="+mn-ea"/>
              </a:rPr>
              <a:t>fù</a:t>
            </a:r>
            <a:endParaRPr lang="en-US" altLang="zh-CN" sz="4000" b="1" dirty="0" smtClean="0">
              <a:solidFill>
                <a:srgbClr val="FF0000"/>
              </a:solidFill>
              <a:latin typeface="GB Pinyinok-B" pitchFamily="2" charset="-122"/>
              <a:ea typeface="GB Pinyinok-B" pitchFamily="2" charset="-122"/>
              <a:cs typeface="Pinyin Adjust" panose="02000500000000000000" pitchFamily="2" charset="0"/>
              <a:sym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27784" y="2780928"/>
            <a:ext cx="1800200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妇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女 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媳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妇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6" name="组合 35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08994" y="2198434"/>
            <a:ext cx="1292225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23"/>
          <p:cNvSpPr txBox="1">
            <a:spLocks noChangeArrowheads="1"/>
          </p:cNvSpPr>
          <p:nvPr/>
        </p:nvSpPr>
        <p:spPr bwMode="auto">
          <a:xfrm>
            <a:off x="4667731" y="2231771"/>
            <a:ext cx="1227138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lvl="0" algn="l"/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淹</a:t>
            </a:r>
          </a:p>
        </p:txBody>
      </p:sp>
      <p:sp>
        <p:nvSpPr>
          <p:cNvPr id="8" name="TextBox 39"/>
          <p:cNvSpPr txBox="1">
            <a:spLocks noChangeArrowheads="1"/>
          </p:cNvSpPr>
          <p:nvPr/>
        </p:nvSpPr>
        <p:spPr bwMode="auto">
          <a:xfrm>
            <a:off x="4499992" y="1484784"/>
            <a:ext cx="1489510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latin typeface="GB Pinyinok-B" pitchFamily="2" charset="-122"/>
                <a:ea typeface="GB Pinyinok-B" pitchFamily="2" charset="-122"/>
              </a:rPr>
              <a:t> </a:t>
            </a:r>
            <a:r>
              <a:rPr lang="en-US" altLang="zh-CN" sz="4000" b="1" dirty="0" err="1" smtClean="0">
                <a:solidFill>
                  <a:srgbClr val="FF0000"/>
                </a:solidFill>
                <a:latin typeface="GB Pinyinok-B" pitchFamily="2" charset="-122"/>
                <a:ea typeface="GB Pinyinok-B" pitchFamily="2" charset="-122"/>
                <a:cs typeface="Pinyin Adjust" panose="02000500000000000000" pitchFamily="2" charset="0"/>
                <a:sym typeface="+mn-ea"/>
              </a:rPr>
              <a:t>yān</a:t>
            </a:r>
            <a:r>
              <a:rPr lang="en-US" altLang="zh-CN" sz="4000" b="1" dirty="0" smtClean="0">
                <a:solidFill>
                  <a:srgbClr val="FF0000"/>
                </a:solidFill>
                <a:latin typeface="GB Pinyinok-B" pitchFamily="2" charset="-122"/>
                <a:ea typeface="GB Pinyinok-B" pitchFamily="2" charset="-122"/>
                <a:cs typeface="Pinyin Adjust" panose="02000500000000000000" pitchFamily="2" charset="0"/>
                <a:sym typeface="+mn-ea"/>
              </a:rPr>
              <a:t> 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156176" y="2780928"/>
            <a:ext cx="1872208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淹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没 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淹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埋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1" name="组合 35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4934738"/>
            <a:ext cx="1292225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23"/>
          <p:cNvSpPr txBox="1">
            <a:spLocks noChangeArrowheads="1"/>
          </p:cNvSpPr>
          <p:nvPr/>
        </p:nvSpPr>
        <p:spPr bwMode="auto">
          <a:xfrm>
            <a:off x="1246361" y="4968075"/>
            <a:ext cx="1227138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lvl="0" algn="l"/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逼</a:t>
            </a:r>
          </a:p>
        </p:txBody>
      </p:sp>
      <p:sp>
        <p:nvSpPr>
          <p:cNvPr id="13" name="TextBox 39"/>
          <p:cNvSpPr txBox="1">
            <a:spLocks noChangeArrowheads="1"/>
          </p:cNvSpPr>
          <p:nvPr/>
        </p:nvSpPr>
        <p:spPr bwMode="auto">
          <a:xfrm>
            <a:off x="1115616" y="4293096"/>
            <a:ext cx="1281120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latin typeface="GB Pinyinok-B" pitchFamily="2" charset="-122"/>
                <a:ea typeface="GB Pinyinok-B" pitchFamily="2" charset="-122"/>
              </a:rPr>
              <a:t> </a:t>
            </a:r>
            <a:r>
              <a:rPr lang="en-US" altLang="zh-CN" sz="4000" b="1" dirty="0" smtClean="0">
                <a:solidFill>
                  <a:srgbClr val="FF0000"/>
                </a:solidFill>
                <a:latin typeface="GB Pinyinok-B" pitchFamily="2" charset="-122"/>
                <a:ea typeface="GB Pinyinok-B" pitchFamily="2" charset="-122"/>
                <a:cs typeface="Pinyin Adjust" panose="02000500000000000000" pitchFamily="2" charset="0"/>
                <a:sym typeface="+mn-ea"/>
              </a:rPr>
              <a:t> </a:t>
            </a:r>
            <a:r>
              <a:rPr lang="en-US" altLang="zh-CN" sz="4000" b="1" dirty="0" err="1" smtClean="0">
                <a:solidFill>
                  <a:srgbClr val="FF0000"/>
                </a:solidFill>
                <a:latin typeface="GB Pinyinok-B" pitchFamily="2" charset="-122"/>
                <a:ea typeface="GB Pinyinok-B" pitchFamily="2" charset="-122"/>
                <a:cs typeface="Pinyin Adjust" panose="02000500000000000000" pitchFamily="2" charset="0"/>
                <a:sym typeface="+mn-ea"/>
              </a:rPr>
              <a:t>bī</a:t>
            </a:r>
            <a:r>
              <a:rPr lang="en-US" altLang="zh-CN" sz="4000" b="1" dirty="0" smtClean="0">
                <a:solidFill>
                  <a:srgbClr val="FF0000"/>
                </a:solidFill>
                <a:latin typeface="GB Pinyinok-B" pitchFamily="2" charset="-122"/>
                <a:ea typeface="GB Pinyinok-B" pitchFamily="2" charset="-122"/>
                <a:cs typeface="Pinyin Adjust" panose="02000500000000000000" pitchFamily="2" charset="0"/>
                <a:sym typeface="+mn-ea"/>
              </a:rPr>
              <a:t> 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627784" y="5445224"/>
            <a:ext cx="1872208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逼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近 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逼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迫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5" name="组合 35"/>
          <p:cNvPicPr>
            <a:picLocks noGrp="1"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57279" y="4979839"/>
            <a:ext cx="1292225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23"/>
          <p:cNvSpPr txBox="1">
            <a:spLocks noChangeArrowheads="1"/>
          </p:cNvSpPr>
          <p:nvPr/>
        </p:nvSpPr>
        <p:spPr bwMode="auto">
          <a:xfrm>
            <a:off x="4716016" y="5013176"/>
            <a:ext cx="1227138" cy="11988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lvl="0" algn="l"/>
            <a:r>
              <a:rPr lang="zh-CN" altLang="en-US" sz="7200" b="1" dirty="0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浮</a:t>
            </a:r>
          </a:p>
        </p:txBody>
      </p:sp>
      <p:sp>
        <p:nvSpPr>
          <p:cNvPr id="17" name="TextBox 39"/>
          <p:cNvSpPr txBox="1">
            <a:spLocks noChangeArrowheads="1"/>
          </p:cNvSpPr>
          <p:nvPr/>
        </p:nvSpPr>
        <p:spPr bwMode="auto">
          <a:xfrm>
            <a:off x="4355976" y="4365104"/>
            <a:ext cx="1268296" cy="19389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4000" b="1" dirty="0" smtClean="0">
                <a:latin typeface="GB Pinyinok-B" pitchFamily="2" charset="-122"/>
                <a:ea typeface="GB Pinyinok-B" pitchFamily="2" charset="-122"/>
              </a:rPr>
              <a:t> </a:t>
            </a:r>
            <a:r>
              <a:rPr lang="en-US" altLang="zh-CN" sz="4000" b="1" dirty="0" smtClean="0">
                <a:solidFill>
                  <a:srgbClr val="FF0000"/>
                </a:solidFill>
                <a:latin typeface="GB Pinyinok-B" pitchFamily="2" charset="-122"/>
                <a:ea typeface="GB Pinyinok-B" pitchFamily="2" charset="-122"/>
                <a:cs typeface="Pinyin Adjust" panose="02000500000000000000" pitchFamily="2" charset="0"/>
                <a:sym typeface="+mn-ea"/>
              </a:rPr>
              <a:t> </a:t>
            </a:r>
            <a:r>
              <a:rPr lang="en-US" altLang="zh-CN" sz="4000" b="1" dirty="0" smtClean="0">
                <a:latin typeface="GB Pinyinok-B" pitchFamily="2" charset="-122"/>
                <a:ea typeface="GB Pinyinok-B" pitchFamily="2" charset="-122"/>
              </a:rPr>
              <a:t> </a:t>
            </a:r>
            <a:r>
              <a:rPr lang="en-US" altLang="zh-CN" sz="4000" b="1" dirty="0" err="1" smtClean="0">
                <a:solidFill>
                  <a:srgbClr val="FF0000"/>
                </a:solidFill>
                <a:latin typeface="GB Pinyinok-B" pitchFamily="2" charset="-122"/>
                <a:ea typeface="GB Pinyinok-B" pitchFamily="2" charset="-122"/>
                <a:cs typeface="Pinyin Adjust" panose="02000500000000000000" pitchFamily="2" charset="0"/>
                <a:sym typeface="+mn-ea"/>
              </a:rPr>
              <a:t>fú</a:t>
            </a:r>
            <a:endParaRPr lang="en-US" altLang="zh-CN" sz="4000" b="1" dirty="0" smtClean="0">
              <a:solidFill>
                <a:srgbClr val="FF0000"/>
              </a:solidFill>
              <a:latin typeface="GB Pinyinok-B" pitchFamily="2" charset="-122"/>
              <a:ea typeface="GB Pinyinok-B" pitchFamily="2" charset="-122"/>
              <a:cs typeface="Pinyin Adjust" panose="02000500000000000000" pitchFamily="2" charset="0"/>
              <a:sym typeface="+mn-ea"/>
            </a:endParaRPr>
          </a:p>
          <a:p>
            <a:endParaRPr lang="en-US" altLang="zh-CN" sz="4000" b="1" dirty="0" smtClean="0">
              <a:solidFill>
                <a:srgbClr val="FF0000"/>
              </a:solidFill>
              <a:latin typeface="GB Pinyinok-B" pitchFamily="2" charset="-122"/>
              <a:ea typeface="GB Pinyinok-B" pitchFamily="2" charset="-122"/>
              <a:cs typeface="Pinyin Adjust" panose="02000500000000000000" pitchFamily="2" charset="0"/>
              <a:sym typeface="+mn-ea"/>
            </a:endParaRPr>
          </a:p>
          <a:p>
            <a:endParaRPr lang="en-US" altLang="zh-CN" sz="4000" b="1" dirty="0" smtClean="0">
              <a:solidFill>
                <a:srgbClr val="FF0000"/>
              </a:solidFill>
              <a:latin typeface="GB Pinyinok-B" pitchFamily="2" charset="-122"/>
              <a:ea typeface="GB Pinyinok-B" pitchFamily="2" charset="-122"/>
              <a:cs typeface="Pinyin Adjust" panose="02000500000000000000" pitchFamily="2" charset="0"/>
              <a:sym typeface="+mn-ea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228184" y="5517232"/>
            <a:ext cx="1872208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上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浮 </a:t>
            </a:r>
            <a:r>
              <a:rPr lang="zh-CN" altLang="en-US" sz="2800" b="1" smtClean="0">
                <a:latin typeface="楷体" pitchFamily="49" charset="-122"/>
                <a:ea typeface="楷体" pitchFamily="49" charset="-122"/>
              </a:rPr>
              <a:t>漂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浮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13" grpId="0"/>
      <p:bldP spid="1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</TotalTime>
  <Words>1783</Words>
  <Application>Microsoft Office PowerPoint</Application>
  <PresentationFormat>全屏显示(4:3)</PresentationFormat>
  <Paragraphs>160</Paragraphs>
  <Slides>33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4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54</cp:revision>
  <dcterms:created xsi:type="dcterms:W3CDTF">2018-12-18T08:38:00Z</dcterms:created>
  <dcterms:modified xsi:type="dcterms:W3CDTF">2019-08-27T09:38:58Z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