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319" r:id="rId3"/>
    <p:sldId id="320" r:id="rId4"/>
    <p:sldId id="327" r:id="rId5"/>
    <p:sldId id="328" r:id="rId6"/>
    <p:sldId id="321" r:id="rId7"/>
    <p:sldId id="322" r:id="rId8"/>
    <p:sldId id="329" r:id="rId9"/>
    <p:sldId id="282" r:id="rId10"/>
    <p:sldId id="304" r:id="rId11"/>
    <p:sldId id="308" r:id="rId12"/>
    <p:sldId id="337" r:id="rId13"/>
    <p:sldId id="311" r:id="rId14"/>
    <p:sldId id="339" r:id="rId15"/>
    <p:sldId id="297" r:id="rId16"/>
    <p:sldId id="334" r:id="rId17"/>
    <p:sldId id="335" r:id="rId18"/>
    <p:sldId id="341" r:id="rId19"/>
    <p:sldId id="345" r:id="rId20"/>
    <p:sldId id="291" r:id="rId21"/>
    <p:sldId id="314" r:id="rId22"/>
    <p:sldId id="266" r:id="rId23"/>
    <p:sldId id="268" r:id="rId24"/>
    <p:sldId id="342" r:id="rId25"/>
    <p:sldId id="344" r:id="rId26"/>
    <p:sldId id="343" r:id="rId27"/>
    <p:sldId id="256" r:id="rId28"/>
    <p:sldId id="259" r:id="rId29"/>
    <p:sldId id="302" r:id="rId30"/>
    <p:sldId id="260" r:id="rId31"/>
    <p:sldId id="263" r:id="rId32"/>
    <p:sldId id="317" r:id="rId33"/>
    <p:sldId id="277" r:id="rId34"/>
    <p:sldId id="269" r:id="rId35"/>
    <p:sldId id="270" r:id="rId36"/>
    <p:sldId id="271" r:id="rId37"/>
    <p:sldId id="272" r:id="rId38"/>
    <p:sldId id="273" r:id="rId39"/>
    <p:sldId id="274" r:id="rId40"/>
    <p:sldId id="275" r:id="rId41"/>
    <p:sldId id="276" r:id="rId4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FFF43-FC85-4200-9884-0619FD5AF14D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AB25C-0AE0-4A94-B821-98A7B1647A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0C644-4093-4CF9-9E9B-2A354A41BD27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FA164-FC2A-4577-8DB8-E636F924E7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185FE-A209-4772-B169-FD054FAAA563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484A0-E270-4226-BEF7-FDD94C8F47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CF9FA-35C0-4B68-BB7D-041A8DCDCC3E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1BA1D-F6B3-4526-BE7E-C7024DB6C4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AF04A-861C-473D-9CBF-6A95765D53BB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8E877-D60C-49E4-BA35-9C6685AE09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93DEE-EC83-48E9-99AB-9C3B8F4F2159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2C57E-564E-44F9-9C34-C9902348AE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37FF5-BABB-4DFB-8528-D9ADAE5ECA3A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EED11-511F-4BC5-9065-F3A6B400FA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9B1F0-1C72-4FBB-86C0-61C31A57A7D6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6DCEA-0BCB-4560-B925-1C67D4DEBA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6E504-5743-434C-8F9B-2CFC6E9E1637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BC1C2-1AD5-4749-B2FE-5179D90DB7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92551-5AEE-48F8-ACC4-AC1E8313C013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82A70-C912-4624-A04E-171955FA4F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5AB51-4BA1-477D-9B87-B21FF5430482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FFF50-88F3-43D5-B8CE-16C6593492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A2BD8CD-FF40-4584-A2CE-39EA2BBC5F5B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D32C486-DF0C-46EE-BCF7-CDE810C696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&#26539;&#26725;&#22812;&#27850;\&#21407;&#22768;&#24102;%20-%20&#24605;&#21531;&#40687;&#28982;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istrator\Desktop\&#26539;&#26725;&#22812;&#27850;\&#27611;&#23425;%20-%20&#28059;&#22768;&#20381;&#26087;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&#26539;&#26725;&#22812;&#27850;1\&#30005;&#24433;&#21407;&#22768;-&#19968;&#25903;&#37329;&#38039;&#32493;&#21069;&#32536;.mp3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istrator\Desktop\&#26539;&#26725;&#22812;&#27850;1\&#26368;&#26032;&#35270;&#39057;.wmv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istrator\Desktop\&#26539;&#26725;&#22812;&#27850;1\&#21407;&#22768;&#24102;%20-%20&#24605;&#21531;&#40687;&#28982;.mp3" TargetMode="Externa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aidu.com/s?wd=%E5%AF%92%E5%B1%B1&amp;tn=44039180_cpr&amp;fenlei=mv6quAkxTZn0IZRqIHckPjm4nH00T1YLnH7bPHu-nj6dn1cLPyP-0ZwV5Hcvrjm3rH6sPfKWUMw85HfYnjn4nH6sgvPsT6KdThsqpZwYTjCEQLGCpyw9Uz4Bmy-bIi4WUvYETgN-TLwGUv3En1RvPjf3nWbY" TargetMode="Externa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0.xml"/><Relationship Id="rId7" Type="http://schemas.openxmlformats.org/officeDocument/2006/relationships/slide" Target="slide1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13.xml"/><Relationship Id="rId4" Type="http://schemas.openxmlformats.org/officeDocument/2006/relationships/slide" Target="slide11.xml"/><Relationship Id="rId9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4" descr="339064756945806578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Box 5"/>
          <p:cNvSpPr txBox="1">
            <a:spLocks noChangeArrowheads="1"/>
          </p:cNvSpPr>
          <p:nvPr/>
        </p:nvSpPr>
        <p:spPr bwMode="auto">
          <a:xfrm>
            <a:off x="1187450" y="1268413"/>
            <a:ext cx="48974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800" b="1">
                <a:solidFill>
                  <a:srgbClr val="FF0000"/>
                </a:solidFill>
                <a:latin typeface="DFKai-SB"/>
                <a:ea typeface="DFKai-SB"/>
                <a:cs typeface="DFKai-SB"/>
              </a:rPr>
              <a:t>枫桥夜泊</a:t>
            </a:r>
          </a:p>
        </p:txBody>
      </p:sp>
      <p:sp>
        <p:nvSpPr>
          <p:cNvPr id="13315" name="TextBox 6"/>
          <p:cNvSpPr txBox="1">
            <a:spLocks noChangeArrowheads="1"/>
          </p:cNvSpPr>
          <p:nvPr/>
        </p:nvSpPr>
        <p:spPr bwMode="auto">
          <a:xfrm>
            <a:off x="5364163" y="5229225"/>
            <a:ext cx="345598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潍坊北海学校</a:t>
            </a:r>
            <a:endParaRPr lang="en-US" altLang="zh-CN" sz="3200" b="1">
              <a:latin typeface="Calibri" pitchFamily="34" charset="0"/>
            </a:endParaRPr>
          </a:p>
          <a:p>
            <a:r>
              <a:rPr lang="zh-CN" altLang="en-US" sz="3200" b="1">
                <a:latin typeface="Calibri" pitchFamily="34" charset="0"/>
              </a:rPr>
              <a:t>                  刘冉冉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u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2987824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图片 2" descr="u=2535674310,2233011714&amp;fm=27&amp;gp=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188640"/>
            <a:ext cx="3096344" cy="30689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图片 3" descr="u=2358393312,1962648494&amp;fm=27&amp;gp=0.jpg"/>
          <p:cNvPicPr>
            <a:picLocks noChangeAspect="1"/>
          </p:cNvPicPr>
          <p:nvPr/>
        </p:nvPicPr>
        <p:blipFill>
          <a:blip r:embed="rId4" cstate="print"/>
          <a:srcRect r="1721" b="11694"/>
          <a:stretch>
            <a:fillRect/>
          </a:stretch>
        </p:blipFill>
        <p:spPr>
          <a:xfrm>
            <a:off x="6228184" y="116632"/>
            <a:ext cx="2915816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436" name="Rectangle 1"/>
          <p:cNvSpPr>
            <a:spLocks noChangeArrowheads="1"/>
          </p:cNvSpPr>
          <p:nvPr/>
        </p:nvSpPr>
        <p:spPr bwMode="auto">
          <a:xfrm>
            <a:off x="179388" y="3684588"/>
            <a:ext cx="592931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zh-CN" altLang="zh-CN" sz="2800" b="1">
                <a:latin typeface="微软雅黑"/>
                <a:ea typeface="微软雅黑"/>
                <a:cs typeface="宋体" charset="-122"/>
              </a:rPr>
              <a:t>《</a:t>
            </a:r>
            <a:r>
              <a:rPr lang="zh-CN" altLang="en-US" sz="2800" b="1">
                <a:latin typeface="微软雅黑"/>
                <a:ea typeface="微软雅黑"/>
                <a:cs typeface="宋体" charset="-122"/>
              </a:rPr>
              <a:t>闺情</a:t>
            </a:r>
            <a:r>
              <a:rPr lang="zh-CN" altLang="zh-CN" sz="2800" b="1">
                <a:latin typeface="微软雅黑"/>
                <a:ea typeface="微软雅黑"/>
                <a:cs typeface="宋体" charset="-122"/>
              </a:rPr>
              <a:t>》</a:t>
            </a:r>
            <a:r>
              <a:rPr lang="zh-CN" altLang="en-US" sz="2800" b="1">
                <a:latin typeface="微软雅黑"/>
                <a:ea typeface="微软雅黑"/>
                <a:cs typeface="宋体" charset="-122"/>
              </a:rPr>
              <a:t>（唐代李端全集）</a:t>
            </a:r>
            <a:br>
              <a:rPr lang="zh-CN" altLang="en-US" sz="2800" b="1">
                <a:latin typeface="微软雅黑"/>
                <a:ea typeface="微软雅黑"/>
                <a:cs typeface="宋体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微软雅黑"/>
                <a:ea typeface="微软雅黑"/>
                <a:cs typeface="宋体" charset="-122"/>
              </a:rPr>
              <a:t>月落</a:t>
            </a:r>
            <a:r>
              <a:rPr lang="zh-CN" altLang="en-US" sz="2800" b="1">
                <a:latin typeface="微软雅黑"/>
                <a:ea typeface="微软雅黑"/>
                <a:cs typeface="宋体" charset="-122"/>
              </a:rPr>
              <a:t>星稀天欲明，孤灯未灭梦难成</a:t>
            </a:r>
            <a:r>
              <a:rPr lang="zh-CN" altLang="en-US" sz="2800" b="1">
                <a:solidFill>
                  <a:srgbClr val="333333"/>
                </a:solidFill>
                <a:latin typeface="微软雅黑"/>
                <a:ea typeface="微软雅黑"/>
                <a:cs typeface="宋体" charset="-122"/>
              </a:rPr>
              <a:t>。</a:t>
            </a:r>
            <a:endParaRPr lang="zh-CN" altLang="en-US" sz="2800" b="1">
              <a:ea typeface="微软雅黑"/>
              <a:cs typeface="宋体" charset="-122"/>
            </a:endParaRPr>
          </a:p>
        </p:txBody>
      </p:sp>
      <p:sp>
        <p:nvSpPr>
          <p:cNvPr id="18437" name="矩形 5"/>
          <p:cNvSpPr>
            <a:spLocks noChangeArrowheads="1"/>
          </p:cNvSpPr>
          <p:nvPr/>
        </p:nvSpPr>
        <p:spPr bwMode="auto">
          <a:xfrm>
            <a:off x="323850" y="5084763"/>
            <a:ext cx="57610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latin typeface="微软雅黑"/>
                <a:ea typeface="微软雅黑"/>
                <a:cs typeface="微软雅黑"/>
              </a:rPr>
              <a:t>《无题》（唐代司空曙全集）</a:t>
            </a:r>
          </a:p>
          <a:p>
            <a:r>
              <a:rPr lang="zh-CN" altLang="zh-CN" sz="2800" b="1">
                <a:latin typeface="微软雅黑"/>
                <a:ea typeface="微软雅黑"/>
                <a:cs typeface="微软雅黑"/>
              </a:rPr>
              <a:t>钓罢归来不系船，江村</a:t>
            </a:r>
            <a:r>
              <a:rPr lang="zh-CN" altLang="zh-CN" sz="28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月落</a:t>
            </a:r>
            <a:r>
              <a:rPr lang="zh-CN" altLang="zh-CN" sz="2800" b="1">
                <a:latin typeface="微软雅黑"/>
                <a:ea typeface="微软雅黑"/>
                <a:cs typeface="微软雅黑"/>
              </a:rPr>
              <a:t>正堪眠。</a:t>
            </a:r>
          </a:p>
        </p:txBody>
      </p:sp>
      <p:sp>
        <p:nvSpPr>
          <p:cNvPr id="7" name="右箭头 6">
            <a:hlinkClick r:id="rId5" action="ppaction://hlinksldjump"/>
          </p:cNvPr>
          <p:cNvSpPr/>
          <p:nvPr/>
        </p:nvSpPr>
        <p:spPr>
          <a:xfrm>
            <a:off x="7812088" y="5876925"/>
            <a:ext cx="720725" cy="5048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1040568830,275585625&amp;fm=27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0"/>
            <a:ext cx="3419872" cy="32849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 descr="u=1620484674,1907300840&amp;fm=27&amp;gp=0.jpg"/>
          <p:cNvPicPr>
            <a:picLocks noChangeAspect="1"/>
          </p:cNvPicPr>
          <p:nvPr/>
        </p:nvPicPr>
        <p:blipFill>
          <a:blip r:embed="rId3" cstate="print"/>
          <a:srcRect b="6576"/>
          <a:stretch>
            <a:fillRect/>
          </a:stretch>
        </p:blipFill>
        <p:spPr>
          <a:xfrm>
            <a:off x="4211960" y="0"/>
            <a:ext cx="3384376" cy="31409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 descr="u=4237455568,3975588879&amp;fm=27&amp;gp=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3068960"/>
            <a:ext cx="3528392" cy="32849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 descr="u=3455793613,3888965197&amp;fm=27&amp;gp=0.jpg"/>
          <p:cNvPicPr>
            <a:picLocks noChangeAspect="1"/>
          </p:cNvPicPr>
          <p:nvPr/>
        </p:nvPicPr>
        <p:blipFill>
          <a:blip r:embed="rId5" cstate="print"/>
          <a:srcRect r="19865"/>
          <a:stretch>
            <a:fillRect/>
          </a:stretch>
        </p:blipFill>
        <p:spPr>
          <a:xfrm>
            <a:off x="4067944" y="3140968"/>
            <a:ext cx="3672408" cy="31683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61" name="矩形 5"/>
          <p:cNvSpPr>
            <a:spLocks noChangeArrowheads="1"/>
          </p:cNvSpPr>
          <p:nvPr/>
        </p:nvSpPr>
        <p:spPr bwMode="auto">
          <a:xfrm>
            <a:off x="1331913" y="4149725"/>
            <a:ext cx="26642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Calibri" pitchFamily="34" charset="0"/>
              </a:rPr>
              <a:t> </a:t>
            </a:r>
            <a:endParaRPr lang="en-US" altLang="zh-CN" dirty="0">
              <a:latin typeface="Calibri" pitchFamily="34" charset="0"/>
            </a:endParaRPr>
          </a:p>
          <a:p>
            <a:r>
              <a:rPr lang="zh-CN" altLang="en-US" sz="2800" b="1" dirty="0">
                <a:latin typeface="Calibri" pitchFamily="34" charset="0"/>
              </a:rPr>
              <a:t> </a:t>
            </a:r>
          </a:p>
        </p:txBody>
      </p:sp>
      <p:sp>
        <p:nvSpPr>
          <p:cNvPr id="8" name="右箭头 7">
            <a:hlinkClick r:id="rId6" action="ppaction://hlinksldjump"/>
          </p:cNvPr>
          <p:cNvSpPr/>
          <p:nvPr/>
        </p:nvSpPr>
        <p:spPr>
          <a:xfrm>
            <a:off x="8172450" y="5876925"/>
            <a:ext cx="576263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1"/>
          <p:cNvSpPr>
            <a:spLocks noChangeArrowheads="1"/>
          </p:cNvSpPr>
          <p:nvPr/>
        </p:nvSpPr>
        <p:spPr bwMode="auto">
          <a:xfrm>
            <a:off x="539750" y="188912"/>
            <a:ext cx="5327650" cy="572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altLang="zh-CN" sz="1400" dirty="0">
              <a:latin typeface="Calibri" pitchFamily="34" charset="0"/>
            </a:endParaRPr>
          </a:p>
          <a:p>
            <a:r>
              <a:rPr lang="zh-CN" altLang="en-US" sz="3200" b="1" dirty="0">
                <a:solidFill>
                  <a:srgbClr val="FFFF00"/>
                </a:solidFill>
                <a:latin typeface="楷体"/>
                <a:ea typeface="楷体"/>
                <a:cs typeface="楷体"/>
              </a:rPr>
              <a:t>小资料：</a:t>
            </a:r>
            <a:endParaRPr lang="en-US" altLang="zh-CN" sz="3200" b="1" dirty="0">
              <a:solidFill>
                <a:srgbClr val="FFFF00"/>
              </a:solidFill>
              <a:latin typeface="楷体"/>
              <a:ea typeface="楷体"/>
              <a:cs typeface="楷体"/>
            </a:endParaRPr>
          </a:p>
          <a:p>
            <a:r>
              <a:rPr lang="zh-CN" altLang="en-US" sz="3200" b="1" dirty="0">
                <a:latin typeface="楷体"/>
                <a:ea typeface="楷体"/>
                <a:cs typeface="楷体"/>
              </a:rPr>
              <a:t>根据</a:t>
            </a:r>
            <a:r>
              <a:rPr lang="en-US" altLang="zh-CN" sz="3200" b="1" dirty="0">
                <a:latin typeface="楷体"/>
                <a:ea typeface="楷体"/>
                <a:cs typeface="楷体"/>
              </a:rPr>
              <a:t>《</a:t>
            </a:r>
            <a:r>
              <a:rPr lang="zh-CN" altLang="en-US" sz="3200" b="1" dirty="0">
                <a:latin typeface="楷体"/>
                <a:ea typeface="楷体"/>
                <a:cs typeface="楷体"/>
              </a:rPr>
              <a:t>唐才子传</a:t>
            </a:r>
            <a:r>
              <a:rPr lang="en-US" altLang="zh-CN" sz="3200" b="1" dirty="0">
                <a:latin typeface="楷体"/>
                <a:ea typeface="楷体"/>
                <a:cs typeface="楷体"/>
              </a:rPr>
              <a:t>》</a:t>
            </a:r>
            <a:r>
              <a:rPr lang="zh-CN" altLang="en-US" sz="3200" b="1" dirty="0">
                <a:latin typeface="楷体"/>
                <a:ea typeface="楷体"/>
                <a:cs typeface="楷体"/>
              </a:rPr>
              <a:t>卷三记载，张继于“天宝十二年（</a:t>
            </a:r>
            <a:r>
              <a:rPr lang="en-US" altLang="zh-CN" sz="3200" b="1" dirty="0">
                <a:latin typeface="楷体"/>
                <a:ea typeface="楷体"/>
                <a:cs typeface="楷体"/>
              </a:rPr>
              <a:t>753</a:t>
            </a:r>
            <a:r>
              <a:rPr lang="zh-CN" altLang="en-US" sz="3200" b="1" dirty="0">
                <a:latin typeface="楷体"/>
                <a:ea typeface="楷体"/>
                <a:cs typeface="楷体"/>
              </a:rPr>
              <a:t>）礼部侍郎杨浚下及第”，也就是说考取了进士。而就在天宝十四年一月爆发了</a:t>
            </a:r>
            <a:r>
              <a:rPr lang="zh-CN" altLang="en-US" sz="3200" b="1" u="sng" dirty="0">
                <a:latin typeface="楷体"/>
                <a:ea typeface="楷体"/>
                <a:cs typeface="楷体"/>
              </a:rPr>
              <a:t>安史之乱</a:t>
            </a:r>
            <a:r>
              <a:rPr lang="zh-CN" altLang="en-US" sz="3200" b="1" dirty="0">
                <a:latin typeface="楷体"/>
                <a:ea typeface="楷体"/>
                <a:cs typeface="楷体"/>
              </a:rPr>
              <a:t>，天宝十五年六月，玄宗仓皇奔蜀。因为当时江南政局比较安定，所以不少文士纷纷逃到今江苏、浙江一带避乱，其中也包括张继。</a:t>
            </a:r>
          </a:p>
        </p:txBody>
      </p:sp>
      <p:pic>
        <p:nvPicPr>
          <p:cNvPr id="22530" name="图片 2" descr="8b13632762d0f70390e58ab00afa513d2697c502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1268413"/>
            <a:ext cx="2881313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246496282,2791012663&amp;fm=27&amp;gp=0.jpg"/>
          <p:cNvPicPr>
            <a:picLocks noChangeAspect="1"/>
          </p:cNvPicPr>
          <p:nvPr/>
        </p:nvPicPr>
        <p:blipFill>
          <a:blip r:embed="rId2" cstate="print"/>
          <a:srcRect b="11297"/>
          <a:stretch>
            <a:fillRect/>
          </a:stretch>
        </p:blipFill>
        <p:spPr>
          <a:xfrm>
            <a:off x="395288" y="1052513"/>
            <a:ext cx="2808287" cy="424815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6" name="图片 5" descr="u=1780266480,1400665197&amp;fm=27&amp;gp=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675" y="1052513"/>
            <a:ext cx="2952750" cy="424815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7" name="图片 6" descr="u=1036154798,3587369621&amp;fm=27&amp;gp=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425" y="1052513"/>
            <a:ext cx="3095625" cy="424815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8" name="右箭头 7">
            <a:hlinkClick r:id="rId5" action="ppaction://hlinksldjump"/>
          </p:cNvPr>
          <p:cNvSpPr/>
          <p:nvPr/>
        </p:nvSpPr>
        <p:spPr>
          <a:xfrm>
            <a:off x="7956376" y="6309320"/>
            <a:ext cx="719138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" descr="8b13632762d0f70390e58ab00afa513d2697c502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1268413"/>
            <a:ext cx="2881313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611560" y="476672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</a:rPr>
              <a:t>小资料：</a:t>
            </a:r>
            <a:endParaRPr lang="en-US" altLang="zh-CN" sz="2800" b="1" dirty="0" smtClean="0">
              <a:solidFill>
                <a:srgbClr val="FFFF00"/>
              </a:solidFill>
            </a:endParaRPr>
          </a:p>
          <a:p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唐才子传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中说他「博览有识，好谈论，知治体」，提到他是一位重视气节，有抱负有理想的人，不仅有诗名，品格也受人敬重。他的诗爽朗激越，不事雕琢，比兴幽深，事理双切，对后世颇有影响。</a:t>
            </a:r>
            <a:endParaRPr lang="zh-CN" altLang="en-US" sz="2800" b="1" dirty="0"/>
          </a:p>
        </p:txBody>
      </p:sp>
      <p:sp>
        <p:nvSpPr>
          <p:cNvPr id="5" name="矩形 4"/>
          <p:cNvSpPr/>
          <p:nvPr/>
        </p:nvSpPr>
        <p:spPr>
          <a:xfrm>
            <a:off x="539552" y="4437112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dirty="0" smtClean="0"/>
              <a:t>《</a:t>
            </a:r>
            <a:r>
              <a:rPr lang="zh-CN" altLang="en-US" sz="3200" dirty="0" smtClean="0"/>
              <a:t>枫桥夜泊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是唐朝安史之乱后，诗人张继途经寒山寺时，写下的一首羁旅诗。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700338" y="2349500"/>
            <a:ext cx="532765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600" b="1">
                <a:solidFill>
                  <a:srgbClr val="FF0000"/>
                </a:solidFill>
                <a:latin typeface="Calibri" pitchFamily="34" charset="0"/>
              </a:rPr>
              <a:t>愁眠</a:t>
            </a:r>
          </a:p>
        </p:txBody>
      </p:sp>
      <p:sp>
        <p:nvSpPr>
          <p:cNvPr id="3" name="右箭头 2">
            <a:hlinkClick r:id="rId2" action="ppaction://hlinksldjump"/>
          </p:cNvPr>
          <p:cNvSpPr/>
          <p:nvPr/>
        </p:nvSpPr>
        <p:spPr>
          <a:xfrm>
            <a:off x="7812360" y="6021288"/>
            <a:ext cx="86409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 descr="8b82b9014a90f6039618be533012b31bb051ed7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555776" y="404664"/>
            <a:ext cx="7992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FF00"/>
                </a:solidFill>
              </a:rPr>
              <a:t>月落乌啼霜满天</a:t>
            </a:r>
            <a:endParaRPr lang="en-US" altLang="zh-CN" sz="5400" b="1" dirty="0" smtClean="0">
              <a:solidFill>
                <a:srgbClr val="FFFF00"/>
              </a:solidFill>
            </a:endParaRPr>
          </a:p>
          <a:p>
            <a:r>
              <a:rPr lang="zh-CN" altLang="en-US" sz="5400" b="1" dirty="0" smtClean="0">
                <a:solidFill>
                  <a:srgbClr val="FFFF00"/>
                </a:solidFill>
              </a:rPr>
              <a:t>江枫渔火对愁眠</a:t>
            </a:r>
            <a:endParaRPr lang="zh-CN" altLang="en-US" sz="5400" b="1" dirty="0">
              <a:solidFill>
                <a:srgbClr val="FFFF00"/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7812360" y="5661248"/>
            <a:ext cx="1008112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1036154798,3587369621&amp;fm=27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8496944" cy="644338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1907704" y="1052736"/>
            <a:ext cx="58326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FF00"/>
                </a:solidFill>
              </a:rPr>
              <a:t>姑苏城外寒山寺</a:t>
            </a:r>
            <a:endParaRPr lang="en-US" altLang="zh-CN" sz="5400" b="1" dirty="0" smtClean="0">
              <a:solidFill>
                <a:srgbClr val="FFFF00"/>
              </a:solidFill>
            </a:endParaRPr>
          </a:p>
          <a:p>
            <a:r>
              <a:rPr lang="zh-CN" altLang="en-US" sz="5400" b="1" dirty="0" smtClean="0">
                <a:solidFill>
                  <a:srgbClr val="FFFF00"/>
                </a:solidFill>
              </a:rPr>
              <a:t>夜半钟声到客船</a:t>
            </a:r>
            <a:endParaRPr lang="zh-CN" altLang="en-US" sz="5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2" descr="u=2472761217,3199945173&amp;fm=27&amp;gp=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547813" y="2349500"/>
            <a:ext cx="6192837" cy="42767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                </a:t>
            </a: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枫桥夜泊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</a:b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>                       </a:t>
            </a: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【唐】张继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</a:b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月落乌啼</a:t>
            </a:r>
            <a:r>
              <a:rPr lang="zh-CN" altLang="zh-CN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霜满天</a:t>
            </a: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，</a:t>
            </a:r>
            <a:endParaRPr lang="en-US" altLang="zh-CN" sz="40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江枫渔火对愁眠。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</a:b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> </a:t>
            </a: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姑苏城外寒山寺，</a:t>
            </a:r>
            <a:endParaRPr lang="en-US" altLang="zh-CN" sz="40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夜半钟声到客船。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</a:b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3568" y="168315"/>
            <a:ext cx="7454285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江水睡了，船睡了，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船家睡了，岸上的人也睡了。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唯有他，张继，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醒着，夜愈深，愈清醒，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清醒如败叶落尽的枯树，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似梁燕飞去的空巢。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 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月亮西斜了，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一副意兴阑珊的样子。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有鸟啼粗嘎嘶哑，是乌鸦。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那月亮被它叫得更暗淡了。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江岸上，想已霜结千草。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夜空里，星子亦如清霜。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在须角的眉梢，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他感觉，似乎也森然生凉。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……</a:t>
            </a:r>
            <a:r>
              <a:rPr lang="en-US" altLang="zh-CN" sz="2800" b="1" dirty="0" smtClean="0">
                <a:solidFill>
                  <a:srgbClr val="FFFF00"/>
                </a:solidFill>
                <a:latin typeface="Arial"/>
                <a:ea typeface="宋体" pitchFamily="2" charset="-122"/>
                <a:cs typeface="宋体" pitchFamily="2" charset="-122"/>
              </a:rPr>
              <a:t>                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 ——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摘自张晓风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《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不朽的失眠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》</a:t>
            </a:r>
            <a:endParaRPr kumimoji="0" lang="zh-CN" altLang="zh-CN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" name="原声带 - 思君黯然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172400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72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2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ctrTitle"/>
          </p:nvPr>
        </p:nvSpPr>
        <p:spPr>
          <a:xfrm>
            <a:off x="684213" y="333375"/>
            <a:ext cx="7772400" cy="1470025"/>
          </a:xfrm>
        </p:spPr>
        <p:txBody>
          <a:bodyPr/>
          <a:lstStyle/>
          <a:p>
            <a:pPr eaLnBrk="1" hangingPunct="1"/>
            <a:r>
              <a:rPr lang="zh-CN" altLang="en-US" sz="1600" smtClean="0"/>
              <a:t/>
            </a:r>
            <a:br>
              <a:rPr lang="zh-CN" altLang="en-US" sz="1600" smtClean="0"/>
            </a:br>
            <a:r>
              <a:rPr lang="zh-CN" altLang="en-US" sz="1600" smtClean="0"/>
              <a:t/>
            </a:r>
            <a:br>
              <a:rPr lang="zh-CN" altLang="en-US" sz="1600" smtClean="0"/>
            </a:br>
            <a:r>
              <a:rPr lang="zh-CN" altLang="en-US" sz="1600" smtClean="0"/>
              <a:t/>
            </a:r>
            <a:br>
              <a:rPr lang="zh-CN" altLang="en-US" sz="1600" smtClean="0"/>
            </a:br>
            <a:r>
              <a:rPr lang="zh-CN" altLang="en-US" sz="1600" smtClean="0"/>
              <a:t/>
            </a:r>
            <a:br>
              <a:rPr lang="zh-CN" altLang="en-US" sz="1600" smtClean="0"/>
            </a:br>
            <a:r>
              <a:rPr lang="zh-CN" altLang="en-US" sz="1600" smtClean="0"/>
              <a:t/>
            </a:r>
            <a:br>
              <a:rPr lang="zh-CN" altLang="en-US" sz="1600" smtClean="0"/>
            </a:br>
            <a:endParaRPr lang="zh-CN" altLang="en-US" sz="1600" smtClean="0"/>
          </a:p>
        </p:txBody>
      </p:sp>
      <p:sp>
        <p:nvSpPr>
          <p:cNvPr id="25602" name="副标题 2"/>
          <p:cNvSpPr>
            <a:spLocks noGrp="1"/>
          </p:cNvSpPr>
          <p:nvPr>
            <p:ph type="subTitle" idx="1"/>
          </p:nvPr>
        </p:nvSpPr>
        <p:spPr>
          <a:xfrm>
            <a:off x="-2124075" y="333375"/>
            <a:ext cx="10225088" cy="5688013"/>
          </a:xfrm>
        </p:spPr>
        <p:txBody>
          <a:bodyPr/>
          <a:lstStyle/>
          <a:p>
            <a:pPr eaLnBrk="1" hangingPunct="1"/>
            <a:endParaRPr lang="zh-CN" altLang="en-US" sz="1600" smtClean="0">
              <a:solidFill>
                <a:schemeClr val="tx1"/>
              </a:solidFill>
            </a:endParaRPr>
          </a:p>
        </p:txBody>
      </p:sp>
      <p:pic>
        <p:nvPicPr>
          <p:cNvPr id="25603" name="图片 4" descr="timg.jpg"/>
          <p:cNvPicPr>
            <a:picLocks noChangeAspect="1"/>
          </p:cNvPicPr>
          <p:nvPr/>
        </p:nvPicPr>
        <p:blipFill>
          <a:blip r:embed="rId3" cstate="print"/>
          <a:srcRect r="40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399088" y="188913"/>
            <a:ext cx="3744912" cy="6497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Calibri" pitchFamily="34" charset="0"/>
              </a:rPr>
              <a:t>带走一盏渔火 </a:t>
            </a:r>
            <a:endParaRPr lang="en-US" altLang="zh-CN" sz="2800" b="1" dirty="0">
              <a:latin typeface="Calibri" pitchFamily="34" charset="0"/>
            </a:endParaRPr>
          </a:p>
          <a:p>
            <a:r>
              <a:rPr lang="zh-CN" altLang="en-US" sz="2800" b="1" dirty="0">
                <a:latin typeface="Calibri" pitchFamily="34" charset="0"/>
              </a:rPr>
              <a:t>让他温暖我的双眼 </a:t>
            </a:r>
            <a:br>
              <a:rPr lang="zh-CN" altLang="en-US" sz="2800" b="1" dirty="0">
                <a:latin typeface="Calibri" pitchFamily="34" charset="0"/>
              </a:rPr>
            </a:br>
            <a:r>
              <a:rPr lang="zh-CN" altLang="en-US" sz="2800" b="1" dirty="0">
                <a:latin typeface="Calibri" pitchFamily="34" charset="0"/>
              </a:rPr>
              <a:t>留下一段真情 </a:t>
            </a:r>
            <a:endParaRPr lang="en-US" altLang="zh-CN" sz="2800" b="1" dirty="0">
              <a:latin typeface="Calibri" pitchFamily="34" charset="0"/>
            </a:endParaRPr>
          </a:p>
          <a:p>
            <a:r>
              <a:rPr lang="zh-CN" altLang="en-US" sz="2800" b="1" dirty="0">
                <a:latin typeface="Calibri" pitchFamily="34" charset="0"/>
              </a:rPr>
              <a:t>让它停泊在枫桥边 </a:t>
            </a:r>
            <a:br>
              <a:rPr lang="zh-CN" altLang="en-US" sz="2800" b="1" dirty="0">
                <a:latin typeface="Calibri" pitchFamily="34" charset="0"/>
              </a:rPr>
            </a:br>
            <a:r>
              <a:rPr lang="zh-CN" altLang="en-US" sz="2800" b="1" dirty="0">
                <a:latin typeface="Calibri" pitchFamily="34" charset="0"/>
              </a:rPr>
              <a:t/>
            </a:r>
            <a:br>
              <a:rPr lang="zh-CN" altLang="en-US" sz="2800" b="1" dirty="0">
                <a:latin typeface="Calibri" pitchFamily="34" charset="0"/>
              </a:rPr>
            </a:br>
            <a:r>
              <a:rPr lang="zh-CN" altLang="en-US" sz="2800" b="1" dirty="0">
                <a:latin typeface="Calibri" pitchFamily="34" charset="0"/>
              </a:rPr>
              <a:t>留连的钟声 </a:t>
            </a:r>
            <a:endParaRPr lang="en-US" altLang="zh-CN" sz="2800" b="1" dirty="0">
              <a:latin typeface="Calibri" pitchFamily="34" charset="0"/>
            </a:endParaRPr>
          </a:p>
          <a:p>
            <a:r>
              <a:rPr lang="zh-CN" altLang="en-US" sz="2800" b="1" dirty="0">
                <a:latin typeface="Calibri" pitchFamily="34" charset="0"/>
              </a:rPr>
              <a:t>还在敲打我的无眠 </a:t>
            </a:r>
            <a:br>
              <a:rPr lang="zh-CN" altLang="en-US" sz="2800" b="1" dirty="0">
                <a:latin typeface="Calibri" pitchFamily="34" charset="0"/>
              </a:rPr>
            </a:br>
            <a:r>
              <a:rPr lang="zh-CN" altLang="en-US" sz="2800" b="1" dirty="0">
                <a:latin typeface="Calibri" pitchFamily="34" charset="0"/>
              </a:rPr>
              <a:t>尘封的日子</a:t>
            </a:r>
            <a:endParaRPr lang="en-US" altLang="zh-CN" sz="2800" b="1" dirty="0">
              <a:latin typeface="Calibri" pitchFamily="34" charset="0"/>
            </a:endParaRPr>
          </a:p>
          <a:p>
            <a:r>
              <a:rPr lang="zh-CN" altLang="en-US" sz="2800" b="1" dirty="0">
                <a:latin typeface="Calibri" pitchFamily="34" charset="0"/>
              </a:rPr>
              <a:t> 始终不会是一片云烟 </a:t>
            </a:r>
            <a:br>
              <a:rPr lang="zh-CN" altLang="en-US" sz="2800" b="1" dirty="0">
                <a:latin typeface="Calibri" pitchFamily="34" charset="0"/>
              </a:rPr>
            </a:br>
            <a:r>
              <a:rPr lang="zh-CN" altLang="en-US" sz="2800" b="1" dirty="0">
                <a:latin typeface="Calibri" pitchFamily="34" charset="0"/>
              </a:rPr>
              <a:t/>
            </a:r>
            <a:br>
              <a:rPr lang="zh-CN" altLang="en-US" sz="2800" b="1" dirty="0">
                <a:latin typeface="Calibri" pitchFamily="34" charset="0"/>
              </a:rPr>
            </a:br>
            <a:r>
              <a:rPr lang="zh-CN" altLang="en-US" sz="2800" b="1" dirty="0">
                <a:latin typeface="Calibri" pitchFamily="34" charset="0"/>
              </a:rPr>
              <a:t>月落乌啼</a:t>
            </a:r>
            <a:endParaRPr lang="en-US" altLang="zh-CN" sz="2800" b="1" dirty="0">
              <a:latin typeface="Calibri" pitchFamily="34" charset="0"/>
            </a:endParaRPr>
          </a:p>
          <a:p>
            <a:r>
              <a:rPr lang="zh-CN" altLang="en-US" sz="2800" b="1" dirty="0">
                <a:latin typeface="Calibri" pitchFamily="34" charset="0"/>
              </a:rPr>
              <a:t>总是千年的风霜 </a:t>
            </a:r>
            <a:br>
              <a:rPr lang="zh-CN" altLang="en-US" sz="2800" b="1" dirty="0">
                <a:latin typeface="Calibri" pitchFamily="34" charset="0"/>
              </a:rPr>
            </a:br>
            <a:r>
              <a:rPr lang="zh-CN" altLang="en-US" sz="2800" b="1" dirty="0">
                <a:latin typeface="Calibri" pitchFamily="34" charset="0"/>
              </a:rPr>
              <a:t>涛声依旧</a:t>
            </a:r>
            <a:endParaRPr lang="en-US" altLang="zh-CN" sz="2800" b="1" dirty="0">
              <a:latin typeface="Calibri" pitchFamily="34" charset="0"/>
            </a:endParaRPr>
          </a:p>
          <a:p>
            <a:r>
              <a:rPr lang="zh-CN" altLang="en-US" sz="2800" b="1" dirty="0">
                <a:latin typeface="Calibri" pitchFamily="34" charset="0"/>
              </a:rPr>
              <a:t>不见当初的夜晚</a:t>
            </a:r>
            <a:r>
              <a:rPr lang="zh-CN" altLang="en-US" sz="2800" b="1" dirty="0">
                <a:solidFill>
                  <a:srgbClr val="C00000"/>
                </a:solidFill>
                <a:latin typeface="Calibri" pitchFamily="34" charset="0"/>
              </a:rPr>
              <a:t> </a:t>
            </a:r>
            <a:br>
              <a:rPr lang="zh-CN" altLang="en-US" sz="2800" b="1" dirty="0">
                <a:solidFill>
                  <a:srgbClr val="C00000"/>
                </a:solidFill>
                <a:latin typeface="Calibri" pitchFamily="34" charset="0"/>
              </a:rPr>
            </a:br>
            <a:endParaRPr lang="zh-CN" altLang="en-US" sz="28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8" name="毛宁 - 涛声依旧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88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71550" y="765175"/>
            <a:ext cx="6840538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Calibri" pitchFamily="34" charset="0"/>
              </a:rPr>
              <a:t> 1</a:t>
            </a:r>
            <a:r>
              <a:rPr lang="zh-CN" altLang="zh-CN" sz="3200" b="1" dirty="0">
                <a:latin typeface="Calibri" pitchFamily="34" charset="0"/>
              </a:rPr>
              <a:t>、梧桐更兼细雨，</a:t>
            </a:r>
            <a:endParaRPr lang="en-US" altLang="zh-CN" sz="3200" b="1" dirty="0">
              <a:latin typeface="Calibri" pitchFamily="34" charset="0"/>
            </a:endParaRPr>
          </a:p>
          <a:p>
            <a:r>
              <a:rPr lang="zh-CN" altLang="zh-CN" sz="3200" b="1" dirty="0">
                <a:latin typeface="Calibri" pitchFamily="34" charset="0"/>
              </a:rPr>
              <a:t>这次第，怎一个</a:t>
            </a:r>
            <a:r>
              <a:rPr lang="zh-CN" altLang="zh-CN" sz="3200" b="1" dirty="0">
                <a:solidFill>
                  <a:srgbClr val="FF0000"/>
                </a:solidFill>
                <a:latin typeface="Calibri" pitchFamily="34" charset="0"/>
              </a:rPr>
              <a:t>愁</a:t>
            </a:r>
            <a:r>
              <a:rPr lang="zh-CN" altLang="zh-CN" sz="3200" b="1" dirty="0">
                <a:latin typeface="Calibri" pitchFamily="34" charset="0"/>
              </a:rPr>
              <a:t>字了得？</a:t>
            </a:r>
            <a:endParaRPr lang="en-US" altLang="zh-CN" sz="3200" b="1" dirty="0">
              <a:latin typeface="Calibri" pitchFamily="34" charset="0"/>
            </a:endParaRPr>
          </a:p>
          <a:p>
            <a:r>
              <a:rPr lang="en-US" altLang="zh-CN" sz="3200" b="1" dirty="0">
                <a:latin typeface="Calibri" pitchFamily="34" charset="0"/>
              </a:rPr>
              <a:t>                     ——</a:t>
            </a:r>
            <a:r>
              <a:rPr lang="zh-CN" altLang="en-US" sz="3200" b="1" dirty="0">
                <a:latin typeface="Calibri" pitchFamily="34" charset="0"/>
              </a:rPr>
              <a:t>宋 李清照</a:t>
            </a:r>
            <a:r>
              <a:rPr lang="en-US" altLang="zh-CN" sz="3200" b="1" dirty="0">
                <a:latin typeface="Calibri" pitchFamily="34" charset="0"/>
              </a:rPr>
              <a:t>《</a:t>
            </a:r>
            <a:r>
              <a:rPr lang="zh-CN" altLang="en-US" sz="3200" b="1" dirty="0">
                <a:latin typeface="Calibri" pitchFamily="34" charset="0"/>
              </a:rPr>
              <a:t>声声慢</a:t>
            </a:r>
            <a:r>
              <a:rPr lang="en-US" altLang="zh-CN" sz="3200" b="1" dirty="0">
                <a:latin typeface="Calibri" pitchFamily="34" charset="0"/>
              </a:rPr>
              <a:t>》</a:t>
            </a:r>
            <a:endParaRPr lang="zh-CN" altLang="zh-CN" sz="3200" b="1" dirty="0">
              <a:latin typeface="Calibri" pitchFamily="34" charset="0"/>
            </a:endParaRPr>
          </a:p>
          <a:p>
            <a:r>
              <a:rPr lang="en-US" altLang="zh-CN" sz="3200" b="1" dirty="0">
                <a:latin typeface="Calibri" pitchFamily="34" charset="0"/>
              </a:rPr>
              <a:t>2</a:t>
            </a:r>
            <a:r>
              <a:rPr lang="zh-CN" altLang="zh-CN" sz="3200" b="1" dirty="0">
                <a:latin typeface="Calibri" pitchFamily="34" charset="0"/>
              </a:rPr>
              <a:t>、却看妻子</a:t>
            </a:r>
            <a:r>
              <a:rPr lang="zh-CN" altLang="zh-CN" sz="3200" b="1" dirty="0">
                <a:solidFill>
                  <a:srgbClr val="FF0000"/>
                </a:solidFill>
                <a:latin typeface="Calibri" pitchFamily="34" charset="0"/>
              </a:rPr>
              <a:t>愁</a:t>
            </a:r>
            <a:r>
              <a:rPr lang="zh-CN" altLang="zh-CN" sz="3200" b="1" dirty="0">
                <a:latin typeface="Calibri" pitchFamily="34" charset="0"/>
              </a:rPr>
              <a:t>何在，</a:t>
            </a:r>
            <a:endParaRPr lang="en-US" altLang="zh-CN" sz="3200" b="1" dirty="0">
              <a:latin typeface="Calibri" pitchFamily="34" charset="0"/>
            </a:endParaRPr>
          </a:p>
          <a:p>
            <a:r>
              <a:rPr lang="en-US" altLang="zh-CN" sz="3200" b="1" dirty="0">
                <a:latin typeface="Calibri" pitchFamily="34" charset="0"/>
              </a:rPr>
              <a:t>       </a:t>
            </a:r>
            <a:r>
              <a:rPr lang="zh-CN" altLang="zh-CN" sz="3200" b="1" dirty="0">
                <a:latin typeface="Calibri" pitchFamily="34" charset="0"/>
              </a:rPr>
              <a:t>漫卷诗书喜欲狂。</a:t>
            </a:r>
            <a:endParaRPr lang="en-US" altLang="zh-CN" sz="3200" b="1" dirty="0">
              <a:latin typeface="Calibri" pitchFamily="34" charset="0"/>
            </a:endParaRPr>
          </a:p>
          <a:p>
            <a:r>
              <a:rPr lang="en-US" altLang="zh-CN" sz="3200" b="1" dirty="0">
                <a:latin typeface="Calibri" pitchFamily="34" charset="0"/>
              </a:rPr>
              <a:t>               ——</a:t>
            </a:r>
            <a:r>
              <a:rPr lang="zh-CN" altLang="en-US" sz="3200" b="1" dirty="0">
                <a:latin typeface="Calibri" pitchFamily="34" charset="0"/>
              </a:rPr>
              <a:t>杜甫的</a:t>
            </a:r>
            <a:r>
              <a:rPr lang="en-US" altLang="zh-CN" sz="3200" b="1" dirty="0">
                <a:latin typeface="Calibri" pitchFamily="34" charset="0"/>
              </a:rPr>
              <a:t>《</a:t>
            </a:r>
            <a:r>
              <a:rPr lang="zh-CN" altLang="en-US" sz="3200" b="1" dirty="0">
                <a:latin typeface="Calibri" pitchFamily="34" charset="0"/>
              </a:rPr>
              <a:t>闻官军收河南河北</a:t>
            </a:r>
            <a:r>
              <a:rPr lang="en-US" altLang="zh-CN" sz="3200" b="1" dirty="0">
                <a:latin typeface="Calibri" pitchFamily="34" charset="0"/>
              </a:rPr>
              <a:t>》</a:t>
            </a:r>
            <a:endParaRPr lang="zh-CN" altLang="zh-CN" sz="3200" b="1" dirty="0">
              <a:latin typeface="Calibri" pitchFamily="34" charset="0"/>
            </a:endParaRPr>
          </a:p>
          <a:p>
            <a:r>
              <a:rPr lang="en-US" altLang="zh-CN" sz="3200" b="1" dirty="0">
                <a:latin typeface="Calibri" pitchFamily="34" charset="0"/>
              </a:rPr>
              <a:t>3</a:t>
            </a:r>
            <a:r>
              <a:rPr lang="zh-CN" altLang="zh-CN" sz="3200" b="1" dirty="0">
                <a:latin typeface="Calibri" pitchFamily="34" charset="0"/>
              </a:rPr>
              <a:t>、问君能有几多</a:t>
            </a:r>
            <a:r>
              <a:rPr lang="zh-CN" altLang="zh-CN" sz="3200" b="1" dirty="0">
                <a:solidFill>
                  <a:srgbClr val="FF0000"/>
                </a:solidFill>
                <a:latin typeface="Calibri" pitchFamily="34" charset="0"/>
              </a:rPr>
              <a:t>愁</a:t>
            </a:r>
            <a:r>
              <a:rPr lang="zh-CN" altLang="zh-CN" sz="3200" b="1" dirty="0">
                <a:latin typeface="Calibri" pitchFamily="34" charset="0"/>
              </a:rPr>
              <a:t>，</a:t>
            </a:r>
            <a:endParaRPr lang="en-US" altLang="zh-CN" sz="3200" b="1" dirty="0">
              <a:latin typeface="Calibri" pitchFamily="34" charset="0"/>
            </a:endParaRPr>
          </a:p>
          <a:p>
            <a:r>
              <a:rPr lang="zh-CN" altLang="zh-CN" sz="3200" b="1" dirty="0">
                <a:latin typeface="Calibri" pitchFamily="34" charset="0"/>
              </a:rPr>
              <a:t>恰似一江春水向东流。</a:t>
            </a:r>
            <a:r>
              <a:rPr lang="en-US" altLang="zh-CN" sz="3200" b="1" dirty="0">
                <a:latin typeface="Calibri" pitchFamily="34" charset="0"/>
              </a:rPr>
              <a:t> </a:t>
            </a:r>
            <a:endParaRPr lang="zh-CN" altLang="zh-CN" sz="3200" b="1" dirty="0">
              <a:latin typeface="Calibri" pitchFamily="34" charset="0"/>
            </a:endParaRPr>
          </a:p>
          <a:p>
            <a:r>
              <a:rPr lang="en-US" altLang="zh-CN" sz="3200" b="1" dirty="0">
                <a:latin typeface="Calibri" pitchFamily="34" charset="0"/>
              </a:rPr>
              <a:t>               ——</a:t>
            </a:r>
            <a:r>
              <a:rPr lang="zh-CN" altLang="en-US" sz="3200" b="1" dirty="0">
                <a:latin typeface="Calibri" pitchFamily="34" charset="0"/>
              </a:rPr>
              <a:t>南唐李煜</a:t>
            </a:r>
            <a:r>
              <a:rPr lang="en-US" altLang="zh-CN" sz="3200" b="1" dirty="0">
                <a:latin typeface="Calibri" pitchFamily="34" charset="0"/>
              </a:rPr>
              <a:t>《</a:t>
            </a:r>
            <a:r>
              <a:rPr lang="zh-CN" altLang="en-US" sz="3200" b="1" dirty="0">
                <a:latin typeface="Calibri" pitchFamily="34" charset="0"/>
              </a:rPr>
              <a:t>虞美人</a:t>
            </a:r>
            <a:r>
              <a:rPr lang="en-US" altLang="zh-CN" sz="3200" b="1" dirty="0">
                <a:latin typeface="Calibri" pitchFamily="34" charset="0"/>
              </a:rPr>
              <a:t>》</a:t>
            </a:r>
          </a:p>
          <a:p>
            <a:r>
              <a:rPr lang="en-US" altLang="zh-CN" sz="3200" b="1" dirty="0">
                <a:latin typeface="Calibri" pitchFamily="34" charset="0"/>
              </a:rPr>
              <a:t>4</a:t>
            </a:r>
            <a:r>
              <a:rPr lang="zh-CN" altLang="zh-CN" sz="3200" b="1" dirty="0">
                <a:latin typeface="Calibri" pitchFamily="34" charset="0"/>
              </a:rPr>
              <a:t>、移舟泊烟诸，日暮客</a:t>
            </a:r>
            <a:r>
              <a:rPr lang="zh-CN" altLang="zh-CN" sz="3200" b="1" dirty="0">
                <a:solidFill>
                  <a:srgbClr val="FF0000"/>
                </a:solidFill>
                <a:latin typeface="Calibri" pitchFamily="34" charset="0"/>
              </a:rPr>
              <a:t>愁</a:t>
            </a:r>
            <a:r>
              <a:rPr lang="zh-CN" altLang="zh-CN" sz="3200" b="1" dirty="0">
                <a:latin typeface="Calibri" pitchFamily="34" charset="0"/>
              </a:rPr>
              <a:t>新。</a:t>
            </a:r>
            <a:r>
              <a:rPr lang="zh-CN" altLang="en-US" sz="3200" b="1" dirty="0">
                <a:latin typeface="Calibri" pitchFamily="34" charset="0"/>
              </a:rPr>
              <a:t> </a:t>
            </a:r>
            <a:br>
              <a:rPr lang="zh-CN" altLang="en-US" sz="3200" b="1" dirty="0">
                <a:latin typeface="Calibri" pitchFamily="34" charset="0"/>
              </a:rPr>
            </a:br>
            <a:r>
              <a:rPr lang="zh-CN" altLang="en-US" sz="3200" b="1" dirty="0">
                <a:latin typeface="Calibri" pitchFamily="34" charset="0"/>
              </a:rPr>
              <a:t>               </a:t>
            </a:r>
            <a:r>
              <a:rPr lang="en-US" altLang="zh-CN" sz="3200" b="1" dirty="0">
                <a:latin typeface="Calibri" pitchFamily="34" charset="0"/>
              </a:rPr>
              <a:t>—— </a:t>
            </a:r>
            <a:r>
              <a:rPr lang="zh-CN" altLang="en-US" sz="3200" b="1" dirty="0">
                <a:latin typeface="Calibri" pitchFamily="34" charset="0"/>
              </a:rPr>
              <a:t>孟浩然 </a:t>
            </a:r>
            <a:r>
              <a:rPr lang="en-US" altLang="zh-CN" sz="3200" b="1" dirty="0">
                <a:latin typeface="Calibri" pitchFamily="34" charset="0"/>
              </a:rPr>
              <a:t>《</a:t>
            </a:r>
            <a:r>
              <a:rPr lang="zh-CN" altLang="en-US" sz="3200" b="1" dirty="0">
                <a:latin typeface="Calibri" pitchFamily="34" charset="0"/>
              </a:rPr>
              <a:t>宿建德江</a:t>
            </a:r>
            <a:r>
              <a:rPr lang="en-US" altLang="zh-CN" sz="3200" b="1" dirty="0">
                <a:latin typeface="Calibri" pitchFamily="34" charset="0"/>
              </a:rPr>
              <a:t>》</a:t>
            </a:r>
            <a:endParaRPr lang="zh-CN" altLang="zh-CN" sz="3200" b="1" dirty="0">
              <a:latin typeface="Calibri" pitchFamily="34" charset="0"/>
            </a:endParaRPr>
          </a:p>
        </p:txBody>
      </p:sp>
      <p:pic>
        <p:nvPicPr>
          <p:cNvPr id="3" name="电影原声-一支金钗续前缘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3888" y="59499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1000" numSld="2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2" descr="u=2472761217,3199945173&amp;fm=27&amp;gp=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619250" y="1989138"/>
            <a:ext cx="6192838" cy="42783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                </a:t>
            </a: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枫桥夜泊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</a:b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>                       </a:t>
            </a: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【唐】张继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</a:b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月落乌啼霜满天，</a:t>
            </a:r>
            <a:endParaRPr lang="en-US" altLang="zh-CN" sz="40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江枫渔火对愁眠。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</a:b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> </a:t>
            </a: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姑苏城外寒山寺，</a:t>
            </a:r>
            <a:endParaRPr lang="en-US" altLang="zh-CN" sz="40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夜半钟声到客船。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</a:b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2025" y="981075"/>
            <a:ext cx="6911975" cy="55705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>
                <a:solidFill>
                  <a:srgbClr val="FFFF00"/>
                </a:solidFill>
                <a:latin typeface="+mj-ea"/>
                <a:ea typeface="+mj-ea"/>
              </a:rPr>
              <a:t>举头望</a:t>
            </a:r>
            <a:r>
              <a:rPr lang="zh-CN" altLang="zh-CN" sz="3200" b="1" dirty="0">
                <a:solidFill>
                  <a:srgbClr val="FF0000"/>
                </a:solidFill>
                <a:latin typeface="+mj-ea"/>
                <a:ea typeface="+mj-ea"/>
              </a:rPr>
              <a:t>明月</a:t>
            </a:r>
            <a:r>
              <a:rPr lang="zh-CN" altLang="zh-CN" sz="3200" b="1" dirty="0">
                <a:solidFill>
                  <a:srgbClr val="FFFF00"/>
                </a:solidFill>
                <a:latin typeface="+mj-ea"/>
                <a:ea typeface="+mj-ea"/>
              </a:rPr>
              <a:t>，低头思故乡。</a:t>
            </a:r>
            <a: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  <a:t/>
            </a:r>
            <a:b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</a:br>
            <a: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  <a:t>      </a:t>
            </a:r>
            <a:r>
              <a:rPr lang="en-US" altLang="zh-CN" sz="2800" b="1" dirty="0">
                <a:latin typeface="+mj-ea"/>
                <a:ea typeface="+mj-ea"/>
              </a:rPr>
              <a:t>——</a:t>
            </a:r>
            <a:r>
              <a:rPr lang="zh-CN" altLang="zh-CN" sz="2800" b="1" dirty="0">
                <a:latin typeface="+mj-ea"/>
                <a:ea typeface="+mj-ea"/>
              </a:rPr>
              <a:t>【唐】李白《静夜思》</a:t>
            </a:r>
            <a: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  <a:t/>
            </a:r>
            <a:b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</a:br>
            <a:r>
              <a:rPr lang="zh-CN" altLang="zh-CN" sz="3200" b="1" dirty="0">
                <a:solidFill>
                  <a:srgbClr val="FFFF00"/>
                </a:solidFill>
                <a:latin typeface="+mj-ea"/>
                <a:ea typeface="+mj-ea"/>
              </a:rPr>
              <a:t>露从今夜白，</a:t>
            </a:r>
            <a:r>
              <a:rPr lang="zh-CN" altLang="zh-CN" sz="3200" b="1" dirty="0">
                <a:solidFill>
                  <a:srgbClr val="FF0000"/>
                </a:solidFill>
                <a:latin typeface="+mj-ea"/>
                <a:ea typeface="+mj-ea"/>
              </a:rPr>
              <a:t>月</a:t>
            </a:r>
            <a:r>
              <a:rPr lang="zh-CN" altLang="zh-CN" sz="3200" b="1" dirty="0">
                <a:solidFill>
                  <a:srgbClr val="FFFF00"/>
                </a:solidFill>
                <a:latin typeface="+mj-ea"/>
                <a:ea typeface="+mj-ea"/>
              </a:rPr>
              <a:t>是故乡明。</a:t>
            </a:r>
            <a: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  <a:t/>
            </a:r>
            <a:b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</a:br>
            <a: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  <a:t>      </a:t>
            </a:r>
            <a:r>
              <a:rPr lang="en-US" altLang="zh-CN" sz="2800" b="1" dirty="0">
                <a:latin typeface="+mj-ea"/>
                <a:ea typeface="+mj-ea"/>
              </a:rPr>
              <a:t>——</a:t>
            </a:r>
            <a:r>
              <a:rPr lang="zh-CN" altLang="zh-CN" sz="2800" b="1" dirty="0">
                <a:latin typeface="+mj-ea"/>
                <a:ea typeface="+mj-ea"/>
              </a:rPr>
              <a:t>【唐】杜甫《月夜忆舍弟》</a:t>
            </a:r>
            <a: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  <a:t/>
            </a:r>
            <a:b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</a:br>
            <a:r>
              <a:rPr lang="zh-CN" altLang="zh-CN" sz="3200" b="1" dirty="0">
                <a:solidFill>
                  <a:srgbClr val="FFFF00"/>
                </a:solidFill>
                <a:latin typeface="+mj-ea"/>
                <a:ea typeface="+mj-ea"/>
              </a:rPr>
              <a:t>海上生</a:t>
            </a:r>
            <a:r>
              <a:rPr lang="zh-CN" altLang="zh-CN" sz="3200" b="1" dirty="0">
                <a:solidFill>
                  <a:srgbClr val="FF0000"/>
                </a:solidFill>
                <a:latin typeface="+mj-ea"/>
                <a:ea typeface="+mj-ea"/>
              </a:rPr>
              <a:t>明月</a:t>
            </a:r>
            <a:r>
              <a:rPr lang="zh-CN" altLang="zh-CN" sz="3200" b="1" dirty="0">
                <a:solidFill>
                  <a:srgbClr val="FFFF00"/>
                </a:solidFill>
                <a:latin typeface="+mj-ea"/>
                <a:ea typeface="+mj-ea"/>
              </a:rPr>
              <a:t>，天涯共此时。</a:t>
            </a:r>
            <a: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  <a:t/>
            </a:r>
            <a:b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</a:br>
            <a: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  <a:t>      </a:t>
            </a:r>
            <a:r>
              <a:rPr lang="en-US" altLang="zh-CN" sz="2800" b="1" dirty="0">
                <a:latin typeface="+mj-ea"/>
                <a:ea typeface="+mj-ea"/>
              </a:rPr>
              <a:t>——</a:t>
            </a:r>
            <a:r>
              <a:rPr lang="zh-CN" altLang="zh-CN" sz="2800" b="1" dirty="0">
                <a:latin typeface="+mj-ea"/>
                <a:ea typeface="+mj-ea"/>
              </a:rPr>
              <a:t>【唐】张九龄《望月怀远》</a:t>
            </a:r>
            <a: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  <a:t/>
            </a:r>
            <a:b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</a:br>
            <a:r>
              <a:rPr lang="zh-CN" altLang="zh-CN" sz="3200" b="1" dirty="0">
                <a:solidFill>
                  <a:srgbClr val="FFFF00"/>
                </a:solidFill>
                <a:latin typeface="+mj-ea"/>
                <a:ea typeface="+mj-ea"/>
              </a:rPr>
              <a:t>春风又绿江南岸，</a:t>
            </a:r>
            <a:r>
              <a:rPr lang="zh-CN" altLang="zh-CN" sz="3200" b="1" dirty="0">
                <a:solidFill>
                  <a:srgbClr val="FF0000"/>
                </a:solidFill>
                <a:latin typeface="+mj-ea"/>
                <a:ea typeface="+mj-ea"/>
              </a:rPr>
              <a:t>明月</a:t>
            </a:r>
            <a:r>
              <a:rPr lang="zh-CN" altLang="zh-CN" sz="3200" b="1" dirty="0">
                <a:solidFill>
                  <a:srgbClr val="FFFF00"/>
                </a:solidFill>
                <a:latin typeface="+mj-ea"/>
                <a:ea typeface="+mj-ea"/>
              </a:rPr>
              <a:t>何时照我还。</a:t>
            </a:r>
            <a: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  <a:t/>
            </a:r>
            <a:b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</a:br>
            <a: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  <a:t>      </a:t>
            </a:r>
            <a:r>
              <a:rPr lang="en-US" altLang="zh-CN" sz="2800" b="1" dirty="0">
                <a:latin typeface="+mj-ea"/>
                <a:ea typeface="+mj-ea"/>
              </a:rPr>
              <a:t>——</a:t>
            </a:r>
            <a:r>
              <a:rPr lang="zh-CN" altLang="zh-CN" sz="2800" b="1" dirty="0">
                <a:latin typeface="+mj-ea"/>
                <a:ea typeface="+mj-ea"/>
              </a:rPr>
              <a:t>【宋】王安石《泊船瓜洲》</a:t>
            </a:r>
            <a: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  <a:t/>
            </a:r>
            <a:b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</a:br>
            <a:r>
              <a:rPr lang="zh-CN" altLang="zh-CN" sz="3200" b="1" dirty="0">
                <a:solidFill>
                  <a:srgbClr val="FF0000"/>
                </a:solidFill>
                <a:latin typeface="+mj-ea"/>
                <a:ea typeface="+mj-ea"/>
              </a:rPr>
              <a:t>明月</a:t>
            </a:r>
            <a:r>
              <a:rPr lang="zh-CN" altLang="zh-CN" sz="3200" b="1" dirty="0">
                <a:solidFill>
                  <a:srgbClr val="FFFF00"/>
                </a:solidFill>
                <a:latin typeface="+mj-ea"/>
                <a:ea typeface="+mj-ea"/>
              </a:rPr>
              <a:t>几时有，把酒问青天。</a:t>
            </a:r>
            <a: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  <a:t/>
            </a:r>
            <a:b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</a:br>
            <a: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  <a:t>     </a:t>
            </a:r>
            <a:r>
              <a:rPr lang="en-US" altLang="zh-CN" sz="2800" b="1" dirty="0">
                <a:latin typeface="+mj-ea"/>
                <a:ea typeface="+mj-ea"/>
              </a:rPr>
              <a:t> ——</a:t>
            </a:r>
            <a:r>
              <a:rPr lang="zh-CN" altLang="zh-CN" sz="2800" b="1" dirty="0">
                <a:latin typeface="+mj-ea"/>
                <a:ea typeface="+mj-ea"/>
              </a:rPr>
              <a:t>【宋】苏轼《水调歌头</a:t>
            </a:r>
            <a:r>
              <a:rPr lang="en-US" altLang="zh-CN" sz="2800" b="1" dirty="0">
                <a:latin typeface="+mj-ea"/>
                <a:ea typeface="+mj-ea"/>
              </a:rPr>
              <a:t>·</a:t>
            </a:r>
            <a:r>
              <a:rPr lang="zh-CN" altLang="zh-CN" sz="2800" b="1" dirty="0">
                <a:latin typeface="+mj-ea"/>
                <a:ea typeface="+mj-ea"/>
              </a:rPr>
              <a:t>明月几时有》</a:t>
            </a:r>
            <a: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  <a:t/>
            </a:r>
            <a:br>
              <a:rPr lang="en-US" altLang="zh-CN" sz="2800" b="1" dirty="0">
                <a:solidFill>
                  <a:srgbClr val="FFFF00"/>
                </a:solidFill>
                <a:latin typeface="+mj-ea"/>
                <a:ea typeface="+mj-ea"/>
              </a:rPr>
            </a:br>
            <a:endParaRPr lang="zh-CN" altLang="en-US" sz="28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pic>
        <p:nvPicPr>
          <p:cNvPr id="34819" name="图片 2" descr="下载.jpg"/>
          <p:cNvPicPr>
            <a:picLocks noChangeAspect="1"/>
          </p:cNvPicPr>
          <p:nvPr/>
        </p:nvPicPr>
        <p:blipFill>
          <a:blip r:embed="rId2" cstate="print"/>
          <a:srcRect b="10240"/>
          <a:stretch>
            <a:fillRect/>
          </a:stretch>
        </p:blipFill>
        <p:spPr bwMode="auto">
          <a:xfrm>
            <a:off x="0" y="1628775"/>
            <a:ext cx="18351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图片 3" descr="u=736237105,1100468214&amp;fm=200&amp;gp=0.jpg"/>
          <p:cNvPicPr>
            <a:picLocks noChangeAspect="1"/>
          </p:cNvPicPr>
          <p:nvPr/>
        </p:nvPicPr>
        <p:blipFill>
          <a:blip r:embed="rId3" cstate="print"/>
          <a:srcRect b="16841"/>
          <a:stretch>
            <a:fillRect/>
          </a:stretch>
        </p:blipFill>
        <p:spPr bwMode="auto">
          <a:xfrm>
            <a:off x="0" y="5030788"/>
            <a:ext cx="1858963" cy="182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图片 4" descr="u=3395355162,4185511739&amp;fm=200&amp;gp=0.jpg"/>
          <p:cNvPicPr>
            <a:picLocks noChangeAspect="1"/>
          </p:cNvPicPr>
          <p:nvPr/>
        </p:nvPicPr>
        <p:blipFill>
          <a:blip r:embed="rId4" cstate="print"/>
          <a:srcRect b="21776"/>
          <a:stretch>
            <a:fillRect/>
          </a:stretch>
        </p:blipFill>
        <p:spPr bwMode="auto">
          <a:xfrm>
            <a:off x="0" y="3357563"/>
            <a:ext cx="18351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图片 5" descr="u=3838372904,3321476609&amp;fm=200&amp;gp=0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835150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最新视频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81000" y="-228600"/>
            <a:ext cx="9906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3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ctrTitle"/>
          </p:nvPr>
        </p:nvSpPr>
        <p:spPr>
          <a:xfrm>
            <a:off x="684213" y="333375"/>
            <a:ext cx="7772400" cy="1470025"/>
          </a:xfrm>
        </p:spPr>
        <p:txBody>
          <a:bodyPr/>
          <a:lstStyle/>
          <a:p>
            <a:pPr eaLnBrk="1" hangingPunct="1"/>
            <a:r>
              <a:rPr lang="zh-CN" altLang="en-US" sz="1600" smtClean="0"/>
              <a:t/>
            </a:r>
            <a:br>
              <a:rPr lang="zh-CN" altLang="en-US" sz="1600" smtClean="0"/>
            </a:br>
            <a:r>
              <a:rPr lang="zh-CN" altLang="en-US" sz="1600" smtClean="0"/>
              <a:t/>
            </a:r>
            <a:br>
              <a:rPr lang="zh-CN" altLang="en-US" sz="1600" smtClean="0"/>
            </a:br>
            <a:r>
              <a:rPr lang="zh-CN" altLang="en-US" sz="1600" smtClean="0"/>
              <a:t/>
            </a:r>
            <a:br>
              <a:rPr lang="zh-CN" altLang="en-US" sz="1600" smtClean="0"/>
            </a:br>
            <a:r>
              <a:rPr lang="zh-CN" altLang="en-US" sz="1600" smtClean="0"/>
              <a:t/>
            </a:r>
            <a:br>
              <a:rPr lang="zh-CN" altLang="en-US" sz="1600" smtClean="0"/>
            </a:br>
            <a:r>
              <a:rPr lang="zh-CN" altLang="en-US" sz="1600" smtClean="0"/>
              <a:t/>
            </a:r>
            <a:br>
              <a:rPr lang="zh-CN" altLang="en-US" sz="1600" smtClean="0"/>
            </a:br>
            <a:endParaRPr lang="zh-CN" altLang="en-US" sz="1600" smtClean="0"/>
          </a:p>
        </p:txBody>
      </p:sp>
      <p:sp>
        <p:nvSpPr>
          <p:cNvPr id="25602" name="副标题 2"/>
          <p:cNvSpPr>
            <a:spLocks noGrp="1"/>
          </p:cNvSpPr>
          <p:nvPr>
            <p:ph type="subTitle" idx="1"/>
          </p:nvPr>
        </p:nvSpPr>
        <p:spPr>
          <a:xfrm>
            <a:off x="-2124075" y="333375"/>
            <a:ext cx="10225088" cy="5688013"/>
          </a:xfrm>
        </p:spPr>
        <p:txBody>
          <a:bodyPr/>
          <a:lstStyle/>
          <a:p>
            <a:pPr eaLnBrk="1" hangingPunct="1"/>
            <a:endParaRPr lang="zh-CN" altLang="en-US" sz="1600" smtClean="0">
              <a:solidFill>
                <a:schemeClr val="tx1"/>
              </a:solidFill>
            </a:endParaRPr>
          </a:p>
        </p:txBody>
      </p:sp>
      <p:pic>
        <p:nvPicPr>
          <p:cNvPr id="25603" name="图片 4" descr="timg.jpg"/>
          <p:cNvPicPr>
            <a:picLocks noChangeAspect="1"/>
          </p:cNvPicPr>
          <p:nvPr/>
        </p:nvPicPr>
        <p:blipFill>
          <a:blip r:embed="rId3" cstate="print"/>
          <a:srcRect r="40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399088" y="188913"/>
            <a:ext cx="3744912" cy="6497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带走一盏渔火 </a:t>
            </a:r>
            <a:endParaRPr lang="en-US" altLang="zh-CN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让他温暖我的双眼 </a:t>
            </a:r>
            <a:br>
              <a:rPr lang="zh-CN" altLang="en-US" sz="2800" b="1">
                <a:latin typeface="Calibri" pitchFamily="34" charset="0"/>
              </a:rPr>
            </a:br>
            <a:r>
              <a:rPr lang="zh-CN" altLang="en-US" sz="2800" b="1">
                <a:latin typeface="Calibri" pitchFamily="34" charset="0"/>
              </a:rPr>
              <a:t>留下一段真情 </a:t>
            </a:r>
            <a:endParaRPr lang="en-US" altLang="zh-CN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让它停泊在枫桥边 </a:t>
            </a:r>
            <a:br>
              <a:rPr lang="zh-CN" altLang="en-US" sz="2800" b="1">
                <a:latin typeface="Calibri" pitchFamily="34" charset="0"/>
              </a:rPr>
            </a:br>
            <a:r>
              <a:rPr lang="zh-CN" altLang="en-US" sz="2800" b="1">
                <a:latin typeface="Calibri" pitchFamily="34" charset="0"/>
              </a:rPr>
              <a:t/>
            </a:r>
            <a:br>
              <a:rPr lang="zh-CN" altLang="en-US" sz="2800" b="1">
                <a:latin typeface="Calibri" pitchFamily="34" charset="0"/>
              </a:rPr>
            </a:br>
            <a:r>
              <a:rPr lang="zh-CN" altLang="en-US" sz="2800" b="1">
                <a:latin typeface="Calibri" pitchFamily="34" charset="0"/>
              </a:rPr>
              <a:t>留连的钟声 </a:t>
            </a:r>
            <a:endParaRPr lang="en-US" altLang="zh-CN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还在敲打我的无眠 </a:t>
            </a:r>
            <a:br>
              <a:rPr lang="zh-CN" altLang="en-US" sz="2800" b="1">
                <a:latin typeface="Calibri" pitchFamily="34" charset="0"/>
              </a:rPr>
            </a:br>
            <a:r>
              <a:rPr lang="zh-CN" altLang="en-US" sz="2800" b="1">
                <a:latin typeface="Calibri" pitchFamily="34" charset="0"/>
              </a:rPr>
              <a:t>尘封的日子</a:t>
            </a:r>
            <a:endParaRPr lang="en-US" altLang="zh-CN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 始终不会是一片云烟 </a:t>
            </a:r>
            <a:br>
              <a:rPr lang="zh-CN" altLang="en-US" sz="2800" b="1">
                <a:latin typeface="Calibri" pitchFamily="34" charset="0"/>
              </a:rPr>
            </a:br>
            <a:r>
              <a:rPr lang="zh-CN" altLang="en-US" sz="2800" b="1">
                <a:latin typeface="Calibri" pitchFamily="34" charset="0"/>
              </a:rPr>
              <a:t/>
            </a:r>
            <a:br>
              <a:rPr lang="zh-CN" altLang="en-US" sz="2800" b="1">
                <a:latin typeface="Calibri" pitchFamily="34" charset="0"/>
              </a:rPr>
            </a:br>
            <a:r>
              <a:rPr lang="zh-CN" altLang="en-US" sz="2800" b="1">
                <a:latin typeface="Calibri" pitchFamily="34" charset="0"/>
              </a:rPr>
              <a:t>月落乌啼</a:t>
            </a:r>
            <a:endParaRPr lang="en-US" altLang="zh-CN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总是千年的风霜 </a:t>
            </a:r>
            <a:br>
              <a:rPr lang="zh-CN" altLang="en-US" sz="2800" b="1">
                <a:latin typeface="Calibri" pitchFamily="34" charset="0"/>
              </a:rPr>
            </a:br>
            <a:r>
              <a:rPr lang="zh-CN" altLang="en-US" sz="2800" b="1">
                <a:latin typeface="Calibri" pitchFamily="34" charset="0"/>
              </a:rPr>
              <a:t>涛声依旧</a:t>
            </a:r>
            <a:endParaRPr lang="en-US" altLang="zh-CN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不见当初的夜晚</a:t>
            </a:r>
            <a:r>
              <a:rPr lang="zh-CN" altLang="en-US" sz="2800" b="1">
                <a:solidFill>
                  <a:srgbClr val="C00000"/>
                </a:solidFill>
                <a:latin typeface="Calibri" pitchFamily="34" charset="0"/>
              </a:rPr>
              <a:t> </a:t>
            </a:r>
            <a:br>
              <a:rPr lang="zh-CN" altLang="en-US" sz="2800" b="1">
                <a:solidFill>
                  <a:srgbClr val="C00000"/>
                </a:solidFill>
                <a:latin typeface="Calibri" pitchFamily="34" charset="0"/>
              </a:rPr>
            </a:br>
            <a:endParaRPr lang="zh-CN" altLang="en-US" sz="2800" b="1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7" name="原声带 - 思君黯然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59499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5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8313" y="333375"/>
            <a:ext cx="8064500" cy="29845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>
                <a:latin typeface="Calibri" pitchFamily="34" charset="0"/>
              </a:rPr>
              <a:t> </a:t>
            </a:r>
            <a:r>
              <a:rPr lang="en-US" altLang="zh-CN" b="1">
                <a:latin typeface="Calibri" pitchFamily="34" charset="0"/>
              </a:rPr>
              <a:t>        </a:t>
            </a:r>
            <a:r>
              <a:rPr lang="zh-CN" altLang="zh-CN" sz="400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十年旧约江南梦，</a:t>
            </a:r>
            <a:r>
              <a:rPr lang="en-US" altLang="zh-CN" sz="400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/>
            </a:r>
            <a:br>
              <a:rPr lang="en-US" altLang="zh-CN" sz="400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</a:br>
            <a:r>
              <a:rPr lang="en-US" altLang="zh-CN" sz="400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    </a:t>
            </a:r>
            <a:r>
              <a:rPr lang="zh-CN" altLang="zh-CN" sz="400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独听寒山半夜钟。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/>
            </a:r>
            <a:b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</a:b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               ——</a:t>
            </a:r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</a:rPr>
              <a:t>【清】王士祯</a:t>
            </a:r>
            <a:endParaRPr lang="en-US" altLang="zh-CN" sz="3600" b="1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                                 </a:t>
            </a:r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</a:rPr>
              <a:t>《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</a:rPr>
              <a:t>夜雨题寒山寺》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/>
            </a:r>
            <a:b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</a:br>
            <a:endParaRPr lang="zh-CN" altLang="en-US" sz="360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26626" name="图片 3" descr="u=1383315621,2344962029&amp;fm=27&amp;gp=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36838"/>
            <a:ext cx="9144000" cy="422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619250" y="188913"/>
            <a:ext cx="7056438" cy="20621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latin typeface="Calibri" pitchFamily="34" charset="0"/>
              </a:rPr>
              <a:t>    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几度经过忆张继，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/>
            </a:r>
            <a:b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</a:b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   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月落乌啼又钟声。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/>
            </a:r>
            <a:b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</a:b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            ——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【明】高启《泊枫桥》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/>
            </a:r>
            <a:b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</a:br>
            <a:endParaRPr lang="zh-CN" altLang="en-US" sz="320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27650" name="图片 2" descr="yu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52613"/>
            <a:ext cx="9036050" cy="500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196752"/>
            <a:ext cx="64807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FF00"/>
                </a:solidFill>
                <a:latin typeface="+mj-ea"/>
                <a:ea typeface="+mj-ea"/>
              </a:rPr>
              <a:t>自读要求：</a:t>
            </a:r>
            <a:endParaRPr lang="en-US" altLang="zh-CN" sz="4400" b="1" dirty="0" smtClean="0">
              <a:solidFill>
                <a:srgbClr val="FFFF00"/>
              </a:solidFill>
              <a:latin typeface="+mj-ea"/>
              <a:ea typeface="+mj-ea"/>
            </a:endParaRPr>
          </a:p>
          <a:p>
            <a:r>
              <a:rPr lang="zh-CN" altLang="en-US" sz="4400" b="1" dirty="0" smtClean="0">
                <a:solidFill>
                  <a:srgbClr val="FFFF00"/>
                </a:solidFill>
                <a:latin typeface="+mj-ea"/>
                <a:ea typeface="+mj-ea"/>
              </a:rPr>
              <a:t>读两遍</a:t>
            </a:r>
            <a:endParaRPr lang="en-US" altLang="zh-CN" sz="4400" b="1" dirty="0" smtClean="0">
              <a:solidFill>
                <a:srgbClr val="FFFF00"/>
              </a:solidFill>
              <a:latin typeface="+mj-ea"/>
              <a:ea typeface="+mj-ea"/>
            </a:endParaRPr>
          </a:p>
          <a:p>
            <a:r>
              <a:rPr lang="en-US" altLang="zh-CN" sz="4400" b="1" dirty="0" smtClean="0">
                <a:solidFill>
                  <a:srgbClr val="FFFF00"/>
                </a:solidFill>
                <a:latin typeface="+mj-ea"/>
                <a:ea typeface="+mj-ea"/>
              </a:rPr>
              <a:t>1.</a:t>
            </a:r>
            <a:r>
              <a:rPr lang="zh-CN" altLang="en-US" sz="4400" b="1" dirty="0" smtClean="0">
                <a:solidFill>
                  <a:srgbClr val="FFFF00"/>
                </a:solidFill>
                <a:latin typeface="+mj-ea"/>
                <a:ea typeface="+mj-ea"/>
              </a:rPr>
              <a:t>读通字词，</a:t>
            </a:r>
            <a:endParaRPr lang="en-US" altLang="zh-CN" sz="4400" b="1" dirty="0" smtClean="0">
              <a:solidFill>
                <a:srgbClr val="FFFF00"/>
              </a:solidFill>
              <a:latin typeface="+mj-ea"/>
              <a:ea typeface="+mj-ea"/>
            </a:endParaRPr>
          </a:p>
          <a:p>
            <a:r>
              <a:rPr lang="zh-CN" altLang="en-US" sz="4400" b="1" dirty="0" smtClean="0">
                <a:solidFill>
                  <a:srgbClr val="FFFF00"/>
                </a:solidFill>
                <a:latin typeface="+mj-ea"/>
                <a:ea typeface="+mj-ea"/>
              </a:rPr>
              <a:t>做到正确流利的朗读。</a:t>
            </a:r>
            <a:endParaRPr lang="en-US" altLang="zh-CN" sz="4400" b="1" dirty="0" smtClean="0">
              <a:solidFill>
                <a:srgbClr val="FFFF00"/>
              </a:solidFill>
              <a:latin typeface="+mj-ea"/>
              <a:ea typeface="+mj-ea"/>
            </a:endParaRPr>
          </a:p>
          <a:p>
            <a:r>
              <a:rPr lang="en-US" altLang="zh-CN" sz="4400" b="1" dirty="0" smtClean="0">
                <a:solidFill>
                  <a:srgbClr val="FFFF00"/>
                </a:solidFill>
                <a:latin typeface="+mj-ea"/>
                <a:ea typeface="+mj-ea"/>
              </a:rPr>
              <a:t>2.</a:t>
            </a:r>
            <a:r>
              <a:rPr lang="zh-CN" altLang="en-US" sz="4400" b="1" dirty="0" smtClean="0">
                <a:solidFill>
                  <a:srgbClr val="FFFF00"/>
                </a:solidFill>
                <a:latin typeface="+mj-ea"/>
                <a:ea typeface="+mj-ea"/>
              </a:rPr>
              <a:t>再读，</a:t>
            </a:r>
            <a:endParaRPr lang="en-US" altLang="zh-CN" sz="4400" b="1" dirty="0" smtClean="0">
              <a:solidFill>
                <a:srgbClr val="FFFF00"/>
              </a:solidFill>
              <a:latin typeface="+mj-ea"/>
              <a:ea typeface="+mj-ea"/>
            </a:endParaRPr>
          </a:p>
          <a:p>
            <a:r>
              <a:rPr lang="zh-CN" altLang="en-US" sz="4400" b="1" dirty="0" smtClean="0">
                <a:solidFill>
                  <a:srgbClr val="FFFF00"/>
                </a:solidFill>
                <a:latin typeface="+mj-ea"/>
                <a:ea typeface="+mj-ea"/>
              </a:rPr>
              <a:t>读出古诗的节奏和韵味。</a:t>
            </a:r>
            <a:endParaRPr lang="zh-CN" altLang="en-US" sz="44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0825" y="1412875"/>
            <a:ext cx="5473700" cy="28622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   </a:t>
            </a:r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</a:rPr>
              <a:t>七年不到枫桥寺，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/>
            </a:r>
            <a:b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</a:b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    </a:t>
            </a:r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</a:rPr>
              <a:t>客枕依然半夜钟。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/>
            </a:r>
            <a:b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</a:b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        ——</a:t>
            </a:r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</a:rPr>
              <a:t>【宋】陆游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                      </a:t>
            </a:r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宿</a:t>
            </a:r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</a:rPr>
              <a:t>枫桥》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/>
            </a:r>
            <a:b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</a:br>
            <a:endParaRPr lang="zh-CN" altLang="en-US" sz="360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28674" name="图片 2" descr="8b82b9014a90f6039618be533012b31bb051ed7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88913"/>
            <a:ext cx="4500562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2" descr="u=2472761217,3199945173&amp;fm=27&amp;gp=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547813" y="2349500"/>
            <a:ext cx="6192837" cy="42767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                </a:t>
            </a: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枫桥夜泊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</a:b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>                       </a:t>
            </a: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【唐】张继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</a:b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月落乌啼霜满天，</a:t>
            </a:r>
            <a:endParaRPr lang="en-US" altLang="zh-CN" sz="40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江枫渔火对愁眠。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</a:b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> </a:t>
            </a: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姑苏城外寒山寺，</a:t>
            </a:r>
            <a:endParaRPr lang="en-US" altLang="zh-CN" sz="40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夜半钟声到客船。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</a:b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Box 1"/>
          <p:cNvSpPr txBox="1">
            <a:spLocks noChangeArrowheads="1"/>
          </p:cNvSpPr>
          <p:nvPr/>
        </p:nvSpPr>
        <p:spPr bwMode="auto">
          <a:xfrm>
            <a:off x="1116013" y="3644900"/>
            <a:ext cx="5002212" cy="193833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Calibri" pitchFamily="34" charset="0"/>
              </a:rPr>
              <a:t>这钟声仿佛在说：</a:t>
            </a:r>
            <a:endParaRPr lang="en-US" altLang="zh-CN" sz="4000">
              <a:latin typeface="Calibri" pitchFamily="34" charset="0"/>
            </a:endParaRPr>
          </a:p>
          <a:p>
            <a:endParaRPr lang="en-US" altLang="zh-CN" sz="4000">
              <a:latin typeface="Calibri" pitchFamily="34" charset="0"/>
            </a:endParaRPr>
          </a:p>
          <a:p>
            <a:r>
              <a:rPr lang="en-US" altLang="zh-CN" sz="4000">
                <a:latin typeface="Calibri" pitchFamily="34" charset="0"/>
              </a:rPr>
              <a:t>——-----——-——-——</a:t>
            </a:r>
            <a:endParaRPr lang="zh-CN" altLang="en-US" sz="4000">
              <a:latin typeface="Calibri" pitchFamily="34" charset="0"/>
            </a:endParaRPr>
          </a:p>
        </p:txBody>
      </p:sp>
      <p:pic>
        <p:nvPicPr>
          <p:cNvPr id="39938" name="图片 2" descr="u=2076780883,1328682750&amp;fm=27&amp;gp=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638" y="188913"/>
            <a:ext cx="47625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1997839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mtClean="0"/>
              <a:t>译文：深秋的夜色，漫天遍野都是白白的霜花，月亮在西边的天际落下去了，偶尔听到几声乌鸦的惨叫，更加感到凄凉。松江岸边枫树下，停泊着几只渔船，劳苦了一天疲惫不堪的渔夫们和衣而眠。生活的愁苦挂在脸上，他们相视无言。他们进入睡乡时，瑟瑟的秋风掠过，有没有惊醒他们，打断梦中的香甜？从不远处，姑苏城外的</a:t>
            </a:r>
            <a:r>
              <a:rPr lang="zh-CN" altLang="en-US" smtClean="0">
                <a:hlinkClick r:id="rId2"/>
              </a:rPr>
              <a:t>寒山</a:t>
            </a:r>
            <a:r>
              <a:rPr lang="zh-CN" altLang="en-US" smtClean="0"/>
              <a:t>寺，传来了深沉的夜半钟声。枫桥江边的码头，又迎来了趁夜而来的客船。</a:t>
            </a:r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2" descr="u=2472761217,3199945173&amp;fm=27&amp;gp=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547813" y="2349500"/>
            <a:ext cx="6192837" cy="42767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                </a:t>
            </a: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枫桥夜泊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</a:b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>                       </a:t>
            </a: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【唐】张继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</a:b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月落乌啼霜满天，</a:t>
            </a:r>
            <a:endParaRPr lang="en-US" altLang="zh-CN" sz="40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江枫渔火对愁眠。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</a:b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> </a:t>
            </a: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姑苏城外寒山寺，</a:t>
            </a:r>
            <a:endParaRPr lang="en-US" altLang="zh-CN" sz="40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夜半钟声到客船。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</a:b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" descr="u=2472761217,3199945173&amp;fm=27&amp;gp=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547813" y="2349500"/>
            <a:ext cx="6192837" cy="42767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+mn-lt"/>
                <a:ea typeface="+mn-ea"/>
              </a:rPr>
              <a:t>                </a:t>
            </a:r>
            <a:r>
              <a:rPr lang="zh-CN" altLang="zh-CN" sz="4000" b="1" dirty="0">
                <a:solidFill>
                  <a:schemeClr val="bg1"/>
                </a:solidFill>
                <a:latin typeface="+mn-lt"/>
                <a:ea typeface="+mn-ea"/>
              </a:rPr>
              <a:t>枫桥夜泊</a:t>
            </a: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</a:rPr>
              <a:t/>
            </a:r>
            <a:b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</a:rPr>
            </a:b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</a:rPr>
              <a:t>                       </a:t>
            </a:r>
            <a:r>
              <a:rPr lang="zh-CN" altLang="zh-CN" sz="4000" b="1" dirty="0">
                <a:solidFill>
                  <a:schemeClr val="bg1"/>
                </a:solidFill>
                <a:latin typeface="+mn-lt"/>
                <a:ea typeface="+mn-ea"/>
              </a:rPr>
              <a:t>【唐】张继</a:t>
            </a: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</a:rPr>
              <a:t/>
            </a:r>
            <a:b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</a:rPr>
            </a:br>
            <a:r>
              <a:rPr lang="zh-CN" altLang="zh-CN" sz="4000" b="1" dirty="0">
                <a:solidFill>
                  <a:schemeClr val="bg1"/>
                </a:solidFill>
                <a:latin typeface="+mn-lt"/>
                <a:ea typeface="+mn-ea"/>
              </a:rPr>
              <a:t>月落</a:t>
            </a: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</a:rPr>
              <a:t>/</a:t>
            </a:r>
            <a:r>
              <a:rPr lang="zh-CN" altLang="zh-CN" sz="4000" b="1" dirty="0">
                <a:solidFill>
                  <a:schemeClr val="bg1"/>
                </a:solidFill>
                <a:latin typeface="+mn-lt"/>
                <a:ea typeface="+mn-ea"/>
              </a:rPr>
              <a:t>乌啼</a:t>
            </a: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</a:rPr>
              <a:t>/ /</a:t>
            </a:r>
            <a:r>
              <a:rPr lang="zh-CN" altLang="zh-CN" sz="4000" b="1" dirty="0">
                <a:solidFill>
                  <a:schemeClr val="bg1"/>
                </a:solidFill>
                <a:latin typeface="+mn-lt"/>
                <a:ea typeface="+mn-ea"/>
              </a:rPr>
              <a:t>霜</a:t>
            </a: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</a:rPr>
              <a:t>/</a:t>
            </a:r>
            <a:r>
              <a:rPr lang="zh-CN" altLang="zh-CN" sz="4000" b="1" dirty="0">
                <a:solidFill>
                  <a:schemeClr val="bg1"/>
                </a:solidFill>
                <a:latin typeface="+mn-lt"/>
                <a:ea typeface="+mn-ea"/>
              </a:rPr>
              <a:t>满天，</a:t>
            </a:r>
            <a:endParaRPr lang="en-US" altLang="zh-CN" sz="4000" b="1" dirty="0">
              <a:solidFill>
                <a:schemeClr val="bg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dirty="0">
                <a:solidFill>
                  <a:schemeClr val="bg1"/>
                </a:solidFill>
                <a:latin typeface="+mn-lt"/>
                <a:ea typeface="+mn-ea"/>
              </a:rPr>
              <a:t>江枫</a:t>
            </a: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</a:rPr>
              <a:t>/</a:t>
            </a:r>
            <a:r>
              <a:rPr lang="zh-CN" altLang="zh-CN" sz="4000" b="1" dirty="0">
                <a:solidFill>
                  <a:schemeClr val="bg1"/>
                </a:solidFill>
                <a:latin typeface="+mn-lt"/>
                <a:ea typeface="+mn-ea"/>
              </a:rPr>
              <a:t>渔火</a:t>
            </a: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</a:rPr>
              <a:t>/ /</a:t>
            </a:r>
            <a:r>
              <a:rPr lang="zh-CN" altLang="zh-CN" sz="4000" b="1" dirty="0">
                <a:solidFill>
                  <a:schemeClr val="bg1"/>
                </a:solidFill>
                <a:latin typeface="+mn-lt"/>
                <a:ea typeface="+mn-ea"/>
              </a:rPr>
              <a:t>对</a:t>
            </a: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</a:rPr>
              <a:t>/</a:t>
            </a:r>
            <a:r>
              <a:rPr lang="zh-CN" altLang="zh-CN" sz="4000" b="1" dirty="0">
                <a:solidFill>
                  <a:schemeClr val="bg1"/>
                </a:solidFill>
                <a:latin typeface="+mn-lt"/>
                <a:ea typeface="+mn-ea"/>
              </a:rPr>
              <a:t>愁眠。</a:t>
            </a: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</a:rPr>
              <a:t/>
            </a:r>
            <a:b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</a:rPr>
            </a:b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</a:rPr>
              <a:t> </a:t>
            </a:r>
            <a:r>
              <a:rPr lang="zh-CN" altLang="zh-CN" sz="4000" b="1" dirty="0">
                <a:solidFill>
                  <a:schemeClr val="bg1"/>
                </a:solidFill>
                <a:latin typeface="+mn-lt"/>
                <a:ea typeface="+mn-ea"/>
              </a:rPr>
              <a:t>姑苏</a:t>
            </a: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</a:rPr>
              <a:t>/</a:t>
            </a:r>
            <a:r>
              <a:rPr lang="zh-CN" altLang="zh-CN" sz="4000" b="1" dirty="0">
                <a:solidFill>
                  <a:schemeClr val="bg1"/>
                </a:solidFill>
                <a:latin typeface="+mn-lt"/>
                <a:ea typeface="+mn-ea"/>
              </a:rPr>
              <a:t>城外</a:t>
            </a: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</a:rPr>
              <a:t>/ /</a:t>
            </a:r>
            <a:r>
              <a:rPr lang="zh-CN" altLang="zh-CN" sz="4000" b="1" dirty="0">
                <a:solidFill>
                  <a:schemeClr val="bg1"/>
                </a:solidFill>
                <a:latin typeface="+mn-lt"/>
                <a:ea typeface="+mn-ea"/>
              </a:rPr>
              <a:t>寒山寺，</a:t>
            </a:r>
            <a:endParaRPr lang="en-US" altLang="zh-CN" sz="4000" b="1" dirty="0">
              <a:solidFill>
                <a:schemeClr val="bg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dirty="0">
                <a:solidFill>
                  <a:schemeClr val="bg1"/>
                </a:solidFill>
                <a:latin typeface="+mn-lt"/>
                <a:ea typeface="+mn-ea"/>
              </a:rPr>
              <a:t>夜半</a:t>
            </a: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</a:rPr>
              <a:t>/</a:t>
            </a:r>
            <a:r>
              <a:rPr lang="zh-CN" altLang="zh-CN" sz="4000" b="1" dirty="0">
                <a:solidFill>
                  <a:schemeClr val="bg1"/>
                </a:solidFill>
                <a:latin typeface="+mn-lt"/>
                <a:ea typeface="+mn-ea"/>
              </a:rPr>
              <a:t>钟声</a:t>
            </a: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</a:rPr>
              <a:t>/ /</a:t>
            </a:r>
            <a:r>
              <a:rPr lang="zh-CN" altLang="zh-CN" sz="4000" b="1" dirty="0">
                <a:solidFill>
                  <a:schemeClr val="bg1"/>
                </a:solidFill>
                <a:latin typeface="+mn-lt"/>
                <a:ea typeface="+mn-ea"/>
              </a:rPr>
              <a:t>到</a:t>
            </a: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</a:rPr>
              <a:t>/</a:t>
            </a:r>
            <a:r>
              <a:rPr lang="zh-CN" altLang="zh-CN" sz="4000" b="1" dirty="0">
                <a:solidFill>
                  <a:schemeClr val="bg1"/>
                </a:solidFill>
                <a:latin typeface="+mn-lt"/>
                <a:ea typeface="+mn-ea"/>
              </a:rPr>
              <a:t>客船。</a:t>
            </a:r>
            <a:r>
              <a:rPr lang="en-US" altLang="zh-CN" sz="3200" b="1" dirty="0">
                <a:solidFill>
                  <a:schemeClr val="bg1"/>
                </a:solidFill>
                <a:latin typeface="+mn-lt"/>
                <a:ea typeface="+mn-ea"/>
              </a:rPr>
              <a:t/>
            </a:r>
            <a:br>
              <a:rPr lang="en-US" altLang="zh-CN" sz="3200" b="1" dirty="0">
                <a:solidFill>
                  <a:schemeClr val="bg1"/>
                </a:solidFill>
                <a:latin typeface="+mn-lt"/>
                <a:ea typeface="+mn-ea"/>
              </a:rPr>
            </a:br>
            <a:endParaRPr lang="zh-CN" altLang="en-US" sz="320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7792310_27792310_13823606757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548680"/>
            <a:ext cx="4320480" cy="562342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图片 2" descr="100808000000368ymA26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476672"/>
            <a:ext cx="4644008" cy="56886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1843843312,2225979274&amp;fm=214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0"/>
            <a:ext cx="5544616" cy="3429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图片 2" descr="u=2191822795,2413159337&amp;fm=214&amp;gp=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3429000"/>
            <a:ext cx="5616624" cy="3429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2" descr="u=2472761217,3199945173&amp;fm=27&amp;gp=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547813" y="2349500"/>
            <a:ext cx="6192837" cy="42767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                </a:t>
            </a: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枫桥夜泊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</a:b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>                       </a:t>
            </a: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【唐】张继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</a:b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月落乌啼霜满天，</a:t>
            </a:r>
            <a:endParaRPr lang="en-US" altLang="zh-CN" sz="40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江枫渔火对愁眠。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</a:b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> </a:t>
            </a: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姑苏城外寒山寺，</a:t>
            </a:r>
            <a:endParaRPr lang="en-US" altLang="zh-CN" sz="40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dirty="0">
                <a:solidFill>
                  <a:srgbClr val="FF0000"/>
                </a:solidFill>
                <a:latin typeface="+mn-lt"/>
                <a:ea typeface="+mn-ea"/>
              </a:rPr>
              <a:t>夜半钟声到客船。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</a:b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" descr="u=2472761217,3199945173&amp;fm=27&amp;gp=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51520" y="5949280"/>
            <a:ext cx="1439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dirty="0">
                <a:latin typeface="Calibri" pitchFamily="34" charset="0"/>
              </a:rPr>
              <a:t>月落</a:t>
            </a:r>
          </a:p>
        </p:txBody>
      </p:sp>
      <p:sp>
        <p:nvSpPr>
          <p:cNvPr id="17411" name="TextBox 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763688" y="5949280"/>
            <a:ext cx="16557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dirty="0">
                <a:latin typeface="Calibri" pitchFamily="34" charset="0"/>
              </a:rPr>
              <a:t>江枫</a:t>
            </a:r>
          </a:p>
        </p:txBody>
      </p:sp>
      <p:sp>
        <p:nvSpPr>
          <p:cNvPr id="17412" name="Text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347864" y="5949280"/>
            <a:ext cx="1079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dirty="0">
                <a:latin typeface="Calibri" pitchFamily="34" charset="0"/>
              </a:rPr>
              <a:t>渔火</a:t>
            </a:r>
          </a:p>
        </p:txBody>
      </p:sp>
      <p:sp>
        <p:nvSpPr>
          <p:cNvPr id="17413" name="TextBox 6"/>
          <p:cNvSpPr txBox="1">
            <a:spLocks noChangeArrowheads="1"/>
          </p:cNvSpPr>
          <p:nvPr/>
        </p:nvSpPr>
        <p:spPr bwMode="auto">
          <a:xfrm>
            <a:off x="4644008" y="5877272"/>
            <a:ext cx="2016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dirty="0">
                <a:latin typeface="Calibri" pitchFamily="34" charset="0"/>
              </a:rPr>
              <a:t>霜满天</a:t>
            </a:r>
          </a:p>
        </p:txBody>
      </p:sp>
      <p:sp>
        <p:nvSpPr>
          <p:cNvPr id="8" name="右箭头 7">
            <a:hlinkClick r:id="rId6" action="ppaction://hlinksldjump"/>
          </p:cNvPr>
          <p:cNvSpPr/>
          <p:nvPr/>
        </p:nvSpPr>
        <p:spPr>
          <a:xfrm>
            <a:off x="8028385" y="1124744"/>
            <a:ext cx="936104" cy="5048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小资料</a:t>
            </a:r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7956377" y="332656"/>
            <a:ext cx="792088" cy="549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愁眠</a:t>
            </a:r>
          </a:p>
        </p:txBody>
      </p:sp>
      <p:sp>
        <p:nvSpPr>
          <p:cNvPr id="10" name="矩形 9"/>
          <p:cNvSpPr/>
          <p:nvPr/>
        </p:nvSpPr>
        <p:spPr>
          <a:xfrm>
            <a:off x="755576" y="1844824"/>
            <a:ext cx="6552728" cy="35394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                </a:t>
            </a:r>
            <a:r>
              <a:rPr lang="zh-CN" altLang="zh-CN" sz="3200" b="1" dirty="0">
                <a:solidFill>
                  <a:srgbClr val="FF0000"/>
                </a:solidFill>
                <a:latin typeface="+mn-lt"/>
                <a:ea typeface="+mn-ea"/>
              </a:rPr>
              <a:t>枫桥夜泊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</a:b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                       </a:t>
            </a:r>
            <a:r>
              <a:rPr lang="zh-CN" altLang="zh-CN" sz="3200" b="1" dirty="0">
                <a:solidFill>
                  <a:srgbClr val="FF0000"/>
                </a:solidFill>
                <a:latin typeface="+mn-lt"/>
                <a:ea typeface="+mn-ea"/>
              </a:rPr>
              <a:t>【唐】张继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</a:br>
            <a:r>
              <a:rPr lang="zh-CN" altLang="zh-CN" sz="3200" b="1" dirty="0">
                <a:solidFill>
                  <a:srgbClr val="FF0000"/>
                </a:solidFill>
                <a:latin typeface="+mn-lt"/>
                <a:ea typeface="+mn-ea"/>
              </a:rPr>
              <a:t>月落乌啼霜满天，</a:t>
            </a:r>
            <a:endParaRPr lang="en-US" altLang="zh-CN" sz="32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>
                <a:solidFill>
                  <a:srgbClr val="FF0000"/>
                </a:solidFill>
                <a:latin typeface="+mn-lt"/>
                <a:ea typeface="+mn-ea"/>
              </a:rPr>
              <a:t>江枫渔火对愁眠。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</a:b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 </a:t>
            </a:r>
            <a:r>
              <a:rPr lang="zh-CN" altLang="zh-CN" sz="3200" b="1" dirty="0">
                <a:solidFill>
                  <a:srgbClr val="FF0000"/>
                </a:solidFill>
                <a:latin typeface="+mn-lt"/>
                <a:ea typeface="+mn-ea"/>
              </a:rPr>
              <a:t>姑苏城外寒山寺，</a:t>
            </a:r>
            <a:endParaRPr lang="en-US" altLang="zh-CN" sz="32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>
                <a:solidFill>
                  <a:srgbClr val="FF0000"/>
                </a:solidFill>
                <a:latin typeface="+mn-lt"/>
                <a:ea typeface="+mn-ea"/>
              </a:rPr>
              <a:t>夜半钟声到客船。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</a:b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" name="椭圆 10">
            <a:hlinkClick r:id="rId8" action="ppaction://hlinksldjump"/>
          </p:cNvPr>
          <p:cNvSpPr/>
          <p:nvPr/>
        </p:nvSpPr>
        <p:spPr>
          <a:xfrm>
            <a:off x="7956376" y="1916832"/>
            <a:ext cx="936104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前两句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右箭头 11">
            <a:hlinkClick r:id="rId9" action="ppaction://hlinksldjump"/>
          </p:cNvPr>
          <p:cNvSpPr/>
          <p:nvPr/>
        </p:nvSpPr>
        <p:spPr>
          <a:xfrm>
            <a:off x="8100392" y="2636912"/>
            <a:ext cx="86409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</a:rPr>
              <a:t>资料</a:t>
            </a:r>
            <a:r>
              <a:rPr lang="en-US" altLang="zh-CN" sz="1600" dirty="0" smtClean="0">
                <a:solidFill>
                  <a:schemeClr val="bg1"/>
                </a:solidFill>
              </a:rPr>
              <a:t>2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</TotalTime>
  <Words>861</Words>
  <Application>Microsoft Office PowerPoint</Application>
  <PresentationFormat>全屏显示(4:3)</PresentationFormat>
  <Paragraphs>104</Paragraphs>
  <Slides>41</Slides>
  <Notes>0</Notes>
  <HiddenSlides>0</HiddenSlides>
  <MMClips>5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Office 主题</vt:lpstr>
      <vt:lpstr>幻灯片 1</vt:lpstr>
      <vt:lpstr>     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     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118</cp:revision>
  <dcterms:created xsi:type="dcterms:W3CDTF">2018-03-12T06:57:26Z</dcterms:created>
  <dcterms:modified xsi:type="dcterms:W3CDTF">2018-03-18T08:34:32Z</dcterms:modified>
</cp:coreProperties>
</file>