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1400" r:id="rId2"/>
    <p:sldId id="523" r:id="rId3"/>
    <p:sldId id="1354" r:id="rId4"/>
    <p:sldId id="1399" r:id="rId5"/>
    <p:sldId id="1228" r:id="rId6"/>
    <p:sldId id="1401" r:id="rId7"/>
    <p:sldId id="1359" r:id="rId8"/>
    <p:sldId id="1231" r:id="rId9"/>
    <p:sldId id="1080" r:id="rId10"/>
    <p:sldId id="1374" r:id="rId11"/>
    <p:sldId id="1375" r:id="rId12"/>
    <p:sldId id="1377" r:id="rId13"/>
    <p:sldId id="1376" r:id="rId14"/>
    <p:sldId id="1378" r:id="rId15"/>
    <p:sldId id="1379" r:id="rId16"/>
    <p:sldId id="1322" r:id="rId17"/>
    <p:sldId id="1360" r:id="rId18"/>
    <p:sldId id="1362" r:id="rId19"/>
    <p:sldId id="1363" r:id="rId20"/>
    <p:sldId id="1365" r:id="rId21"/>
    <p:sldId id="1367" r:id="rId22"/>
    <p:sldId id="1368" r:id="rId23"/>
    <p:sldId id="1323" r:id="rId24"/>
    <p:sldId id="1326" r:id="rId25"/>
    <p:sldId id="1381" r:id="rId26"/>
    <p:sldId id="928" r:id="rId27"/>
    <p:sldId id="1382" r:id="rId28"/>
    <p:sldId id="1384" r:id="rId29"/>
    <p:sldId id="1385" r:id="rId30"/>
    <p:sldId id="1386" r:id="rId31"/>
    <p:sldId id="1339" r:id="rId32"/>
    <p:sldId id="1340" r:id="rId33"/>
    <p:sldId id="1387" r:id="rId34"/>
    <p:sldId id="1274" r:id="rId35"/>
    <p:sldId id="1389" r:id="rId36"/>
    <p:sldId id="1390" r:id="rId37"/>
    <p:sldId id="1391" r:id="rId38"/>
    <p:sldId id="1392" r:id="rId39"/>
    <p:sldId id="1393" r:id="rId40"/>
    <p:sldId id="1279" r:id="rId41"/>
    <p:sldId id="1282" r:id="rId42"/>
    <p:sldId id="1353" r:id="rId43"/>
    <p:sldId id="1394" r:id="rId44"/>
    <p:sldId id="1395" r:id="rId45"/>
    <p:sldId id="1396" r:id="rId46"/>
    <p:sldId id="1397" r:id="rId47"/>
    <p:sldId id="1398" r:id="rId48"/>
    <p:sldId id="1283" r:id="rId49"/>
    <p:sldId id="1284" r:id="rId50"/>
    <p:sldId id="1348" r:id="rId51"/>
    <p:sldId id="1349" r:id="rId52"/>
    <p:sldId id="1350" r:id="rId53"/>
    <p:sldId id="1351" r:id="rId54"/>
    <p:sldId id="1325" r:id="rId55"/>
    <p:sldId id="1287" r:id="rId56"/>
    <p:sldId id="1352" r:id="rId57"/>
  </p:sldIdLst>
  <p:sldSz cx="9144000" cy="5143500" type="screen16x9"/>
  <p:notesSz cx="6858000" cy="9144000"/>
  <p:embeddedFontLst>
    <p:embeddedFont>
      <p:font typeface="仿宋_GB2312" pitchFamily="49" charset="-122"/>
      <p:regular r:id="rId60"/>
    </p:embeddedFont>
    <p:embeddedFont>
      <p:font typeface="Arial Black" charset="0"/>
      <p:bold r:id="rId61"/>
    </p:embeddedFont>
    <p:embeddedFont>
      <p:font typeface="楷体_GB2312" pitchFamily="49" charset="-122"/>
      <p:regular r:id="rId62"/>
    </p:embeddedFont>
    <p:embeddedFont>
      <p:font typeface="幼圆" pitchFamily="49" charset="-122"/>
      <p:regular r:id="rId63"/>
    </p:embeddedFont>
    <p:embeddedFont>
      <p:font typeface="Calibri" pitchFamily="34" charset="0"/>
      <p:regular r:id="rId64"/>
      <p:bold r:id="rId65"/>
      <p:italic r:id="rId66"/>
      <p:boldItalic r:id="rId67"/>
    </p:embeddedFont>
    <p:embeddedFont>
      <p:font typeface="微软雅黑" pitchFamily="34" charset="-122"/>
      <p:regular r:id="rId68"/>
      <p:bold r:id="rId69"/>
    </p:embeddedFont>
    <p:embeddedFont>
      <p:font typeface="汉语拼音" pitchFamily="34" charset="0"/>
      <p:regular r:id="rId70"/>
    </p:embeddedFont>
    <p:embeddedFont>
      <p:font typeface="楷体" charset="-122"/>
      <p:regular r:id="rId71"/>
    </p:embeddedFont>
    <p:embeddedFont>
      <p:font typeface="黑体" pitchFamily="2" charset="-122"/>
      <p:regular r:id="rId7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00"/>
    <a:srgbClr val="FFFFFF"/>
    <a:srgbClr val="00B050"/>
    <a:srgbClr val="0000FF"/>
    <a:srgbClr val="FEFCDE"/>
    <a:srgbClr val="A38302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390" y="-5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0"/>
        <p:guide pos="2143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7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67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16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84129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31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35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42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45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50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51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52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56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2020-10-4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2020-10-4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slide" Target="slide25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36330;.mp4" TargetMode="External"/><Relationship Id="rId3" Type="http://schemas.openxmlformats.org/officeDocument/2006/relationships/hyperlink" Target="&#29983;&#23383;&#35270;&#39057;-1&#12298;&#22823;&#38738;&#26641;&#19979;&#30340;&#23567;&#23398;&#12299;.mp4" TargetMode="External"/><Relationship Id="rId7" Type="http://schemas.openxmlformats.org/officeDocument/2006/relationships/hyperlink" Target="&#29983;&#23383;&#35270;&#39057;/&#29978;.mp4" TargetMode="External"/><Relationship Id="rId12" Type="http://schemas.openxmlformats.org/officeDocument/2006/relationships/hyperlink" Target="&#29983;&#23383;&#35270;&#39057;/&#33046;.mp4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6.png"/><Relationship Id="rId11" Type="http://schemas.openxmlformats.org/officeDocument/2006/relationships/hyperlink" Target="&#29983;&#23383;&#35270;&#39057;/&#39037;.mp4" TargetMode="External"/><Relationship Id="rId5" Type="http://schemas.openxmlformats.org/officeDocument/2006/relationships/hyperlink" Target="&#29983;&#23383;&#35270;&#39057;/&#25720;.mp4" TargetMode="External"/><Relationship Id="rId10" Type="http://schemas.openxmlformats.org/officeDocument/2006/relationships/hyperlink" Target="&#29983;&#23383;&#35270;&#39057;/&#32469;.mp4" TargetMode="External"/><Relationship Id="rId4" Type="http://schemas.openxmlformats.org/officeDocument/2006/relationships/image" Target="../media/image7.png"/><Relationship Id="rId9" Type="http://schemas.openxmlformats.org/officeDocument/2006/relationships/hyperlink" Target="&#29983;&#23383;&#35270;&#39057;/&#25462;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0.xml"/><Relationship Id="rId6" Type="http://schemas.openxmlformats.org/officeDocument/2006/relationships/hyperlink" Target="&#29983;&#23383;&#35270;&#39057;/&#32469;.mp4" TargetMode="External"/><Relationship Id="rId5" Type="http://schemas.openxmlformats.org/officeDocument/2006/relationships/image" Target="../media/image16.png"/><Relationship Id="rId4" Type="http://schemas.openxmlformats.org/officeDocument/2006/relationships/hyperlink" Target="&#29983;&#23383;&#35270;&#39057;/&#29978;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&#19971;&#24425;-&#35838;&#25991;&#26391;&#35835;-&#22235;&#19978;-18.&#29275;&#21644;&#40517;.mp4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24825;.mp4" TargetMode="External"/><Relationship Id="rId13" Type="http://schemas.openxmlformats.org/officeDocument/2006/relationships/hyperlink" Target="&#29983;&#23383;&#35270;&#39057;/&#25488;.mp4" TargetMode="External"/><Relationship Id="rId3" Type="http://schemas.openxmlformats.org/officeDocument/2006/relationships/hyperlink" Target="&#29983;&#23383;&#35270;&#39057;-1&#12298;&#22823;&#38738;&#26641;&#19979;&#30340;&#23567;&#23398;&#12299;.mp4" TargetMode="External"/><Relationship Id="rId7" Type="http://schemas.openxmlformats.org/officeDocument/2006/relationships/hyperlink" Target="&#29983;&#23383;&#35270;&#39057;/&#27010;.mp4" TargetMode="External"/><Relationship Id="rId12" Type="http://schemas.openxmlformats.org/officeDocument/2006/relationships/hyperlink" Target="&#29983;&#23383;&#35270;&#39057;/&#20973;.mp4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33.png"/><Relationship Id="rId11" Type="http://schemas.openxmlformats.org/officeDocument/2006/relationships/hyperlink" Target="&#29983;&#23383;&#35270;&#39057;/&#25684;.mp4" TargetMode="External"/><Relationship Id="rId5" Type="http://schemas.openxmlformats.org/officeDocument/2006/relationships/hyperlink" Target="&#29983;&#23383;&#35270;&#39057;/&#33073;.mp4" TargetMode="External"/><Relationship Id="rId10" Type="http://schemas.openxmlformats.org/officeDocument/2006/relationships/hyperlink" Target="&#29983;&#23383;&#35270;&#39057;/&#25569;.mp4" TargetMode="External"/><Relationship Id="rId4" Type="http://schemas.openxmlformats.org/officeDocument/2006/relationships/image" Target="../media/image7.png"/><Relationship Id="rId9" Type="http://schemas.openxmlformats.org/officeDocument/2006/relationships/hyperlink" Target="&#29983;&#23383;&#35270;&#39057;/&#26127;.mp4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4.xml"/><Relationship Id="rId6" Type="http://schemas.openxmlformats.org/officeDocument/2006/relationships/hyperlink" Target="&#29983;&#23383;&#35270;&#39057;/&#25684;.mp4" TargetMode="External"/><Relationship Id="rId5" Type="http://schemas.openxmlformats.org/officeDocument/2006/relationships/image" Target="../media/image33.png"/><Relationship Id="rId4" Type="http://schemas.openxmlformats.org/officeDocument/2006/relationships/hyperlink" Target="&#29983;&#23383;&#35270;&#39057;/&#24825;.mp4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/&#25488;.mp4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3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hyperlink" Target="&#20845;&#19979;&#29983;&#23383;&#35270;&#39057;1&#21271;&#20140;&#30340;&#26149;&#33410;.mp4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3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23383;&#35789;&#21548;&#20889;-&#22235;&#19978;-18.&#29275;&#21644;&#40517;.mp4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13130" y="1511935"/>
            <a:ext cx="73164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同学们，让我们来看两种动物，说说他们给你留下怎样的印象？</a:t>
            </a:r>
            <a:endParaRPr lang="zh-CN" altLang="en-US" sz="36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10549"/>
          <a:stretch>
            <a:fillRect/>
          </a:stretch>
        </p:blipFill>
        <p:spPr>
          <a:xfrm>
            <a:off x="-6985" y="-6985"/>
            <a:ext cx="9161780" cy="514858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1827440" y="408315"/>
            <a:ext cx="2199005" cy="713105"/>
            <a:chOff x="8100392" y="1962696"/>
            <a:chExt cx="1749142" cy="713105"/>
          </a:xfrm>
        </p:grpSpPr>
        <p:sp>
          <p:nvSpPr>
            <p:cNvPr id="42" name="云形 41"/>
            <p:cNvSpPr/>
            <p:nvPr/>
          </p:nvSpPr>
          <p:spPr>
            <a:xfrm>
              <a:off x="8100392" y="1962696"/>
              <a:ext cx="1749142" cy="71310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522026" y="1995686"/>
              <a:ext cx="875834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憨厚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26445" y="373390"/>
            <a:ext cx="2199005" cy="713105"/>
            <a:chOff x="8100392" y="1962696"/>
            <a:chExt cx="1749142" cy="713105"/>
          </a:xfrm>
        </p:grpSpPr>
        <p:sp>
          <p:nvSpPr>
            <p:cNvPr id="4" name="云形 3"/>
            <p:cNvSpPr/>
            <p:nvPr/>
          </p:nvSpPr>
          <p:spPr>
            <a:xfrm>
              <a:off x="8100392" y="1962696"/>
              <a:ext cx="1749142" cy="71310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2"/>
            <p:cNvSpPr txBox="1"/>
            <p:nvPr/>
          </p:nvSpPr>
          <p:spPr>
            <a:xfrm>
              <a:off x="8522026" y="1995686"/>
              <a:ext cx="875834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温顺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66725" y="274330"/>
            <a:ext cx="2199005" cy="713105"/>
            <a:chOff x="8100392" y="1962696"/>
            <a:chExt cx="1749142" cy="713105"/>
          </a:xfrm>
        </p:grpSpPr>
        <p:sp>
          <p:nvSpPr>
            <p:cNvPr id="10" name="云形 9"/>
            <p:cNvSpPr/>
            <p:nvPr/>
          </p:nvSpPr>
          <p:spPr>
            <a:xfrm>
              <a:off x="8100392" y="1962696"/>
              <a:ext cx="1749142" cy="71310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42"/>
            <p:cNvSpPr txBox="1"/>
            <p:nvPr/>
          </p:nvSpPr>
          <p:spPr>
            <a:xfrm>
              <a:off x="8522026" y="1995686"/>
              <a:ext cx="875834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老实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lum contrast="6000"/>
          </a:blip>
          <a:stretch>
            <a:fillRect/>
          </a:stretch>
        </p:blipFill>
        <p:spPr>
          <a:xfrm>
            <a:off x="-6985" y="-6985"/>
            <a:ext cx="9161780" cy="51790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8000" y="1317625"/>
            <a:ext cx="7997820" cy="25304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牛的眼睛看人，觉得人比牛大，所以牛是怕人的；鹅的眼睛看人，觉得人比鹅小，所以鹅不怕人。事情真的是这样吗?今天就让我们来学习一篇课文《牛和鹅》，看看你会得到什么启发。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030765" y="239405"/>
            <a:ext cx="2199005" cy="713105"/>
            <a:chOff x="8100392" y="1962696"/>
            <a:chExt cx="1749142" cy="713105"/>
          </a:xfrm>
        </p:grpSpPr>
        <p:sp>
          <p:nvSpPr>
            <p:cNvPr id="14" name="云形 13"/>
            <p:cNvSpPr/>
            <p:nvPr/>
          </p:nvSpPr>
          <p:spPr>
            <a:xfrm>
              <a:off x="8100392" y="1962696"/>
              <a:ext cx="1749142" cy="71310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42"/>
            <p:cNvSpPr txBox="1"/>
            <p:nvPr/>
          </p:nvSpPr>
          <p:spPr>
            <a:xfrm>
              <a:off x="8522026" y="1995686"/>
              <a:ext cx="875834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傲慢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20270" y="204480"/>
            <a:ext cx="2199005" cy="713105"/>
            <a:chOff x="8100392" y="1962696"/>
            <a:chExt cx="1749142" cy="713105"/>
          </a:xfrm>
        </p:grpSpPr>
        <p:sp>
          <p:nvSpPr>
            <p:cNvPr id="17" name="云形 16"/>
            <p:cNvSpPr/>
            <p:nvPr/>
          </p:nvSpPr>
          <p:spPr>
            <a:xfrm>
              <a:off x="8100392" y="1962696"/>
              <a:ext cx="1749142" cy="71310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42"/>
            <p:cNvSpPr txBox="1"/>
            <p:nvPr/>
          </p:nvSpPr>
          <p:spPr>
            <a:xfrm>
              <a:off x="8375546" y="1995686"/>
              <a:ext cx="1241017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不怕人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7888" y="2114018"/>
            <a:ext cx="6112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课文中的学习小伙伴阅读本文时，一共作了几处批注？分别从哪些角度批注的？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请同学们在小组内交流，梳理批注角度并分类吧！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14" y="1563750"/>
            <a:ext cx="1617586" cy="23188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77145" y="448650"/>
            <a:ext cx="2232660" cy="560705"/>
            <a:chOff x="236194" y="365366"/>
            <a:chExt cx="2976879" cy="747606"/>
          </a:xfrm>
        </p:grpSpPr>
        <p:sp>
          <p:nvSpPr>
            <p:cNvPr id="6" name="文本框 14"/>
            <p:cNvSpPr txBox="1"/>
            <p:nvPr/>
          </p:nvSpPr>
          <p:spPr>
            <a:xfrm>
              <a:off x="624814" y="365366"/>
              <a:ext cx="2588259" cy="74760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003"/>
              <a:ext cx="441960" cy="550333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2772000" y="1091986"/>
            <a:ext cx="5976000" cy="94352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我们可以一边阅读一边作批注，把自己的思考写在课文的空白处。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000" y="627750"/>
            <a:ext cx="79021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全文共有五处批注。分别从这些角度批注的：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96001" y="1560791"/>
            <a:ext cx="4320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牛的眼睛看人，觉得人比牛大，所以牛是怕人的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鹅的眼睛看人，觉得人比鹅小，所以鹅不怕人。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900251" y="3075750"/>
            <a:ext cx="2461696" cy="1001957"/>
            <a:chOff x="1146626" y="3075750"/>
            <a:chExt cx="2461696" cy="1001957"/>
          </a:xfrm>
        </p:grpSpPr>
        <p:sp>
          <p:nvSpPr>
            <p:cNvPr id="6" name="爆炸形 2 5"/>
            <p:cNvSpPr/>
            <p:nvPr/>
          </p:nvSpPr>
          <p:spPr>
            <a:xfrm>
              <a:off x="1146626" y="3075750"/>
              <a:ext cx="2461696" cy="1001957"/>
            </a:xfrm>
            <a:prstGeom prst="irregularSeal2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672950" y="3345895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有疑问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900000" y="1853272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事情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真的是这样吗？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075" y="488965"/>
            <a:ext cx="640800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孩子们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惊呼起来，急急逃跑，鹅追得更快了。我吓得脚也软了，更跑不快。这时，带头的那只老公鹅就啪嗒啪嗒地跑了过来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，嘎嘎，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它赶上了我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，嘎嘎，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它张开嘴，一口就咬住了我当胸的衣襟，拉住我不放。在忙乱中，我的书包掉了，鞋子也弄脱了。我想，它一定要把我咬死了。我就又哭又叫，可是叫些什么，当时自己也不知道，大概是这样叫吧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鹅要吃我了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鹅要咬死我了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8075" y="2335625"/>
            <a:ext cx="23040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逃跑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被鹅咬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呼救，那种惊慌失措写得很真实。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21204" y="1079590"/>
            <a:ext cx="2461696" cy="1001957"/>
            <a:chOff x="6521204" y="1079590"/>
            <a:chExt cx="2461696" cy="1001957"/>
          </a:xfrm>
        </p:grpSpPr>
        <p:sp>
          <p:nvSpPr>
            <p:cNvPr id="5" name="爆炸形 2 4"/>
            <p:cNvSpPr/>
            <p:nvPr/>
          </p:nvSpPr>
          <p:spPr>
            <a:xfrm>
              <a:off x="6521204" y="1079590"/>
              <a:ext cx="2461696" cy="1001957"/>
            </a:xfrm>
            <a:prstGeom prst="irregularSeal2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038900" y="1349735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写得好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0854" y="4011750"/>
            <a:ext cx="5489146" cy="576000"/>
            <a:chOff x="810854" y="4011750"/>
            <a:chExt cx="5489146" cy="576000"/>
          </a:xfrm>
        </p:grpSpPr>
        <p:sp>
          <p:nvSpPr>
            <p:cNvPr id="7" name="圆角矩形 6"/>
            <p:cNvSpPr/>
            <p:nvPr/>
          </p:nvSpPr>
          <p:spPr>
            <a:xfrm>
              <a:off x="810854" y="4011750"/>
              <a:ext cx="5489146" cy="576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10854" y="4068917"/>
              <a:ext cx="54891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读文章时，思考文章的写法是很重要的。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"/>
          <a:stretch>
            <a:fillRect/>
          </a:stretch>
        </p:blipFill>
        <p:spPr bwMode="auto">
          <a:xfrm>
            <a:off x="5028173" y="586884"/>
            <a:ext cx="3965794" cy="2277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96000" y="617432"/>
            <a:ext cx="460800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可是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金奎叔的力气是那么大，他轻轻地把鹅提了起来，然后就像摔一个酒瓶似的，呼的一下，把这只老公鹅摔到了半空中。它张开翅膀，啪啪啪地落到了池塘中。这一下，其余三只鹅也怕了，纷纷张开翅膀，跳进池塘里，向远处游去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59901" y="3063361"/>
            <a:ext cx="2151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鹅之前多神气，现在多狼狈啊。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28173" y="3063361"/>
            <a:ext cx="2085848" cy="1001957"/>
            <a:chOff x="7152704" y="773050"/>
            <a:chExt cx="2085848" cy="1001957"/>
          </a:xfrm>
        </p:grpSpPr>
        <p:sp>
          <p:nvSpPr>
            <p:cNvPr id="5" name="爆炸形 2 4"/>
            <p:cNvSpPr/>
            <p:nvPr/>
          </p:nvSpPr>
          <p:spPr>
            <a:xfrm>
              <a:off x="7152704" y="773050"/>
              <a:ext cx="2085848" cy="1001957"/>
            </a:xfrm>
            <a:prstGeom prst="irregularSeal2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451301" y="1064817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有体会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000" y="649900"/>
            <a:ext cx="5616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一摔是那么痛快，远处的孩子们全笑了起来，我也挂着泪笑了。一切的恐怖，全消失了。因为在金奎叔的手里，鹅是那么弱，那么可笑，它，不过跟一个酒瓶子一样罢了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6575" y="2283750"/>
            <a:ext cx="2085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“挂着泪笑”，事情的变化对“我”来说太突然了。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417554" y="767632"/>
            <a:ext cx="2461696" cy="1001957"/>
            <a:chOff x="6516000" y="763732"/>
            <a:chExt cx="2461696" cy="1001957"/>
          </a:xfrm>
        </p:grpSpPr>
        <p:sp>
          <p:nvSpPr>
            <p:cNvPr id="4" name="爆炸形 2 3"/>
            <p:cNvSpPr/>
            <p:nvPr/>
          </p:nvSpPr>
          <p:spPr>
            <a:xfrm>
              <a:off x="6516000" y="763732"/>
              <a:ext cx="2461696" cy="1001957"/>
            </a:xfrm>
            <a:prstGeom prst="irregularSeal2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092000" y="1035208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有体会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9888" y="3579750"/>
            <a:ext cx="5437056" cy="830997"/>
            <a:chOff x="789888" y="3579750"/>
            <a:chExt cx="5437056" cy="830997"/>
          </a:xfrm>
        </p:grpSpPr>
        <p:sp>
          <p:nvSpPr>
            <p:cNvPr id="9" name="圆角矩形 8"/>
            <p:cNvSpPr/>
            <p:nvPr/>
          </p:nvSpPr>
          <p:spPr>
            <a:xfrm>
              <a:off x="810854" y="3579751"/>
              <a:ext cx="5416090" cy="83099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9888" y="3579750"/>
              <a:ext cx="54370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我们阅读文章时，可以在对课文内容体会比较深刻的地方作批注。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6332" y="606924"/>
            <a:ext cx="59000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 </a:t>
            </a:r>
            <a:r>
              <a:rPr lang="zh-CN" altLang="en-US" b="1" dirty="0" smtClean="0"/>
              <a:t>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记住金奎叔的话，从此不再怕鹅了。有什么可怕的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它虽然把我们看得比它小，可我们实在比它强啊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怕它干吗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果然，我不怕它，它也不敢咬我，碰到了，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只是嘎嘎叫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几声，扇几扇翅膀，就摇摇摆摆走开了。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24282" y="2499750"/>
            <a:ext cx="2085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看来鹅并不可怕！只要不怕它，鹅就不敢欺负人了。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36358" y="879069"/>
            <a:ext cx="2461696" cy="1001957"/>
            <a:chOff x="6436358" y="879069"/>
            <a:chExt cx="2461696" cy="1001957"/>
          </a:xfrm>
        </p:grpSpPr>
        <p:sp>
          <p:nvSpPr>
            <p:cNvPr id="5" name="爆炸形 2 4"/>
            <p:cNvSpPr/>
            <p:nvPr/>
          </p:nvSpPr>
          <p:spPr>
            <a:xfrm>
              <a:off x="6436358" y="879069"/>
              <a:ext cx="2461696" cy="1001957"/>
            </a:xfrm>
            <a:prstGeom prst="irregularSeal2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020000" y="1149214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有启发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0371" y="3576299"/>
            <a:ext cx="5437056" cy="834448"/>
            <a:chOff x="800371" y="3576299"/>
            <a:chExt cx="5437056" cy="834448"/>
          </a:xfrm>
        </p:grpSpPr>
        <p:sp>
          <p:nvSpPr>
            <p:cNvPr id="8" name="圆角矩形 7"/>
            <p:cNvSpPr/>
            <p:nvPr/>
          </p:nvSpPr>
          <p:spPr>
            <a:xfrm>
              <a:off x="810854" y="3579751"/>
              <a:ext cx="5416090" cy="830996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00371" y="3576299"/>
              <a:ext cx="54370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我们阅读文章时，可以把受到的启发批注在旁边。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2484000" y="987750"/>
            <a:ext cx="5760000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通过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刚才的学习，我们初步了解了学习伙伴阅读本文时是从“有疑问、写得好、有体会、有启发”的角度进行批注的。接下来，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同学们默读课文，试着从不同角度给文章作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批注吧！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（课后第一题）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27" y="1131750"/>
            <a:ext cx="1687385" cy="24189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8000" y="824530"/>
            <a:ext cx="43200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有疑问的角度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 批注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0000" y="1635750"/>
            <a:ext cx="734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“我”为什么改变了对牛和鹅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看法和态度？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为什么“直到现在，我还记着金奎叔的话”？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鹅比人小那么多，文中的 “我”为什么那么怕鹅呢？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6000" y="548465"/>
            <a:ext cx="43920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从“有体会”的角度批注</a:t>
            </a:r>
          </a:p>
        </p:txBody>
      </p:sp>
      <p:sp>
        <p:nvSpPr>
          <p:cNvPr id="3" name="矩形 2"/>
          <p:cNvSpPr/>
          <p:nvPr/>
        </p:nvSpPr>
        <p:spPr>
          <a:xfrm>
            <a:off x="756000" y="1394182"/>
            <a:ext cx="5472000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所以我们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看到牛，一点儿不害怕，敢用手拍它的背，摸它的肚子，甚至敢用树枝去触它的屁股呢！可是牛像是无所谓似的，只是眨眨眼，把尾巴甩几甩。</a:t>
            </a:r>
          </a:p>
        </p:txBody>
      </p:sp>
      <p:sp>
        <p:nvSpPr>
          <p:cNvPr id="5" name="矩形 4"/>
          <p:cNvSpPr/>
          <p:nvPr/>
        </p:nvSpPr>
        <p:spPr>
          <a:xfrm>
            <a:off x="6660000" y="1548071"/>
            <a:ext cx="187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对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牛的态度是不怕、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欺负。也说明牛很宽容、大气。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281212" y="1278042"/>
            <a:ext cx="11438" cy="2479050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873225" y="1977669"/>
            <a:ext cx="4680000" cy="53989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756000" y="2358042"/>
            <a:ext cx="4680000" cy="5398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756000" y="2788014"/>
            <a:ext cx="3213225" cy="539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8000" y="677614"/>
            <a:ext cx="446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看到鹅，那就完全两样了：总是远远地站在安全的地方，才敢看它。要是在路上碰到鹅，就得绕个大圈子才敢走过去。</a:t>
            </a:r>
          </a:p>
        </p:txBody>
      </p:sp>
      <p:sp>
        <p:nvSpPr>
          <p:cNvPr id="3" name="矩形 2"/>
          <p:cNvSpPr/>
          <p:nvPr/>
        </p:nvSpPr>
        <p:spPr>
          <a:xfrm>
            <a:off x="6516000" y="1419750"/>
            <a:ext cx="180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鹅的态度是害怕、躲避。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000562" y="699750"/>
            <a:ext cx="11438" cy="2911050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98425"/>
            <a:ext cx="398589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20751" y="6163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四年级  上册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3879895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7187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3869159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26113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4085271" y="771750"/>
            <a:ext cx="3981450" cy="1083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18 </a:t>
            </a:r>
            <a:r>
              <a:rPr lang="zh-CN" altLang="en-US" sz="6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牛和鹅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6000" y="392530"/>
            <a:ext cx="43920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从“写得好”的角度批注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377" y="1319461"/>
            <a:ext cx="779565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所以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我们看到牛，一点儿不害怕，敢用手拍它的背，摸它的肚子，甚至敢用树枝去触它的屁股呢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可是牛像是无所谓似的，只是眨眨眼，把尾巴甩几甩。有的孩子还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敢扳牛角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，叫它跪下来，然后骑到牛背上去。我那时虽然不敢这样，可是用拳头捶捶牛背还是敢的。</a:t>
            </a:r>
          </a:p>
        </p:txBody>
      </p:sp>
      <p:sp>
        <p:nvSpPr>
          <p:cNvPr id="7" name="椭圆 6"/>
          <p:cNvSpPr/>
          <p:nvPr/>
        </p:nvSpPr>
        <p:spPr>
          <a:xfrm>
            <a:off x="4419628" y="1786458"/>
            <a:ext cx="418406" cy="31541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7027" y="1786458"/>
            <a:ext cx="431768" cy="3222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88000" y="1390458"/>
            <a:ext cx="370834" cy="37667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56000" y="2506458"/>
            <a:ext cx="391912" cy="32322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19205" y="2830458"/>
            <a:ext cx="360000" cy="40257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5827" y="3696327"/>
            <a:ext cx="6080085" cy="891423"/>
            <a:chOff x="395827" y="3313869"/>
            <a:chExt cx="6080085" cy="891423"/>
          </a:xfrm>
        </p:grpSpPr>
        <p:sp>
          <p:nvSpPr>
            <p:cNvPr id="13" name="圆角矩形 12"/>
            <p:cNvSpPr/>
            <p:nvPr/>
          </p:nvSpPr>
          <p:spPr>
            <a:xfrm>
              <a:off x="395827" y="3313869"/>
              <a:ext cx="6080085" cy="89142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27027" y="3356642"/>
              <a:ext cx="60488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这样写，很有意思。让我们感受到他们真的一点都不怕牛，有点儿胆大妄为。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58834" y="3355314"/>
            <a:ext cx="1800200" cy="894894"/>
            <a:chOff x="8781831" y="1990517"/>
            <a:chExt cx="1800200" cy="638459"/>
          </a:xfrm>
        </p:grpSpPr>
        <p:sp>
          <p:nvSpPr>
            <p:cNvPr id="22" name="云形 21"/>
            <p:cNvSpPr/>
            <p:nvPr/>
          </p:nvSpPr>
          <p:spPr>
            <a:xfrm>
              <a:off x="8781831" y="1990517"/>
              <a:ext cx="1800200" cy="638459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216605" y="2103901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欺牛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7"/>
          <p:cNvGrpSpPr/>
          <p:nvPr/>
        </p:nvGrpSpPr>
        <p:grpSpPr>
          <a:xfrm>
            <a:off x="770265" y="3076557"/>
            <a:ext cx="1029163" cy="1088572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856175" y="3076557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4" name="文本框 64"/>
          <p:cNvSpPr txBox="1"/>
          <p:nvPr/>
        </p:nvSpPr>
        <p:spPr>
          <a:xfrm>
            <a:off x="1856175" y="3076557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9" name="组合 7"/>
          <p:cNvGrpSpPr/>
          <p:nvPr/>
        </p:nvGrpSpPr>
        <p:grpSpPr>
          <a:xfrm>
            <a:off x="2913845" y="3076557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3993965" y="3076557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8" name="文本框 64"/>
          <p:cNvSpPr txBox="1"/>
          <p:nvPr/>
        </p:nvSpPr>
        <p:spPr>
          <a:xfrm>
            <a:off x="4065720" y="3076557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7"/>
          <p:cNvGrpSpPr/>
          <p:nvPr/>
        </p:nvGrpSpPr>
        <p:grpSpPr>
          <a:xfrm>
            <a:off x="5074085" y="3076557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770265" y="3076557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985853" y="3076557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074085" y="3076557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83830" y="2500557"/>
            <a:ext cx="1016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chuí</a:t>
            </a:r>
            <a:endParaRPr lang="en-US" altLang="zh-CN" sz="24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913" y="2500557"/>
            <a:ext cx="641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mō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8036" y="2500557"/>
            <a:ext cx="838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shèn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61592" y="2500557"/>
            <a:ext cx="622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guì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2519433" y="483518"/>
            <a:ext cx="6444567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本课的最后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我们一起来学习会写字吧！</a:t>
            </a:r>
          </a:p>
        </p:txBody>
      </p:sp>
      <p:sp>
        <p:nvSpPr>
          <p:cNvPr id="42" name="云形标注 41"/>
          <p:cNvSpPr/>
          <p:nvPr/>
        </p:nvSpPr>
        <p:spPr>
          <a:xfrm>
            <a:off x="5101099" y="1373456"/>
            <a:ext cx="3244751" cy="997843"/>
          </a:xfrm>
          <a:prstGeom prst="cloudCallout">
            <a:avLst>
              <a:gd name="adj1" fmla="val -53477"/>
              <a:gd name="adj2" fmla="val 61087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先来读读下面几个字吧！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3" name="组合 7"/>
          <p:cNvGrpSpPr/>
          <p:nvPr/>
        </p:nvGrpSpPr>
        <p:grpSpPr>
          <a:xfrm>
            <a:off x="6154951" y="3076557"/>
            <a:ext cx="1029163" cy="1085656"/>
            <a:chOff x="2437" y="2032"/>
            <a:chExt cx="1244" cy="1264"/>
          </a:xfrm>
        </p:grpSpPr>
        <p:sp>
          <p:nvSpPr>
            <p:cNvPr id="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2" name="文本框 64"/>
          <p:cNvSpPr txBox="1"/>
          <p:nvPr/>
        </p:nvSpPr>
        <p:spPr>
          <a:xfrm>
            <a:off x="6154951" y="3076557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265059" y="2500557"/>
            <a:ext cx="817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wán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4" name="文本框 12"/>
          <p:cNvSpPr txBox="1"/>
          <p:nvPr/>
        </p:nvSpPr>
        <p:spPr>
          <a:xfrm>
            <a:off x="5100112" y="2500557"/>
            <a:ext cx="1016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4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rào</a:t>
            </a:r>
            <a:endParaRPr lang="en-US" altLang="zh-CN" sz="24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55" name="组合 7"/>
          <p:cNvGrpSpPr/>
          <p:nvPr/>
        </p:nvGrpSpPr>
        <p:grpSpPr>
          <a:xfrm>
            <a:off x="7239828" y="3076557"/>
            <a:ext cx="1029163" cy="1085656"/>
            <a:chOff x="2437" y="2032"/>
            <a:chExt cx="1244" cy="1264"/>
          </a:xfrm>
        </p:grpSpPr>
        <p:sp>
          <p:nvSpPr>
            <p:cNvPr id="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0" name="文本框 64"/>
          <p:cNvSpPr txBox="1"/>
          <p:nvPr/>
        </p:nvSpPr>
        <p:spPr>
          <a:xfrm>
            <a:off x="7239828" y="3076557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427804" y="2500557"/>
            <a:ext cx="532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bó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79512" y="1143891"/>
            <a:ext cx="8784976" cy="3659859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23528" y="843750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611560" y="915758"/>
            <a:ext cx="1609767" cy="472337"/>
            <a:chOff x="760801" y="933520"/>
            <a:chExt cx="1609767" cy="472337"/>
          </a:xfrm>
        </p:grpSpPr>
        <p:grpSp>
          <p:nvGrpSpPr>
            <p:cNvPr id="65" name="组合 64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67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70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101" y="4145117"/>
            <a:ext cx="565214" cy="5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734" y="4155750"/>
            <a:ext cx="565214" cy="5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266" y="4155750"/>
            <a:ext cx="565214" cy="5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000" y="4155750"/>
            <a:ext cx="565214" cy="5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266" y="4155750"/>
            <a:ext cx="565214" cy="5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633" y="4155750"/>
            <a:ext cx="565214" cy="5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266" y="4155750"/>
            <a:ext cx="565214" cy="5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4" grpId="0"/>
      <p:bldP spid="5" grpId="0"/>
      <p:bldP spid="42" grpId="0" animBg="1"/>
      <p:bldP spid="53" grpId="0"/>
      <p:bldP spid="54" grpId="0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824787" y="1259489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824787" y="1296901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" name="矩形 7"/>
          <p:cNvSpPr/>
          <p:nvPr/>
        </p:nvSpPr>
        <p:spPr>
          <a:xfrm>
            <a:off x="3620868" y="1092815"/>
            <a:ext cx="4608512" cy="1815882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最后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竖折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 起笔稍靠左。“竖”稍短，“折”略长，“竖折”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稳稳托住“其”。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燕尾形箭头 8"/>
          <p:cNvSpPr/>
          <p:nvPr/>
        </p:nvSpPr>
        <p:spPr>
          <a:xfrm>
            <a:off x="2566061" y="1581094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64"/>
          <p:cNvSpPr txBox="1"/>
          <p:nvPr/>
        </p:nvSpPr>
        <p:spPr>
          <a:xfrm>
            <a:off x="779950" y="312993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7"/>
          <p:cNvGrpSpPr/>
          <p:nvPr/>
        </p:nvGrpSpPr>
        <p:grpSpPr>
          <a:xfrm>
            <a:off x="784950" y="3185946"/>
            <a:ext cx="1029163" cy="1085656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1" name="文本框 13"/>
          <p:cNvSpPr txBox="1"/>
          <p:nvPr/>
        </p:nvSpPr>
        <p:spPr>
          <a:xfrm>
            <a:off x="954810" y="2724281"/>
            <a:ext cx="923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rào</a:t>
            </a:r>
            <a:r>
              <a:rPr lang="en-US" altLang="zh-CN" sz="24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en-US" altLang="zh-CN" sz="24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2" name="燕尾形箭头 21"/>
          <p:cNvSpPr/>
          <p:nvPr/>
        </p:nvSpPr>
        <p:spPr>
          <a:xfrm>
            <a:off x="2548929" y="3412677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35896" y="3412677"/>
            <a:ext cx="4608512" cy="523220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右上部分不要写成“戈”。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 descr="图片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166" y="107139"/>
            <a:ext cx="2004126" cy="64294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920850" y="769269"/>
            <a:ext cx="838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shèn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26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468" y="1819851"/>
            <a:ext cx="565214" cy="5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000" y="3723750"/>
            <a:ext cx="565214" cy="56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/>
      <p:bldP spid="21" grpId="0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900000" y="2266085"/>
            <a:ext cx="7488000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模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概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脱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)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掐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)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摸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既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)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)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焰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522848" y="2328345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模样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522848" y="2872405"/>
            <a:ext cx="1219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抚摸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311320" y="2328315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大概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311320" y="2892175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既然</a:t>
            </a:r>
          </a:p>
        </p:txBody>
      </p:sp>
      <p:sp>
        <p:nvSpPr>
          <p:cNvPr id="2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1480" y="1275750"/>
            <a:ext cx="470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一、给下列形近字组词。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180710" y="2328315"/>
            <a:ext cx="1167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脱下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180710" y="2892175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说话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879545" y="2328315"/>
            <a:ext cx="1167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掐住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879545" y="2874375"/>
            <a:ext cx="11671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火焰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9" grpId="0"/>
      <p:bldP spid="11" grpId="0"/>
      <p:bldP spid="14" grpId="0"/>
      <p:bldP spid="15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717266" y="1901189"/>
            <a:ext cx="7608120" cy="1315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课文记叙了</a:t>
            </a:r>
            <a:r>
              <a:rPr kumimoji="1"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</a:t>
            </a:r>
            <a:r>
              <a:rPr kumimoji="1"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，而后在金奎叔的帮助下，</a:t>
            </a:r>
            <a:r>
              <a:rPr kumimoji="1" lang="zh-CN" altLang="en-US" sz="27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kumimoji="1"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的事。</a:t>
            </a:r>
          </a:p>
        </p:txBody>
      </p:sp>
      <p:sp>
        <p:nvSpPr>
          <p:cNvPr id="25" name="TextBox 20"/>
          <p:cNvSpPr txBox="1">
            <a:spLocks noChangeArrowheads="1"/>
          </p:cNvSpPr>
          <p:nvPr/>
        </p:nvSpPr>
        <p:spPr bwMode="auto">
          <a:xfrm>
            <a:off x="3107702" y="2026492"/>
            <a:ext cx="5063722" cy="483870"/>
          </a:xfrm>
          <a:prstGeom prst="rect">
            <a:avLst/>
          </a:prstGeom>
          <a:noFill/>
          <a:ln w="444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“我”在回家的路上被鹅追赶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21326" y="2612806"/>
            <a:ext cx="156210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把鹅赶走</a:t>
            </a:r>
          </a:p>
        </p:txBody>
      </p:sp>
      <p:sp>
        <p:nvSpPr>
          <p:cNvPr id="3" name="矩形 2"/>
          <p:cNvSpPr/>
          <p:nvPr/>
        </p:nvSpPr>
        <p:spPr>
          <a:xfrm>
            <a:off x="845616" y="755511"/>
            <a:ext cx="4217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二、根据课文内容填空。</a:t>
            </a:r>
            <a:endParaRPr kumimoji="1" lang="en-US" altLang="zh-CN" sz="27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决策 1"/>
          <p:cNvSpPr/>
          <p:nvPr/>
        </p:nvSpPr>
        <p:spPr>
          <a:xfrm>
            <a:off x="1693327" y="925601"/>
            <a:ext cx="5688632" cy="929604"/>
          </a:xfrm>
          <a:prstGeom prst="flowChartDecision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火车读词语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2000" y="2139750"/>
            <a:ext cx="6192368" cy="1731243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无所谓 拳头 捶背 胳膊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酒瓶子 恐怖 欺负 掐住 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" y="1781175"/>
            <a:ext cx="1325245" cy="1899285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15" name="文本框 6"/>
          <p:cNvSpPr txBox="1"/>
          <p:nvPr/>
        </p:nvSpPr>
        <p:spPr>
          <a:xfrm>
            <a:off x="1692000" y="1325606"/>
            <a:ext cx="6480001" cy="26530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请同学们自由默读第五至七自然段：画出相关语句，作批注，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体会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“我” 见到鹅和被鹅袭击时的心情。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（课后第二题）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76275" y="1008812"/>
            <a:ext cx="1143600" cy="43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6275" y="1008812"/>
            <a:ext cx="1512000" cy="43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85800" y="963202"/>
            <a:ext cx="77588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我们马上都不说话了，贴着墙壁，悄悄地走过去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61050" y="2227552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我的心里很害怕，怕它们看见了会追过来。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280498" y="3109162"/>
            <a:ext cx="2461696" cy="1001957"/>
            <a:chOff x="6724275" y="1440812"/>
            <a:chExt cx="2461696" cy="1001957"/>
          </a:xfrm>
        </p:grpSpPr>
        <p:sp>
          <p:nvSpPr>
            <p:cNvPr id="4" name="爆炸形 2 3"/>
            <p:cNvSpPr/>
            <p:nvPr/>
          </p:nvSpPr>
          <p:spPr>
            <a:xfrm>
              <a:off x="6724275" y="1440812"/>
              <a:ext cx="2461696" cy="1001957"/>
            </a:xfrm>
            <a:prstGeom prst="irregularSeal2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241971" y="1710957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写得好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49640" y="3240877"/>
            <a:ext cx="4845685" cy="881870"/>
            <a:chOff x="949640" y="3240877"/>
            <a:chExt cx="4845685" cy="881870"/>
          </a:xfrm>
        </p:grpSpPr>
        <p:sp>
          <p:nvSpPr>
            <p:cNvPr id="10" name="圆角矩形 9"/>
            <p:cNvSpPr/>
            <p:nvPr/>
          </p:nvSpPr>
          <p:spPr>
            <a:xfrm>
              <a:off x="949640" y="3240877"/>
              <a:ext cx="4845685" cy="88186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49640" y="3291750"/>
              <a:ext cx="48386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写出了“我们”见到鹅时恐惧的心情。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52914" y="411750"/>
            <a:ext cx="3206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体现出</a:t>
            </a:r>
            <a:r>
              <a:rPr lang="zh-CN" altLang="en-US" sz="1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“我们”对鹅的恐惧。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56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81077"/>
            <a:ext cx="1223713" cy="10024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79313" y="123750"/>
            <a:ext cx="726868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在朗读第五自然段的时候，第二句和第三句要读得轻一些，表现出“我”心里害怕，大气不敢出的样子。后面几句要读得声音稍大，表现出鹅的自信。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0000" y="1203750"/>
            <a:ext cx="5832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针对“我”被鹅袭击部分（第六、七自然段），你们从哪些角度作批注？作什么批注？体会到了“我”当时怎样的心情？快来交流一下吧。</a:t>
            </a:r>
            <a:r>
              <a:rPr lang="zh-CN" altLang="en-US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（课后第一题）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05" y="1923750"/>
            <a:ext cx="1325245" cy="1899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7905" y="1202599"/>
            <a:ext cx="73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快速看看课文，想想这篇课文的形式与平时的课文形式一样吗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3" name="矩形 2"/>
          <p:cNvSpPr/>
          <p:nvPr/>
        </p:nvSpPr>
        <p:spPr>
          <a:xfrm>
            <a:off x="1260000" y="2571750"/>
            <a:ext cx="6767648" cy="17532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这篇课文中学习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把读文时的思考记录在课文旁，这种一边阅读一边作批注的读书方法，就是本单元要学习的“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用批注的方法阅读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32240" y="1691202"/>
            <a:ext cx="2088000" cy="381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7215" y="1043202"/>
            <a:ext cx="791999" cy="381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31088" y="3022742"/>
            <a:ext cx="1863074" cy="1032322"/>
            <a:chOff x="7122485" y="2226518"/>
            <a:chExt cx="1863074" cy="713090"/>
          </a:xfrm>
        </p:grpSpPr>
        <p:sp>
          <p:nvSpPr>
            <p:cNvPr id="7" name="云形 6"/>
            <p:cNvSpPr/>
            <p:nvPr/>
          </p:nvSpPr>
          <p:spPr>
            <a:xfrm>
              <a:off x="7122485" y="2226518"/>
              <a:ext cx="1863074" cy="7130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91858" y="2411446"/>
              <a:ext cx="1422184" cy="318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神态描写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爆炸形 1 8"/>
          <p:cNvSpPr/>
          <p:nvPr/>
        </p:nvSpPr>
        <p:spPr>
          <a:xfrm>
            <a:off x="4844201" y="2765954"/>
            <a:ext cx="2160240" cy="1131694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怕鹅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16000" y="763732"/>
            <a:ext cx="2461696" cy="1118001"/>
            <a:chOff x="6516000" y="763732"/>
            <a:chExt cx="2461696" cy="1118001"/>
          </a:xfrm>
        </p:grpSpPr>
        <p:sp>
          <p:nvSpPr>
            <p:cNvPr id="14" name="爆炸形 2 13"/>
            <p:cNvSpPr/>
            <p:nvPr/>
          </p:nvSpPr>
          <p:spPr>
            <a:xfrm>
              <a:off x="6516000" y="763732"/>
              <a:ext cx="2461696" cy="1118001"/>
            </a:xfrm>
            <a:prstGeom prst="irregularSeal2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19999" y="1091899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有体会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47290" y="809569"/>
            <a:ext cx="612000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孩子们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惊呼起来，急急逃跑，鹅追得更快了。我吓得脚也软了，更跑不快。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619973" y="1224130"/>
            <a:ext cx="7143121" cy="179959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375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在忙乱中，我的书包掉了，鞋子也弄脱了。我想，它一定要把我咬死了。我就又哭又叫，可是叫些什么，当时自己也不知道，大概是这样叫吧：“鹅要吃我了！鹅要咬死我了！”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479040" y="1684655"/>
            <a:ext cx="466217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87737" y="2114904"/>
            <a:ext cx="722543" cy="595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09420" y="2126615"/>
            <a:ext cx="3366770" cy="1333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15609" y="3002525"/>
            <a:ext cx="445939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687417" y="3087608"/>
            <a:ext cx="1863074" cy="1032322"/>
            <a:chOff x="7122485" y="2226518"/>
            <a:chExt cx="1863074" cy="713090"/>
          </a:xfrm>
        </p:grpSpPr>
        <p:sp>
          <p:nvSpPr>
            <p:cNvPr id="24" name="云形 23"/>
            <p:cNvSpPr/>
            <p:nvPr/>
          </p:nvSpPr>
          <p:spPr>
            <a:xfrm>
              <a:off x="7122485" y="2226518"/>
              <a:ext cx="1863074" cy="7130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01383" y="2352230"/>
              <a:ext cx="1422184" cy="318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动作描写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11365" y="3031387"/>
            <a:ext cx="1960181" cy="1032322"/>
            <a:chOff x="7122485" y="2226518"/>
            <a:chExt cx="1960181" cy="713090"/>
          </a:xfrm>
        </p:grpSpPr>
        <p:sp>
          <p:nvSpPr>
            <p:cNvPr id="27" name="云形 26"/>
            <p:cNvSpPr/>
            <p:nvPr/>
          </p:nvSpPr>
          <p:spPr>
            <a:xfrm>
              <a:off x="7122485" y="2226518"/>
              <a:ext cx="1960181" cy="7130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391483" y="2391065"/>
              <a:ext cx="1422184" cy="318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心理描写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1" name="爆炸形 1 40"/>
          <p:cNvSpPr/>
          <p:nvPr/>
        </p:nvSpPr>
        <p:spPr>
          <a:xfrm>
            <a:off x="4400527" y="3726427"/>
            <a:ext cx="2160240" cy="1131694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怕鹅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300000" y="2903893"/>
            <a:ext cx="1960181" cy="1032322"/>
            <a:chOff x="7122485" y="2226518"/>
            <a:chExt cx="1960181" cy="713090"/>
          </a:xfrm>
        </p:grpSpPr>
        <p:sp>
          <p:nvSpPr>
            <p:cNvPr id="43" name="云形 42"/>
            <p:cNvSpPr/>
            <p:nvPr/>
          </p:nvSpPr>
          <p:spPr>
            <a:xfrm>
              <a:off x="7122485" y="2226518"/>
              <a:ext cx="1960181" cy="71309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391483" y="2391065"/>
              <a:ext cx="1422184" cy="318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语言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描写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6012647" y="2120619"/>
            <a:ext cx="1379118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53067" y="701162"/>
            <a:ext cx="64132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吓得腿也软了，更跑不快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66606" y="567838"/>
            <a:ext cx="2177394" cy="1001957"/>
            <a:chOff x="6066606" y="336986"/>
            <a:chExt cx="2177394" cy="1001957"/>
          </a:xfrm>
        </p:grpSpPr>
        <p:sp>
          <p:nvSpPr>
            <p:cNvPr id="22" name="爆炸形 2 21"/>
            <p:cNvSpPr/>
            <p:nvPr/>
          </p:nvSpPr>
          <p:spPr>
            <a:xfrm>
              <a:off x="6066606" y="336986"/>
              <a:ext cx="2177394" cy="1001957"/>
            </a:xfrm>
            <a:prstGeom prst="irregularSeal2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97126" y="609127"/>
              <a:ext cx="11128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写得好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20165" y="241522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心惊肉跳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9490" y="241522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魂飞魄散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74385" y="241522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胆战心惊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27785" y="329025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狼狈不堪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7110" y="329025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心惊胆寒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882005" y="329025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胆小如鼠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55953" y="596542"/>
            <a:ext cx="7632848" cy="1077001"/>
            <a:chOff x="755953" y="596542"/>
            <a:chExt cx="7632848" cy="1077001"/>
          </a:xfrm>
        </p:grpSpPr>
        <p:sp>
          <p:nvSpPr>
            <p:cNvPr id="2" name="矩形 1"/>
            <p:cNvSpPr/>
            <p:nvPr/>
          </p:nvSpPr>
          <p:spPr>
            <a:xfrm>
              <a:off x="755953" y="596542"/>
              <a:ext cx="7632848" cy="1076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r>
                <a:rPr lang="zh-CN" altLang="en-US" sz="32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想一想：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可以用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哪些四字词语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概括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“我”当时的处境、</a:t>
              </a: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心理？</a:t>
              </a:r>
              <a:endPara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5692775" y="1181100"/>
              <a:ext cx="217932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zh-CN" altLang="en-US" sz="26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</a:t>
              </a:r>
              <a:r>
                <a:rPr lang="zh-CN" altLang="en-US" sz="2600" b="1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zh-CN" altLang="en-US" sz="26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  <a:r>
                <a:rPr lang="zh-CN" altLang="en-US" sz="2600" b="1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题</a:t>
              </a:r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5750"/>
            <a:ext cx="1135820" cy="9304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35820" y="3085380"/>
            <a:ext cx="7452000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在朗读第六、七自然段的时候，读“急急忙忙”“在慌乱中，我的书包掉了，鞋子也弄脱了”时，语速稍快，读出“我”惊慌失措的心情。读“我吓得脚也软了，更跑不快”时，读出害怕、无奈的心情。读“</a:t>
            </a:r>
            <a:r>
              <a:rPr lang="zh-CN" altLang="zh-CN" sz="2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鹅要吃我了！鹅要咬死我了！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”语调稍高，语速稍快，读出十分恐惧的心情。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38605" y="860797"/>
            <a:ext cx="7039916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同学们，我们在第一课时针对有疑问的地方作了批注，提出了两个问题：“我”为什么改变了对牛和鹅的看法和态度？为什么“直到现在，我还记着金奎叔的话？”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/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现在，请同学们再读课文，读读小伙伴和你们完善后的批注，看能不能产生新的思考，写下新的批注，得到新的启示。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55" y="1436370"/>
            <a:ext cx="1314450" cy="1883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2000" y="580463"/>
            <a:ext cx="6423243" cy="2738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一把握住了鹅的长脖子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。鹅用脚爪划他，用嘴啄他。可是金奎叔的力气是那么大，他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轻轻地把鹅提了起来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像摔一个酒瓶似的，呼的一下，把这只老公鹅摔到了半空中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。它张开翅膀，啪啪啪地落到了池塘中。这一下，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其余三只鹅也怕了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，纷纷张开翅膀，跳进池塘里，向远处游去。</a:t>
            </a:r>
          </a:p>
        </p:txBody>
      </p:sp>
      <p:pic>
        <p:nvPicPr>
          <p:cNvPr id="3" name="图片 2" descr="小孩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 flipH="1">
            <a:off x="180000" y="2124900"/>
            <a:ext cx="1568757" cy="2389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96000" y="3579750"/>
            <a:ext cx="403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鹅在金奎叔的面前并不是那么凶猛可怕。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000" y="2931750"/>
            <a:ext cx="2361280" cy="1708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8000" y="699750"/>
            <a:ext cx="705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这写的是金奎叔赶走鹅的行为，你从他的行为中感受到了什么？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7025" y="1851750"/>
            <a:ext cx="712800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金奎叔的手里，鹅是那么弱，那么可笑，它，不过跟一个酒瓶子一样罢了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275" y="2955625"/>
            <a:ext cx="2592000" cy="1729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12250" y="555750"/>
            <a:ext cx="5958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一摔是那么痛快，远处的孩子们全笑了起来，我也挂着泪笑了。一切的恐怖，全消失了。因为在金奎叔的手里，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鹅是那么弱，那么可笑，它，不过跟一个酒瓶子一样罢了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u=2025729724,1550076747&amp;fm=26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000" y="2230924"/>
            <a:ext cx="2738440" cy="27165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12000" y="3589190"/>
            <a:ext cx="30240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这句话也是我的体会。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6899" y="699750"/>
            <a:ext cx="662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金奎叔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让它这样看好了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可是，它要是凭这点来欺负人，那咱们可不答应，就得掐住它的脖子，把它摔到池塘里去。记着，霖哥儿，下次可别怕它们。”</a:t>
            </a:r>
          </a:p>
        </p:txBody>
      </p:sp>
      <p:pic>
        <p:nvPicPr>
          <p:cNvPr id="4" name="图片 3" descr="u=286934502,2653836508&amp;fm=26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000" y="2783755"/>
            <a:ext cx="1661180" cy="16578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936" y="3012520"/>
            <a:ext cx="5051925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金奎叔的话，我明白了尽管鹅把我们看得比它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小，但是不能让它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凭这点来欺负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6000" y="699750"/>
            <a:ext cx="7823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那为什么“我”又改变了对牛的看法和态度呢？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000" y="2316817"/>
            <a:ext cx="2351700" cy="1709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8000" y="2410196"/>
            <a:ext cx="4104000" cy="193899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可能是金奎叔改变了“我”对鹅的看法后，也引起了“我”的反思，觉得鹅仗势欺人不对，我们也不能仗势欺牛啊。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 descr="小孩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 flipH="1">
            <a:off x="46720" y="2299309"/>
            <a:ext cx="1418560" cy="21607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8979" y="2355750"/>
            <a:ext cx="6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自读课文，读准字音，读通句子。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29" y="1781087"/>
            <a:ext cx="1617586" cy="2318875"/>
          </a:xfrm>
          <a:prstGeom prst="rect">
            <a:avLst/>
          </a:prstGeom>
        </p:spPr>
      </p:pic>
      <p:sp>
        <p:nvSpPr>
          <p:cNvPr id="5" name="文本框 14">
            <a:hlinkClick r:id="rId4" action="ppaction://hlinkfile"/>
          </p:cNvPr>
          <p:cNvSpPr txBox="1"/>
          <p:nvPr/>
        </p:nvSpPr>
        <p:spPr>
          <a:xfrm>
            <a:off x="874380" y="422136"/>
            <a:ext cx="38510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初读课文 解决字词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241" y="543118"/>
            <a:ext cx="351070" cy="380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766947" y="540320"/>
            <a:ext cx="335134" cy="4723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20" y="489080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" y="2583815"/>
            <a:ext cx="2276475" cy="198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6520" y="454025"/>
            <a:ext cx="2855595" cy="1838960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6715" y="4455002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anose="02010609030101010101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364000" y="1670049"/>
            <a:ext cx="650240" cy="144145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515995" y="1484947"/>
            <a:ext cx="1379220" cy="51435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欺负它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342380" y="1474469"/>
            <a:ext cx="2053590" cy="51435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不再欺负它</a:t>
            </a:r>
          </a:p>
        </p:txBody>
      </p:sp>
      <p:sp>
        <p:nvSpPr>
          <p:cNvPr id="13" name="右箭头 12"/>
          <p:cNvSpPr/>
          <p:nvPr/>
        </p:nvSpPr>
        <p:spPr>
          <a:xfrm>
            <a:off x="5442585" y="3530599"/>
            <a:ext cx="650240" cy="144145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184525" y="3363277"/>
            <a:ext cx="2078355" cy="52387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害怕、躲避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342380" y="3363277"/>
            <a:ext cx="1697355" cy="47879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不再害怕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29789" y="1297113"/>
            <a:ext cx="74009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虽然是一件童年小事，但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我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从金奎叔的话中明白了不要因为别人怎么说，就轻易相信，要看到自己的力量，不要盲目地怕人、怕事、怕物。别人无理欺负你，要敢于制止他，也不要因为自己强，就欺负别人。所有这些，对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我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都具有深远的意义，因此直到现在，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我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还记着金奎叔的话。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0264" y="555750"/>
            <a:ext cx="740092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为什么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直到现在，我还记着金奎叔的话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en-US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13542" r="1289" b="10625"/>
          <a:stretch>
            <a:fillRect/>
          </a:stretch>
        </p:blipFill>
        <p:spPr>
          <a:xfrm>
            <a:off x="6556425" y="3440930"/>
            <a:ext cx="1997075" cy="1179195"/>
          </a:xfrm>
          <a:prstGeom prst="roundRect">
            <a:avLst/>
          </a:prstGeom>
        </p:spPr>
      </p:pic>
      <p:sp>
        <p:nvSpPr>
          <p:cNvPr id="18" name="文本框 10"/>
          <p:cNvSpPr txBox="1"/>
          <p:nvPr/>
        </p:nvSpPr>
        <p:spPr>
          <a:xfrm>
            <a:off x="4068000" y="4030527"/>
            <a:ext cx="217932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2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26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259632" y="850812"/>
            <a:ext cx="700653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说一说：学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完本课后，你有怎样的启示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1033116" y="1923750"/>
            <a:ext cx="7233051" cy="2306839"/>
          </a:xfrm>
          <a:prstGeom prst="frame">
            <a:avLst/>
          </a:prstGeom>
          <a:grpFill/>
          <a:ln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这个故事告诉我们不要被事物的外表欺骗，要看到事物的本质。还有我们不能欺“牛”怕“鹅”。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2425" y="1275750"/>
            <a:ext cx="6086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尝试用批注的方法阅读“阅读链接”中的短文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牛的写意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试着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从多角度给短文作批注吧！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28" y="1488207"/>
            <a:ext cx="1314450" cy="1883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2262" y="627750"/>
            <a:ext cx="75622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如：从“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写得好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 的角度来批注，第一自然段用了几个排比句，写出牛眼睛的特点。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从“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有体会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 的角度来批注，从“它不在意自己身后留下了什么”“每一步都是实实在在走过去的”等语句，体会到牛勤恳踏实、乐于奉献的美好品质。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000" y="2859750"/>
            <a:ext cx="3914775" cy="1790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7"/>
          <p:cNvGrpSpPr/>
          <p:nvPr/>
        </p:nvGrpSpPr>
        <p:grpSpPr>
          <a:xfrm>
            <a:off x="252000" y="3039750"/>
            <a:ext cx="1029163" cy="1088572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337910" y="3039750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4" name="文本框 64"/>
          <p:cNvSpPr txBox="1"/>
          <p:nvPr/>
        </p:nvSpPr>
        <p:spPr>
          <a:xfrm>
            <a:off x="1337910" y="3039750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9" name="组合 7"/>
          <p:cNvGrpSpPr/>
          <p:nvPr/>
        </p:nvGrpSpPr>
        <p:grpSpPr>
          <a:xfrm>
            <a:off x="2395580" y="3039750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3475700" y="3039750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8" name="文本框 64"/>
          <p:cNvSpPr txBox="1"/>
          <p:nvPr/>
        </p:nvSpPr>
        <p:spPr>
          <a:xfrm>
            <a:off x="3547455" y="3039750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7"/>
          <p:cNvGrpSpPr/>
          <p:nvPr/>
        </p:nvGrpSpPr>
        <p:grpSpPr>
          <a:xfrm>
            <a:off x="4555820" y="3039750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52000" y="3039750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467588" y="303975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惹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4555820" y="303975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握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65565" y="2427750"/>
            <a:ext cx="1016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hūn</a:t>
            </a:r>
            <a:endParaRPr lang="en-US" altLang="zh-CN" sz="24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648" y="2427750"/>
            <a:ext cx="663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tuō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39771" y="2427750"/>
            <a:ext cx="6319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gài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51737" y="2427750"/>
            <a:ext cx="482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rě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2728747" y="324333"/>
            <a:ext cx="6444567" cy="5043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本课的最后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我们一起来学习会写字吧！</a:t>
            </a:r>
          </a:p>
        </p:txBody>
      </p:sp>
      <p:sp>
        <p:nvSpPr>
          <p:cNvPr id="42" name="云形标注 41"/>
          <p:cNvSpPr/>
          <p:nvPr/>
        </p:nvSpPr>
        <p:spPr>
          <a:xfrm>
            <a:off x="5685709" y="1214643"/>
            <a:ext cx="3244751" cy="997843"/>
          </a:xfrm>
          <a:prstGeom prst="cloudCallout">
            <a:avLst>
              <a:gd name="adj1" fmla="val -46432"/>
              <a:gd name="adj2" fmla="val 77315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先来读读下面几个字吧！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3" name="组合 7"/>
          <p:cNvGrpSpPr/>
          <p:nvPr/>
        </p:nvGrpSpPr>
        <p:grpSpPr>
          <a:xfrm>
            <a:off x="5636686" y="3039750"/>
            <a:ext cx="1029163" cy="1085656"/>
            <a:chOff x="2437" y="2032"/>
            <a:chExt cx="1244" cy="1264"/>
          </a:xfrm>
        </p:grpSpPr>
        <p:sp>
          <p:nvSpPr>
            <p:cNvPr id="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2" name="文本框 64"/>
          <p:cNvSpPr txBox="1"/>
          <p:nvPr/>
        </p:nvSpPr>
        <p:spPr>
          <a:xfrm>
            <a:off x="5636686" y="303975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746794" y="2427750"/>
            <a:ext cx="946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shuāi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54" name="文本框 12"/>
          <p:cNvSpPr txBox="1"/>
          <p:nvPr/>
        </p:nvSpPr>
        <p:spPr>
          <a:xfrm>
            <a:off x="4581847" y="2427750"/>
            <a:ext cx="1016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4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wò</a:t>
            </a:r>
            <a:endParaRPr lang="en-US" altLang="zh-CN" sz="24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55" name="组合 7"/>
          <p:cNvGrpSpPr/>
          <p:nvPr/>
        </p:nvGrpSpPr>
        <p:grpSpPr>
          <a:xfrm>
            <a:off x="6825771" y="3039750"/>
            <a:ext cx="1029163" cy="1085656"/>
            <a:chOff x="2437" y="2032"/>
            <a:chExt cx="1244" cy="1264"/>
          </a:xfrm>
        </p:grpSpPr>
        <p:sp>
          <p:nvSpPr>
            <p:cNvPr id="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0" name="文本框 64"/>
          <p:cNvSpPr txBox="1"/>
          <p:nvPr/>
        </p:nvSpPr>
        <p:spPr>
          <a:xfrm>
            <a:off x="6825771" y="303975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013747" y="2427750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píng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pSp>
        <p:nvGrpSpPr>
          <p:cNvPr id="62" name="组合 7"/>
          <p:cNvGrpSpPr/>
          <p:nvPr/>
        </p:nvGrpSpPr>
        <p:grpSpPr>
          <a:xfrm>
            <a:off x="7902923" y="3039750"/>
            <a:ext cx="1029163" cy="1085656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6" name="文本框 64"/>
          <p:cNvSpPr txBox="1"/>
          <p:nvPr/>
        </p:nvSpPr>
        <p:spPr>
          <a:xfrm>
            <a:off x="7888592" y="303975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掐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090072" y="2427750"/>
            <a:ext cx="622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qiā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79512" y="855890"/>
            <a:ext cx="8784976" cy="3876323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323528" y="555750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611560" y="627758"/>
            <a:ext cx="1609767" cy="472337"/>
            <a:chOff x="760801" y="933520"/>
            <a:chExt cx="1609767" cy="472337"/>
          </a:xfrm>
        </p:grpSpPr>
        <p:grpSp>
          <p:nvGrpSpPr>
            <p:cNvPr id="74" name="组合 73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76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68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0" y="4105016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000" y="4083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000" y="4083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000" y="4083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00" y="4083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000" y="4083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000" y="4083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000" y="4083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4" grpId="0"/>
      <p:bldP spid="5" grpId="0"/>
      <p:bldP spid="42" grpId="0" animBg="1"/>
      <p:bldP spid="53" grpId="0"/>
      <p:bldP spid="54" grpId="0"/>
      <p:bldP spid="61" grpId="0"/>
      <p:bldP spid="6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824787" y="1259489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惹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824787" y="1296901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" name="矩形 7"/>
          <p:cNvSpPr/>
          <p:nvPr/>
        </p:nvSpPr>
        <p:spPr>
          <a:xfrm>
            <a:off x="3765119" y="1201780"/>
            <a:ext cx="4391806" cy="1200329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上下结构，上下部分都要写得略扁，心字底要稳稳地托住“若”。</a:t>
            </a:r>
            <a:endParaRPr lang="zh-CN" altLang="zh-CN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燕尾形箭头 8"/>
          <p:cNvSpPr/>
          <p:nvPr/>
        </p:nvSpPr>
        <p:spPr>
          <a:xfrm>
            <a:off x="2566061" y="1581094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64"/>
          <p:cNvSpPr txBox="1"/>
          <p:nvPr/>
        </p:nvSpPr>
        <p:spPr>
          <a:xfrm>
            <a:off x="779950" y="2906911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7"/>
          <p:cNvGrpSpPr/>
          <p:nvPr/>
        </p:nvGrpSpPr>
        <p:grpSpPr>
          <a:xfrm>
            <a:off x="784950" y="2962924"/>
            <a:ext cx="1029163" cy="1085656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" name="燕尾形箭头 21"/>
          <p:cNvSpPr/>
          <p:nvPr/>
        </p:nvSpPr>
        <p:spPr>
          <a:xfrm>
            <a:off x="2548929" y="3189655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65119" y="2831806"/>
            <a:ext cx="4608512" cy="1200329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左右结构，“率”上半部分的笔画较多，要向中心聚拢，写得紧凑一些，“十”要写得舒展。</a:t>
            </a:r>
            <a:endParaRPr lang="zh-CN" altLang="zh-CN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 descr="图片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166" y="107139"/>
            <a:ext cx="2004126" cy="642942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050519" y="755790"/>
            <a:ext cx="482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rě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78147" y="2429215"/>
            <a:ext cx="946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shuāi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21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000" y="1851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165" y="3435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/>
      <p:bldP spid="22" grpId="0" animBg="1"/>
      <p:bldP spid="23" grpId="0" animBg="1"/>
      <p:bldP spid="2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1077369" y="1884231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掐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1082369" y="1940244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燕尾形箭头 6"/>
          <p:cNvSpPr/>
          <p:nvPr/>
        </p:nvSpPr>
        <p:spPr>
          <a:xfrm>
            <a:off x="2700000" y="2183294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24000" y="1825571"/>
            <a:ext cx="4000381" cy="1200329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左右结构，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 “臼”不是“白”，注意笔顺先左后右再封口。</a:t>
            </a:r>
            <a:endParaRPr lang="zh-CN" altLang="zh-CN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6221" y="1406535"/>
            <a:ext cx="622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qiā</a:t>
            </a:r>
            <a:endParaRPr lang="zh-CN" altLang="en-US" sz="24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10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3003750"/>
            <a:ext cx="575896" cy="5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12706" y="1616301"/>
            <a:ext cx="100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批注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12706" y="2161128"/>
            <a:ext cx="129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有疑问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12706" y="2681016"/>
            <a:ext cx="1137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有体会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12706" y="3265147"/>
            <a:ext cx="1206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写得好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12706" y="3754583"/>
            <a:ext cx="1253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有启发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57122" y="2077966"/>
            <a:ext cx="86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70031" y="2391960"/>
            <a:ext cx="180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见到鹅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被鹅袭击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23556" y="2738812"/>
            <a:ext cx="2136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怕      不怕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796706" y="2738811"/>
            <a:ext cx="1175542" cy="2308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796706" y="2969645"/>
            <a:ext cx="1175542" cy="2955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721" name="直接箭头连接符 115720"/>
          <p:cNvCxnSpPr/>
          <p:nvPr/>
        </p:nvCxnSpPr>
        <p:spPr>
          <a:xfrm>
            <a:off x="6576290" y="2969644"/>
            <a:ext cx="720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724" name="TextBox 115723"/>
          <p:cNvSpPr txBox="1"/>
          <p:nvPr/>
        </p:nvSpPr>
        <p:spPr>
          <a:xfrm>
            <a:off x="6690068" y="250797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8943" y="2385390"/>
            <a:ext cx="556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牛和鹅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137369" y="1649227"/>
            <a:ext cx="240553" cy="2376170"/>
          </a:xfrm>
          <a:prstGeom prst="leftBrace">
            <a:avLst/>
          </a:prstGeom>
          <a:ln w="15875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68422" y="1635750"/>
            <a:ext cx="7262635" cy="20612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《牛和鹅》通过描写作者</a:t>
            </a:r>
            <a:r>
              <a:rPr lang="zh-CN" altLang="en-US" sz="2700" b="1" kern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回家的路上被鹅追赶，后来在金奎叔的帮助下赶走了鹅，再不怕鹅的故事。告诉我们事情从</a:t>
            </a:r>
            <a:r>
              <a:rPr lang="zh-CN" altLang="en-US" sz="2700" b="1" u="sng" kern="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出发就会得到</a:t>
            </a:r>
            <a:r>
              <a:rPr lang="zh-CN" altLang="en-US" sz="27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8650" y="3098513"/>
            <a:ext cx="2087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不同的结果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22650" y="2587493"/>
            <a:ext cx="1665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不同角度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961" y="1584000"/>
            <a:ext cx="1511039" cy="1354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2273730" y="1584000"/>
            <a:ext cx="82169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wèi</a:t>
            </a:r>
          </a:p>
        </p:txBody>
      </p:sp>
      <p:sp>
        <p:nvSpPr>
          <p:cNvPr id="24" name="矩形 23"/>
          <p:cNvSpPr/>
          <p:nvPr/>
        </p:nvSpPr>
        <p:spPr>
          <a:xfrm>
            <a:off x="3260639" y="1584000"/>
            <a:ext cx="13843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quán</a:t>
            </a:r>
          </a:p>
        </p:txBody>
      </p:sp>
      <p:sp>
        <p:nvSpPr>
          <p:cNvPr id="25" name="矩形 24"/>
          <p:cNvSpPr/>
          <p:nvPr/>
        </p:nvSpPr>
        <p:spPr>
          <a:xfrm>
            <a:off x="4786958" y="1584000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chuí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73730" y="1980000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150480" y="1980000"/>
            <a:ext cx="1230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无所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78654" y="1980000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拳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92211" y="198000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13386" y="1980000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捶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510489" y="198000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53889" y="510678"/>
            <a:ext cx="6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先来把本课的生字读一读吧！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871496" y="2129028"/>
            <a:ext cx="796937" cy="47333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9512" y="1189721"/>
            <a:ext cx="8784976" cy="3542269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52000" y="843750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97990" y="843750"/>
            <a:ext cx="1121491" cy="438582"/>
            <a:chOff x="6520102" y="843558"/>
            <a:chExt cx="1121491" cy="438582"/>
          </a:xfrm>
        </p:grpSpPr>
        <p:sp>
          <p:nvSpPr>
            <p:cNvPr id="39" name="TextBox 11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2893531" y="3195864"/>
            <a:ext cx="13843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wán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419850" y="3195864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chuí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011546" y="359186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625103" y="359186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皮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46278" y="359186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143380" y="3591864"/>
            <a:ext cx="2740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哩哩哩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36" grpId="0" animBg="1"/>
      <p:bldP spid="49" grpId="0"/>
      <p:bldP spid="5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8000" y="1771485"/>
            <a:ext cx="7193901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一天，玉皇大帝派观音娘娘到下界察访民情。观音娘娘来到下界，见人们仅凭自己的双手劳动很辛苦，于是回天宫奏明玉帝，请求将天上的牛、羊、鹅等放到下界给人们使用。玉帝闻奏，欣然答应，让牛帮人耕地，羊帮人踩土，鹅帮人割草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2429622" y="1228568"/>
            <a:ext cx="355806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牛和鹅眼睛的传说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9197"/>
            <a:ext cx="2295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5"/>
          <p:cNvSpPr txBox="1"/>
          <p:nvPr/>
        </p:nvSpPr>
        <p:spPr>
          <a:xfrm>
            <a:off x="5580000" y="681643"/>
            <a:ext cx="3428548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试着从多角度给文章做批注吧！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0000" y="1059750"/>
            <a:ext cx="7121901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人们很高兴，于是，赶着牛、羊、鹅等到田里耕耘。谁知因牛的瞳孔生得很大，把人看成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点而小东西，它觉得被人牵着乱转太不应该，便转过头来，用角把人抵撞得头破肚裂。从此，牛见人就用角抵。而鹅的瞳孔很小，它把人看成一种极高大的怪物，一见人，就吓得遍身发抖，不敢走动。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000" y="3075750"/>
            <a:ext cx="2006692" cy="1615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551"/>
            <a:ext cx="2647478" cy="167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40000" y="1177257"/>
            <a:ext cx="7950865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观音娘娘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得知这一情况后，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当即   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施展神通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，把牛和鹅的眼珠交换了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 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来。从此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，牛就服服帖帖地由人支使；而鹅换上牛的眼珠后，则把什么东西都看小了，因此无论比它大十倍、百倍的人或牲畜走过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它身边时，它都要伸着脖子啄咬一下。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581472" y="1635750"/>
            <a:ext cx="7939470" cy="23339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金奎叔用手握住了鹅的长脖子。</a:t>
            </a:r>
            <a:endParaRPr kumimoji="1"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kumimoji="1"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改成“被”字句。</a:t>
            </a:r>
            <a:endParaRPr kumimoji="1"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25"/>
              </a:lnSpc>
              <a:spcBef>
                <a:spcPct val="50000"/>
              </a:spcBef>
            </a:pPr>
            <a:endParaRPr kumimoji="1"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kumimoji="1"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改成“把”字句。</a:t>
            </a:r>
          </a:p>
        </p:txBody>
      </p:sp>
      <p:sp>
        <p:nvSpPr>
          <p:cNvPr id="25" name="TextBox 20"/>
          <p:cNvSpPr txBox="1">
            <a:spLocks noChangeArrowheads="1"/>
          </p:cNvSpPr>
          <p:nvPr/>
        </p:nvSpPr>
        <p:spPr bwMode="auto">
          <a:xfrm>
            <a:off x="1635665" y="2802736"/>
            <a:ext cx="5403630" cy="483870"/>
          </a:xfrm>
          <a:prstGeom prst="rect">
            <a:avLst/>
          </a:prstGeom>
          <a:noFill/>
          <a:ln w="444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鹅的长脖子被金奎叔用手握住了。</a:t>
            </a:r>
          </a:p>
        </p:txBody>
      </p:sp>
      <p:sp>
        <p:nvSpPr>
          <p:cNvPr id="32" name="TextBox 20"/>
          <p:cNvSpPr txBox="1">
            <a:spLocks noChangeArrowheads="1"/>
          </p:cNvSpPr>
          <p:nvPr/>
        </p:nvSpPr>
        <p:spPr bwMode="auto">
          <a:xfrm>
            <a:off x="1635665" y="3969722"/>
            <a:ext cx="5259629" cy="483870"/>
          </a:xfrm>
          <a:prstGeom prst="rect">
            <a:avLst/>
          </a:prstGeom>
          <a:noFill/>
          <a:ln w="4445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金奎叔用手把鹅的长脖子握住了。</a:t>
            </a: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32419" y="1067853"/>
            <a:ext cx="2709396" cy="502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一、句子练习。</a:t>
            </a:r>
            <a:endParaRPr kumimoji="1"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044000" y="987750"/>
            <a:ext cx="2614520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我会写。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3885" y="2386330"/>
            <a:ext cx="7990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l" fontAlgn="base"/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啪嗒啪嗒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_________  _________   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_________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1190" y="2377440"/>
            <a:ext cx="164909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滴答滴答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79309" y="2386330"/>
            <a:ext cx="164909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哗啦哗啦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01734" y="2386330"/>
            <a:ext cx="164909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乒乓乒乓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8660" y="1707750"/>
            <a:ext cx="7726680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《牛和鹅》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中的鹅________、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_________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“我”在鹅面前狼狈不堪，慌忙逃窜。课文告诉我们的道理是______________________________。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660" y="798830"/>
            <a:ext cx="422423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三、根据课文内容填空。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84000" y="1736960"/>
            <a:ext cx="1649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神气十足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56000" y="1756010"/>
            <a:ext cx="1649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胆大妄为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22426" y="2841715"/>
            <a:ext cx="5545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不同的角度出发会得到不同的结果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91540" y="1882140"/>
            <a:ext cx="7489825" cy="22612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2850"/>
              </a:lnSpc>
            </a:pP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时候，我身边的同学都说大公鸡嘴巴尖，会啄人，特别可怕。所以，我每次看到大公鸡都躲得远远的。后来，妈妈养了几只大公鸡，我开始帮助妈妈喂它们，发现只要不去招惹它，它不会主动袭击我，而且大公鸡每天都打鸣，叫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早起，我彻底改变了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大公鸡是可怕的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印象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104222" y="627750"/>
            <a:ext cx="7064460" cy="982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四、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你在生活中遇到过与本文类似的事情吗？说一说吧！</a:t>
            </a:r>
          </a:p>
        </p:txBody>
      </p:sp>
      <p:sp>
        <p:nvSpPr>
          <p:cNvPr id="4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660232" y="4083918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字词听写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603" y="4133353"/>
            <a:ext cx="351070" cy="380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8173561" y="4067329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064909" y="2291786"/>
            <a:ext cx="65913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bo</a:t>
            </a:r>
            <a:endParaRPr lang="en-US" altLang="zh-CN" sz="3000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11514" y="2687786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膊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484000" y="2687786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胳</a:t>
            </a:r>
          </a:p>
        </p:txBody>
      </p:sp>
      <p:sp>
        <p:nvSpPr>
          <p:cNvPr id="43" name="矩形 42"/>
          <p:cNvSpPr/>
          <p:nvPr/>
        </p:nvSpPr>
        <p:spPr>
          <a:xfrm>
            <a:off x="7962632" y="2291786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bù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962632" y="2759786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怖</a:t>
            </a:r>
          </a:p>
        </p:txBody>
      </p:sp>
      <p:sp>
        <p:nvSpPr>
          <p:cNvPr id="56" name="TextBox 45"/>
          <p:cNvSpPr txBox="1"/>
          <p:nvPr/>
        </p:nvSpPr>
        <p:spPr>
          <a:xfrm>
            <a:off x="7303824" y="2759786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</a:p>
        </p:txBody>
      </p:sp>
      <p:sp>
        <p:nvSpPr>
          <p:cNvPr id="57" name="文本框 8"/>
          <p:cNvSpPr txBox="1"/>
          <p:nvPr/>
        </p:nvSpPr>
        <p:spPr>
          <a:xfrm>
            <a:off x="6161615" y="2759786"/>
            <a:ext cx="699230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瓶</a:t>
            </a:r>
          </a:p>
        </p:txBody>
      </p:sp>
      <p:sp>
        <p:nvSpPr>
          <p:cNvPr id="58" name="TextBox 47"/>
          <p:cNvSpPr txBox="1"/>
          <p:nvPr/>
        </p:nvSpPr>
        <p:spPr>
          <a:xfrm>
            <a:off x="5587720" y="275978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12"/>
          <p:cNvSpPr txBox="1"/>
          <p:nvPr/>
        </p:nvSpPr>
        <p:spPr>
          <a:xfrm>
            <a:off x="6064931" y="2291786"/>
            <a:ext cx="133985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  <a:sym typeface="+mn-ea"/>
              </a:rPr>
              <a:t>píng</a:t>
            </a:r>
            <a:endParaRPr lang="en-US" sz="3000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60" name="文本框 8"/>
          <p:cNvSpPr txBox="1"/>
          <p:nvPr/>
        </p:nvSpPr>
        <p:spPr>
          <a:xfrm>
            <a:off x="4477287" y="2759786"/>
            <a:ext cx="699230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襟</a:t>
            </a:r>
          </a:p>
        </p:txBody>
      </p:sp>
      <p:sp>
        <p:nvSpPr>
          <p:cNvPr id="61" name="TextBox 47"/>
          <p:cNvSpPr txBox="1"/>
          <p:nvPr/>
        </p:nvSpPr>
        <p:spPr>
          <a:xfrm>
            <a:off x="3903392" y="275978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</a:p>
        </p:txBody>
      </p:sp>
      <p:sp>
        <p:nvSpPr>
          <p:cNvPr id="62" name="文本框 12"/>
          <p:cNvSpPr txBox="1"/>
          <p:nvPr/>
        </p:nvSpPr>
        <p:spPr>
          <a:xfrm>
            <a:off x="4380603" y="2291786"/>
            <a:ext cx="133985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  <a:sym typeface="+mn-ea"/>
              </a:rPr>
              <a:t>jīn</a:t>
            </a:r>
            <a:endParaRPr lang="en-US" sz="3000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30062" y="2211750"/>
            <a:ext cx="1829500" cy="1255921"/>
            <a:chOff x="251520" y="2266079"/>
            <a:chExt cx="1778496" cy="901412"/>
          </a:xfrm>
        </p:grpSpPr>
        <p:sp>
          <p:nvSpPr>
            <p:cNvPr id="64" name="云形标注 63"/>
            <p:cNvSpPr/>
            <p:nvPr/>
          </p:nvSpPr>
          <p:spPr>
            <a:xfrm>
              <a:off x="251520" y="2266079"/>
              <a:ext cx="1778496" cy="901412"/>
            </a:xfrm>
            <a:prstGeom prst="cloudCallout">
              <a:avLst>
                <a:gd name="adj1" fmla="val 86556"/>
                <a:gd name="adj2" fmla="val -13743"/>
              </a:avLst>
            </a:prstGeom>
            <a:solidFill>
              <a:schemeClr val="bg1"/>
            </a:solidFill>
            <a:ln>
              <a:solidFill>
                <a:srgbClr val="FFC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99660" y="2377885"/>
              <a:ext cx="1630355" cy="728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读作轻声，要读得又轻又短。</a:t>
              </a:r>
              <a:endPara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6" name="椭圆 65"/>
          <p:cNvSpPr/>
          <p:nvPr/>
        </p:nvSpPr>
        <p:spPr>
          <a:xfrm>
            <a:off x="2996005" y="2829820"/>
            <a:ext cx="796937" cy="47333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7123" y="3711536"/>
            <a:ext cx="364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和“禁”字读音相同。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4477287" y="2759786"/>
            <a:ext cx="699230" cy="61340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53889" y="510678"/>
            <a:ext cx="64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先来把本课的生字读一读吧！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9512" y="1189721"/>
            <a:ext cx="8784976" cy="3542269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52000" y="843750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97990" y="843750"/>
            <a:ext cx="1121491" cy="438582"/>
            <a:chOff x="6520102" y="843558"/>
            <a:chExt cx="1121491" cy="438582"/>
          </a:xfrm>
        </p:grpSpPr>
        <p:sp>
          <p:nvSpPr>
            <p:cNvPr id="39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59" grpId="0"/>
      <p:bldP spid="62" grpId="0"/>
      <p:bldP spid="66" grpId="0" animBg="1"/>
      <p:bldP spid="10" grpId="0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9914" y="3147750"/>
            <a:ext cx="72072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可是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，它要是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这点来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欺负人，那咱们可不答应，就得掐住它的脖子，把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它摔到池塘里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去。</a:t>
            </a:r>
          </a:p>
        </p:txBody>
      </p:sp>
      <p:sp>
        <p:nvSpPr>
          <p:cNvPr id="3" name="文本框 8"/>
          <p:cNvSpPr txBox="1"/>
          <p:nvPr/>
        </p:nvSpPr>
        <p:spPr>
          <a:xfrm>
            <a:off x="1247052" y="2507322"/>
            <a:ext cx="64793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瓶</a:t>
            </a:r>
          </a:p>
        </p:txBody>
      </p:sp>
      <p:sp>
        <p:nvSpPr>
          <p:cNvPr id="4" name="TextBox 47"/>
          <p:cNvSpPr txBox="1"/>
          <p:nvPr/>
        </p:nvSpPr>
        <p:spPr>
          <a:xfrm>
            <a:off x="673157" y="2507326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2"/>
          <p:cNvSpPr txBox="1"/>
          <p:nvPr/>
        </p:nvSpPr>
        <p:spPr>
          <a:xfrm>
            <a:off x="1150368" y="2045170"/>
            <a:ext cx="133985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  <a:sym typeface="+mn-ea"/>
              </a:rPr>
              <a:t>píng</a:t>
            </a:r>
            <a:endParaRPr lang="en-US" sz="2800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4079704" y="2718876"/>
            <a:ext cx="106095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  <a:sym typeface="+mn-ea"/>
              </a:rPr>
              <a:t>píng</a:t>
            </a:r>
            <a:endParaRPr lang="en-US" sz="24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5436000" y="1762979"/>
            <a:ext cx="3168000" cy="1223999"/>
          </a:xfrm>
          <a:prstGeom prst="cloudCallout">
            <a:avLst>
              <a:gd name="adj1" fmla="val -52907"/>
              <a:gd name="adj2" fmla="val 59013"/>
            </a:avLst>
          </a:prstGeom>
          <a:grpFill/>
          <a:ln>
            <a:solidFill>
              <a:srgbClr val="FFC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“几”字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旁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，文中有依靠、仗恃的意思。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33008" y="835363"/>
            <a:ext cx="3693392" cy="1423420"/>
            <a:chOff x="2844000" y="215814"/>
            <a:chExt cx="3693392" cy="1423420"/>
          </a:xfrm>
        </p:grpSpPr>
        <p:sp>
          <p:nvSpPr>
            <p:cNvPr id="11" name="云形标注 10"/>
            <p:cNvSpPr/>
            <p:nvPr/>
          </p:nvSpPr>
          <p:spPr>
            <a:xfrm>
              <a:off x="2844000" y="215814"/>
              <a:ext cx="3693392" cy="1423420"/>
            </a:xfrm>
            <a:prstGeom prst="cloudCallout">
              <a:avLst>
                <a:gd name="adj1" fmla="val -56298"/>
                <a:gd name="adj2" fmla="val 35870"/>
              </a:avLst>
            </a:prstGeom>
            <a:grpFill/>
            <a:ln>
              <a:solidFill>
                <a:srgbClr val="FFC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192571" y="408271"/>
              <a:ext cx="299625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“瓦”</a:t>
              </a:r>
              <a:r>
                <a:rPr lang="zh-CN" altLang="en-US" sz="2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字旁，口小腹大的器皿，多为瓷或玻璃做成。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2233008" y="292525"/>
            <a:ext cx="42861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再来读一读下面的同音字吧！</a:t>
            </a:r>
          </a:p>
        </p:txBody>
      </p:sp>
      <p:sp>
        <p:nvSpPr>
          <p:cNvPr id="15" name="矩形 14"/>
          <p:cNvSpPr/>
          <p:nvPr/>
        </p:nvSpPr>
        <p:spPr>
          <a:xfrm>
            <a:off x="179512" y="835363"/>
            <a:ext cx="8784976" cy="3896627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24495" y="483750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70485" y="483750"/>
            <a:ext cx="1121491" cy="438582"/>
            <a:chOff x="6520102" y="843558"/>
            <a:chExt cx="1121491" cy="438582"/>
          </a:xfrm>
        </p:grpSpPr>
        <p:sp>
          <p:nvSpPr>
            <p:cNvPr id="18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66133"/>
          <a:stretch>
            <a:fillRect/>
          </a:stretch>
        </p:blipFill>
        <p:spPr>
          <a:xfrm>
            <a:off x="7341870" y="2099945"/>
            <a:ext cx="1290320" cy="12992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29400" r="32933"/>
          <a:stretch>
            <a:fillRect/>
          </a:stretch>
        </p:blipFill>
        <p:spPr>
          <a:xfrm>
            <a:off x="5960745" y="2099945"/>
            <a:ext cx="1435100" cy="12992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r="71150"/>
          <a:stretch>
            <a:fillRect/>
          </a:stretch>
        </p:blipFill>
        <p:spPr>
          <a:xfrm>
            <a:off x="4896485" y="2099945"/>
            <a:ext cx="1099185" cy="12992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5483" b="2778"/>
          <a:stretch>
            <a:fillRect/>
          </a:stretch>
        </p:blipFill>
        <p:spPr>
          <a:xfrm>
            <a:off x="2976245" y="1529715"/>
            <a:ext cx="1493520" cy="2092960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2198" r="35178" b="2778"/>
          <a:stretch>
            <a:fillRect/>
          </a:stretch>
        </p:blipFill>
        <p:spPr>
          <a:xfrm>
            <a:off x="1564640" y="1529715"/>
            <a:ext cx="1411605" cy="2092960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7141" b="2778"/>
          <a:stretch>
            <a:fillRect/>
          </a:stretch>
        </p:blipFill>
        <p:spPr>
          <a:xfrm>
            <a:off x="197485" y="1529715"/>
            <a:ext cx="1421765" cy="2092960"/>
          </a:xfrm>
          <a:prstGeom prst="round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211252" y="862330"/>
            <a:ext cx="2605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拼图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牛和鹅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4500245" y="2640965"/>
            <a:ext cx="504190" cy="1152525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40" name="文本框 39"/>
          <p:cNvSpPr txBox="1"/>
          <p:nvPr/>
        </p:nvSpPr>
        <p:spPr>
          <a:xfrm>
            <a:off x="203200" y="204914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甚至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619250" y="2690495"/>
            <a:ext cx="10420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结实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094990" y="228473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混乱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64640" y="2099945"/>
            <a:ext cx="1097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助威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075045" y="2277110"/>
            <a:ext cx="11518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无缘无故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13955" y="2584450"/>
            <a:ext cx="1275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忙乱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867275" y="255397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消失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315505" y="501759"/>
            <a:ext cx="456833" cy="456366"/>
            <a:chOff x="631825" y="5181600"/>
            <a:chExt cx="1554163" cy="155257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TextBox 11"/>
          <p:cNvSpPr txBox="1">
            <a:spLocks noChangeArrowheads="1"/>
          </p:cNvSpPr>
          <p:nvPr/>
        </p:nvSpPr>
        <p:spPr bwMode="auto">
          <a:xfrm>
            <a:off x="3804950" y="42987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29" grpId="0"/>
      <p:bldP spid="41" grpId="0"/>
      <p:bldP spid="8" grpId="1"/>
      <p:bldP spid="42" grpId="0"/>
      <p:bldP spid="9" grpId="1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30870" y="1155705"/>
            <a:ext cx="7213930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完生字后，我们一起默读课文及批注，想想这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篇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课文围绕“牛和鹅”写了些什么吧！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331" y="3060600"/>
            <a:ext cx="3068469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欺负牛，害怕鹅</a:t>
            </a:r>
          </a:p>
        </p:txBody>
      </p:sp>
      <p:sp>
        <p:nvSpPr>
          <p:cNvPr id="9" name="文本框 2"/>
          <p:cNvSpPr txBox="1"/>
          <p:nvPr/>
        </p:nvSpPr>
        <p:spPr>
          <a:xfrm>
            <a:off x="4395447" y="3060600"/>
            <a:ext cx="1832553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被鹅追赶</a:t>
            </a:r>
          </a:p>
        </p:txBody>
      </p:sp>
      <p:sp>
        <p:nvSpPr>
          <p:cNvPr id="10" name="文本框 2"/>
          <p:cNvSpPr txBox="1"/>
          <p:nvPr/>
        </p:nvSpPr>
        <p:spPr>
          <a:xfrm>
            <a:off x="6483447" y="3066975"/>
            <a:ext cx="1832553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改变态度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4758</Words>
  <Application>Microsoft Office PowerPoint</Application>
  <PresentationFormat>全屏显示(16:9)</PresentationFormat>
  <Paragraphs>407</Paragraphs>
  <Slides>56</Slides>
  <Notes>56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9" baseType="lpstr">
      <vt:lpstr>Arial</vt:lpstr>
      <vt:lpstr>宋体</vt:lpstr>
      <vt:lpstr>仿宋_GB2312</vt:lpstr>
      <vt:lpstr>Arial Black</vt:lpstr>
      <vt:lpstr>楷体_GB2312</vt:lpstr>
      <vt:lpstr>Times New Roman</vt:lpstr>
      <vt:lpstr>幼圆</vt:lpstr>
      <vt:lpstr>Calibri</vt:lpstr>
      <vt:lpstr>微软雅黑</vt:lpstr>
      <vt:lpstr>汉语拼音</vt:lpstr>
      <vt:lpstr>楷体</vt:lpstr>
      <vt:lpstr>黑体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</cp:revision>
  <dcterms:created xsi:type="dcterms:W3CDTF">2017-03-17T02:28:00Z</dcterms:created>
  <dcterms:modified xsi:type="dcterms:W3CDTF">2020-10-04T03:05:18Z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