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5">
  <p:sldMasterIdLst>
    <p:sldMasterId id="2147483648" r:id="rId1"/>
  </p:sldMasterIdLst>
  <p:notesMasterIdLst>
    <p:notesMasterId r:id="rId4"/>
  </p:notesMasterIdLst>
  <p:sldIdLst>
    <p:sldId id="281" r:id="rId3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68" r:id="rId19"/>
    <p:sldId id="269" r:id="rId20"/>
    <p:sldId id="257" r:id="rId21"/>
    <p:sldId id="270" r:id="rId22"/>
    <p:sldId id="260" r:id="rId23"/>
    <p:sldId id="262" r:id="rId24"/>
    <p:sldId id="264" r:id="rId25"/>
    <p:sldId id="265" r:id="rId26"/>
    <p:sldId id="266" r:id="rId27"/>
    <p:sldId id="263" r:id="rId28"/>
    <p:sldId id="267" r:id="rId29"/>
    <p:sldId id="296" r:id="rId30"/>
    <p:sldId id="299" r:id="rId31"/>
    <p:sldId id="300" r:id="rId32"/>
    <p:sldId id="298" r:id="rId33"/>
    <p:sldId id="301" r:id="rId34"/>
    <p:sldId id="297" r:id="rId35"/>
    <p:sldId id="302" r:id="rId36"/>
    <p:sldId id="303" r:id="rId37"/>
    <p:sldId id="304" r:id="rId38"/>
    <p:sldId id="306" r:id="rId39"/>
    <p:sldId id="305" r:id="rId40"/>
    <p:sldId id="307" r:id="rId41"/>
    <p:sldId id="308" r:id="rId42"/>
    <p:sldId id="309" r:id="rId43"/>
    <p:sldId id="310" r:id="rId44"/>
    <p:sldId id="312" r:id="rId45"/>
    <p:sldId id="311" r:id="rId46"/>
    <p:sldId id="313" r:id="rId4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15620"/>
    <p:restoredTop sz="94660"/>
  </p:normalViewPr>
  <p:slideViewPr>
    <p:cSldViewPr showGuides="1">
      <p:cViewPr varScale="1">
        <p:scale>
          <a:sx n="51" d="100"/>
          <a:sy n="51" d="100"/>
        </p:scale>
        <p:origin x="-492" y="-90"/>
      </p:cViewPr>
      <p:guideLst>
        <p:guide orient="horz" pos="2160"/>
        <p:guide pos="2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.bin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wmf"/><Relationship Id="rId1" Type="http://schemas.openxmlformats.org/officeDocument/2006/relationships/oleObject" Target="../embeddings/oleObject2.bin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wmf"/><Relationship Id="rId1" Type="http://schemas.openxmlformats.org/officeDocument/2006/relationships/oleObject" Target="../embeddings/oleObject3.bin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" y="2540"/>
            <a:ext cx="9090025" cy="7236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" y="53975"/>
            <a:ext cx="9074150" cy="68116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955" y="40005"/>
            <a:ext cx="9074150" cy="68395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0320" y="-43180"/>
            <a:ext cx="9129395" cy="68802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540" y="67945"/>
            <a:ext cx="9119870" cy="67557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465" y="25400"/>
            <a:ext cx="9082405" cy="68681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85" y="-1270"/>
            <a:ext cx="9116060" cy="68522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8" name="图片 16387" descr="旋转 DSCF08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3" name="图片 17412" descr="旋转 DSCF08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03250"/>
            <a:ext cx="9144000" cy="812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160" name="表格 4159"/>
          <p:cNvGraphicFramePr/>
          <p:nvPr/>
        </p:nvGraphicFramePr>
        <p:xfrm>
          <a:off x="395288" y="476250"/>
          <a:ext cx="8497887" cy="6048375"/>
        </p:xfrm>
        <a:graphic>
          <a:graphicData uri="http://schemas.openxmlformats.org/drawingml/2006/table">
            <a:tbl>
              <a:tblPr/>
              <a:tblGrid>
                <a:gridCol w="2305050"/>
                <a:gridCol w="6192838"/>
              </a:tblGrid>
              <a:tr h="812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了解项目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集市相关表现或是特点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2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时间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早、晚或节假日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3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地点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一般都是固定的农贸市场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商品种类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蔬菜、水果、劳动生产工具等。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0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商品摆放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同一家生产的或同一类产品放一起。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21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购物形式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面对面交易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销售方式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自产自销、零售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1" name="图片 19460" descr="旋转 DSCF08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905" y="40005"/>
            <a:ext cx="9064625" cy="67976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196" name="表格 7195"/>
          <p:cNvGraphicFramePr/>
          <p:nvPr/>
        </p:nvGraphicFramePr>
        <p:xfrm>
          <a:off x="323850" y="404813"/>
          <a:ext cx="8569325" cy="6397625"/>
        </p:xfrm>
        <a:graphic>
          <a:graphicData uri="http://schemas.openxmlformats.org/drawingml/2006/table">
            <a:tbl>
              <a:tblPr/>
              <a:tblGrid>
                <a:gridCol w="2563813"/>
                <a:gridCol w="6005512"/>
              </a:tblGrid>
              <a:tr h="8397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了解项目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超市相关表现或是特点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时间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地点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0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商品种类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蔬菜、水果、衣服、文具、生活用品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商品摆放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同类商品放在一起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购物形式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自由选择，集中付款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12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销售方式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零售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/>
              <a:t>写出同类的商品</a:t>
            </a:r>
            <a:endParaRPr lang="zh-CN" altLang="en-US" b="1" dirty="0"/>
          </a:p>
        </p:txBody>
      </p:sp>
      <p:graphicFrame>
        <p:nvGraphicFramePr>
          <p:cNvPr id="9247" name="内容占位符 9246"/>
          <p:cNvGraphicFramePr/>
          <p:nvPr>
            <p:ph idx="1"/>
          </p:nvPr>
        </p:nvGraphicFramePr>
        <p:xfrm>
          <a:off x="457200" y="1600200"/>
          <a:ext cx="8229600" cy="4810125"/>
        </p:xfrm>
        <a:graphic>
          <a:graphicData uri="http://schemas.openxmlformats.org/drawingml/2006/table">
            <a:tbl>
              <a:tblPr/>
              <a:tblGrid>
                <a:gridCol w="1882775"/>
                <a:gridCol w="6346825"/>
              </a:tblGrid>
              <a:tr h="904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粮食类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大米、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副食类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酱油、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文具类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铅笔、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0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生活用品类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肥皂、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家电类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电饭锅、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/>
              <a:t>写出同类的商品</a:t>
            </a:r>
            <a:endParaRPr lang="zh-CN" altLang="en-US" b="1" dirty="0"/>
          </a:p>
        </p:txBody>
      </p:sp>
      <p:graphicFrame>
        <p:nvGraphicFramePr>
          <p:cNvPr id="12291" name="内容占位符 12290"/>
          <p:cNvGraphicFramePr/>
          <p:nvPr>
            <p:ph idx="1"/>
          </p:nvPr>
        </p:nvGraphicFramePr>
        <p:xfrm>
          <a:off x="250825" y="1600200"/>
          <a:ext cx="8642350" cy="4810125"/>
        </p:xfrm>
        <a:graphic>
          <a:graphicData uri="http://schemas.openxmlformats.org/drawingml/2006/table">
            <a:tbl>
              <a:tblPr/>
              <a:tblGrid>
                <a:gridCol w="1976438"/>
                <a:gridCol w="6665912"/>
              </a:tblGrid>
              <a:tr h="904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粮食类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大米、白面、小麦、大豆、小米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副食类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酱油、醋、盐、花椒、味精、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文具类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铅笔、钢笔、格尺、橡皮、小刀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0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生活用品类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肥皂、毛巾、牙膏、牙刷、香皂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家电类</a:t>
                      </a: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/>
                        <a:t>电饭锅、电视机、冰箱、微波炉</a:t>
                      </a: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  <a:ln/>
        </p:spPr>
        <p:txBody>
          <a:bodyPr anchor="ctr"/>
          <a:p>
            <a:r>
              <a:rPr lang="zh-CN" altLang="en-US" b="1" dirty="0"/>
              <a:t>请填上恰当的量词。</a:t>
            </a:r>
            <a:endParaRPr lang="zh-CN" altLang="en-US" b="1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179388" y="981075"/>
            <a:ext cx="8785225" cy="5616575"/>
          </a:xfrm>
          <a:ln/>
        </p:spPr>
        <p:txBody>
          <a:bodyPr/>
          <a:p>
            <a:r>
              <a:rPr lang="zh-CN" altLang="en-US" sz="3600" b="1" dirty="0"/>
              <a:t>帽子                        刀</a:t>
            </a:r>
            <a:endParaRPr lang="zh-CN" altLang="en-US" sz="3600" b="1" dirty="0"/>
          </a:p>
          <a:p>
            <a:r>
              <a:rPr lang="zh-CN" altLang="en-US" sz="3600" b="1" dirty="0"/>
              <a:t>衣服                        台灯</a:t>
            </a:r>
            <a:endParaRPr lang="zh-CN" altLang="en-US" sz="3600" b="1" dirty="0"/>
          </a:p>
          <a:p>
            <a:r>
              <a:rPr lang="zh-CN" altLang="en-US" sz="3600" b="1" dirty="0"/>
              <a:t>白菜                        电脑</a:t>
            </a:r>
            <a:endParaRPr lang="zh-CN" altLang="en-US" sz="3600" b="1" dirty="0"/>
          </a:p>
          <a:p>
            <a:r>
              <a:rPr lang="zh-CN" altLang="en-US" sz="3600" b="1" dirty="0"/>
              <a:t>皮鞋                        笔</a:t>
            </a:r>
            <a:endParaRPr lang="zh-CN" altLang="en-US" sz="3600" b="1" dirty="0"/>
          </a:p>
          <a:p>
            <a:r>
              <a:rPr lang="zh-CN" altLang="en-US" sz="3600" b="1" dirty="0"/>
              <a:t>电话</a:t>
            </a:r>
            <a:endParaRPr lang="zh-CN" altLang="en-US" sz="3600" b="1" dirty="0"/>
          </a:p>
          <a:p>
            <a:r>
              <a:rPr lang="zh-CN" altLang="en-US" sz="3600" b="1" dirty="0"/>
              <a:t>雨伞</a:t>
            </a:r>
            <a:endParaRPr lang="zh-CN" altLang="en-US" sz="3600" b="1" dirty="0"/>
          </a:p>
          <a:p>
            <a:r>
              <a:rPr lang="zh-CN" altLang="en-US" sz="3600" b="1" dirty="0"/>
              <a:t>醋</a:t>
            </a:r>
            <a:endParaRPr lang="zh-CN" altLang="en-US" sz="3600" b="1" dirty="0"/>
          </a:p>
          <a:p>
            <a:r>
              <a:rPr lang="zh-CN" altLang="en-US" sz="3600" b="1" dirty="0"/>
              <a:t>椅垫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0" y="188913"/>
            <a:ext cx="8686800" cy="719137"/>
          </a:xfrm>
          <a:ln/>
        </p:spPr>
        <p:txBody>
          <a:bodyPr anchor="ctr"/>
          <a:p>
            <a:r>
              <a:rPr lang="zh-CN" altLang="en-US" b="1" dirty="0"/>
              <a:t>请填上恰当的量词。</a:t>
            </a:r>
            <a:endParaRPr lang="zh-CN" altLang="en-US" b="1" dirty="0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179388" y="1268413"/>
            <a:ext cx="8785225" cy="5329237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帽子 一</a:t>
            </a:r>
            <a:r>
              <a:rPr lang="zh-CN" altLang="en-US" sz="4400" b="1" dirty="0">
                <a:solidFill>
                  <a:srgbClr val="FF0000"/>
                </a:solidFill>
              </a:rPr>
              <a:t>顶</a:t>
            </a:r>
            <a:r>
              <a:rPr lang="zh-CN" altLang="en-US" sz="4400" b="1" dirty="0"/>
              <a:t>帽子  一</a:t>
            </a:r>
            <a:r>
              <a:rPr lang="zh-CN" altLang="en-US" sz="4400" b="1" dirty="0">
                <a:solidFill>
                  <a:srgbClr val="FF0000"/>
                </a:solidFill>
              </a:rPr>
              <a:t>摞</a:t>
            </a:r>
            <a:r>
              <a:rPr lang="zh-CN" altLang="en-US" sz="4400" b="1" dirty="0"/>
              <a:t>帽子 一</a:t>
            </a:r>
            <a:r>
              <a:rPr lang="zh-CN" altLang="en-US" sz="4400" b="1" dirty="0">
                <a:solidFill>
                  <a:srgbClr val="FF0000"/>
                </a:solidFill>
              </a:rPr>
              <a:t>打</a:t>
            </a:r>
            <a:r>
              <a:rPr lang="zh-CN" altLang="en-US" sz="4400" b="1" dirty="0"/>
              <a:t>帽子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白菜 一</a:t>
            </a:r>
            <a:r>
              <a:rPr lang="zh-CN" altLang="en-US" sz="4400" b="1" dirty="0">
                <a:solidFill>
                  <a:srgbClr val="FF0000"/>
                </a:solidFill>
              </a:rPr>
              <a:t>棵</a:t>
            </a:r>
            <a:r>
              <a:rPr lang="zh-CN" altLang="en-US" sz="4400" b="1" dirty="0"/>
              <a:t>白菜  一</a:t>
            </a:r>
            <a:r>
              <a:rPr lang="zh-CN" altLang="en-US" sz="4400" b="1" dirty="0">
                <a:solidFill>
                  <a:srgbClr val="FF0000"/>
                </a:solidFill>
              </a:rPr>
              <a:t>斤</a:t>
            </a:r>
            <a:r>
              <a:rPr lang="zh-CN" altLang="en-US" sz="4400" b="1" dirty="0"/>
              <a:t>白菜 一</a:t>
            </a:r>
            <a:r>
              <a:rPr lang="zh-CN" altLang="en-US" sz="4400" b="1" dirty="0">
                <a:solidFill>
                  <a:srgbClr val="FF0000"/>
                </a:solidFill>
              </a:rPr>
              <a:t>堆</a:t>
            </a:r>
            <a:r>
              <a:rPr lang="zh-CN" altLang="en-US" sz="4400" b="1" dirty="0"/>
              <a:t>白菜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衣服  一</a:t>
            </a:r>
            <a:r>
              <a:rPr lang="zh-CN" altLang="en-US" sz="4400" b="1" dirty="0">
                <a:solidFill>
                  <a:srgbClr val="FF0000"/>
                </a:solidFill>
              </a:rPr>
              <a:t>件</a:t>
            </a:r>
            <a:r>
              <a:rPr lang="zh-CN" altLang="en-US" sz="4400" b="1" dirty="0"/>
              <a:t>衣服 一</a:t>
            </a:r>
            <a:r>
              <a:rPr lang="zh-CN" altLang="en-US" sz="4400" b="1" dirty="0">
                <a:solidFill>
                  <a:srgbClr val="FF0000"/>
                </a:solidFill>
              </a:rPr>
              <a:t>套</a:t>
            </a:r>
            <a:r>
              <a:rPr lang="zh-CN" altLang="en-US" sz="4400" b="1" dirty="0"/>
              <a:t>衣服 一</a:t>
            </a:r>
            <a:r>
              <a:rPr lang="zh-CN" altLang="en-US" sz="4400" b="1" dirty="0">
                <a:solidFill>
                  <a:srgbClr val="FF0000"/>
                </a:solidFill>
              </a:rPr>
              <a:t>包</a:t>
            </a:r>
            <a:r>
              <a:rPr lang="zh-CN" altLang="en-US" sz="4400" b="1" dirty="0"/>
              <a:t>衣服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皮鞋 一</a:t>
            </a:r>
            <a:r>
              <a:rPr lang="zh-CN" altLang="en-US" sz="4400" b="1" dirty="0">
                <a:solidFill>
                  <a:srgbClr val="FF0000"/>
                </a:solidFill>
              </a:rPr>
              <a:t>双</a:t>
            </a:r>
            <a:r>
              <a:rPr lang="zh-CN" altLang="en-US" sz="4400" b="1" dirty="0"/>
              <a:t>皮鞋  一</a:t>
            </a:r>
            <a:r>
              <a:rPr lang="zh-CN" altLang="en-US" sz="4400" b="1" dirty="0">
                <a:solidFill>
                  <a:srgbClr val="FF0000"/>
                </a:solidFill>
              </a:rPr>
              <a:t>只</a:t>
            </a:r>
            <a:r>
              <a:rPr lang="zh-CN" altLang="en-US" sz="4400" b="1" dirty="0"/>
              <a:t>皮鞋 一</a:t>
            </a:r>
            <a:r>
              <a:rPr lang="zh-CN" altLang="en-US" sz="4400" b="1" dirty="0">
                <a:solidFill>
                  <a:srgbClr val="FF0000"/>
                </a:solidFill>
              </a:rPr>
              <a:t>箱</a:t>
            </a:r>
            <a:r>
              <a:rPr lang="zh-CN" altLang="en-US" sz="4400" b="1" dirty="0"/>
              <a:t>皮鞋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电话 一</a:t>
            </a:r>
            <a:r>
              <a:rPr lang="zh-CN" altLang="en-US" sz="4400" b="1" dirty="0">
                <a:solidFill>
                  <a:srgbClr val="FF0000"/>
                </a:solidFill>
              </a:rPr>
              <a:t>部</a:t>
            </a:r>
            <a:r>
              <a:rPr lang="zh-CN" altLang="en-US" sz="4400" b="1" dirty="0"/>
              <a:t>电话  一</a:t>
            </a:r>
            <a:r>
              <a:rPr lang="zh-CN" altLang="en-US" sz="4400" b="1" dirty="0">
                <a:solidFill>
                  <a:srgbClr val="FF0000"/>
                </a:solidFill>
              </a:rPr>
              <a:t>台</a:t>
            </a:r>
            <a:r>
              <a:rPr lang="zh-CN" altLang="en-US" sz="4400" b="1" dirty="0"/>
              <a:t>电话 一</a:t>
            </a:r>
            <a:r>
              <a:rPr lang="zh-CN" altLang="en-US" sz="4400" b="1" dirty="0">
                <a:solidFill>
                  <a:srgbClr val="FF0000"/>
                </a:solidFill>
              </a:rPr>
              <a:t>个</a:t>
            </a:r>
            <a:r>
              <a:rPr lang="zh-CN" altLang="en-US" sz="4400" b="1" dirty="0"/>
              <a:t>电话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笔     一</a:t>
            </a:r>
            <a:r>
              <a:rPr lang="zh-CN" altLang="en-US" sz="4400" b="1" dirty="0">
                <a:solidFill>
                  <a:srgbClr val="FF0000"/>
                </a:solidFill>
              </a:rPr>
              <a:t>枝</a:t>
            </a:r>
            <a:r>
              <a:rPr lang="zh-CN" altLang="en-US" sz="4400" b="1" dirty="0"/>
              <a:t>笔     一</a:t>
            </a:r>
            <a:r>
              <a:rPr lang="zh-CN" altLang="en-US" sz="4400" b="1" dirty="0">
                <a:solidFill>
                  <a:srgbClr val="FF0000"/>
                </a:solidFill>
              </a:rPr>
              <a:t>杆</a:t>
            </a:r>
            <a:r>
              <a:rPr lang="zh-CN" altLang="en-US" sz="4400" b="1" dirty="0"/>
              <a:t>笔     一</a:t>
            </a:r>
            <a:r>
              <a:rPr lang="zh-CN" altLang="en-US" sz="4400" b="1" dirty="0">
                <a:solidFill>
                  <a:srgbClr val="FF0000"/>
                </a:solidFill>
              </a:rPr>
              <a:t>套</a:t>
            </a:r>
            <a:r>
              <a:rPr lang="zh-CN" altLang="en-US" sz="4400" b="1" dirty="0"/>
              <a:t>笔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电脑一</a:t>
            </a:r>
            <a:r>
              <a:rPr lang="zh-CN" altLang="en-US" sz="4400" b="1" dirty="0">
                <a:solidFill>
                  <a:srgbClr val="FF0000"/>
                </a:solidFill>
              </a:rPr>
              <a:t>台</a:t>
            </a:r>
            <a:r>
              <a:rPr lang="zh-CN" altLang="en-US" sz="4400" b="1" dirty="0"/>
              <a:t>电脑 一</a:t>
            </a:r>
            <a:r>
              <a:rPr lang="zh-CN" altLang="en-US" sz="4400" b="1" dirty="0">
                <a:solidFill>
                  <a:srgbClr val="FF0000"/>
                </a:solidFill>
              </a:rPr>
              <a:t>款</a:t>
            </a:r>
            <a:r>
              <a:rPr lang="zh-CN" altLang="en-US" sz="4400" b="1" dirty="0"/>
              <a:t>电脑  一</a:t>
            </a:r>
            <a:r>
              <a:rPr lang="zh-CN" altLang="en-US" sz="4400" b="1" dirty="0">
                <a:solidFill>
                  <a:srgbClr val="FF0000"/>
                </a:solidFill>
              </a:rPr>
              <a:t>批</a:t>
            </a:r>
            <a:r>
              <a:rPr lang="zh-CN" altLang="en-US" sz="4400" b="1" dirty="0"/>
              <a:t>电脑</a:t>
            </a:r>
            <a:endParaRPr lang="zh-CN" altLang="en-US" sz="44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8" name="矩形 11267"/>
          <p:cNvSpPr/>
          <p:nvPr/>
        </p:nvSpPr>
        <p:spPr>
          <a:xfrm>
            <a:off x="252413" y="404813"/>
            <a:ext cx="8567737" cy="5946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醋     一瓶醋   一斤醋  一壶醋  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    一袋醋   一口醋 一缸醋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雨伞 一把雨伞  一箱雨伞 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    一包雨伞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椅垫  一摞椅垫   一个椅垫  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     一箱椅垫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刀   一把刀   一套刀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台灯  一盏台灯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1075"/>
          </a:xfrm>
          <a:ln/>
        </p:spPr>
        <p:txBody>
          <a:bodyPr anchor="ctr"/>
          <a:p>
            <a:r>
              <a:rPr lang="zh-CN" altLang="en-US" b="1" dirty="0"/>
              <a:t>给下列商品分类</a:t>
            </a:r>
            <a:endParaRPr lang="zh-CN" altLang="en-US" b="1" dirty="0"/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0" y="1052513"/>
            <a:ext cx="8894763" cy="5400675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西瓜  大米  玉米  橘子 毛巾 牙刷   茶杯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莴笋菜    佛手瓜  香蕉    饺子     葡萄</a:t>
            </a:r>
            <a:endParaRPr lang="zh-CN" altLang="en-US" sz="4000" b="1" dirty="0"/>
          </a:p>
          <a:p>
            <a:r>
              <a:rPr lang="zh-CN" altLang="en-US" sz="4000" b="1" dirty="0"/>
              <a:t>生活用品：</a:t>
            </a:r>
            <a:endParaRPr lang="zh-CN" altLang="en-US" sz="4000" b="1" dirty="0"/>
          </a:p>
          <a:p>
            <a:r>
              <a:rPr lang="zh-CN" altLang="en-US" sz="4000" b="1" dirty="0"/>
              <a:t>水果：</a:t>
            </a:r>
            <a:endParaRPr lang="zh-CN" altLang="en-US" sz="4000" b="1" dirty="0"/>
          </a:p>
          <a:p>
            <a:r>
              <a:rPr lang="zh-CN" altLang="en-US" sz="4000" b="1" dirty="0"/>
              <a:t>蔬菜：</a:t>
            </a:r>
            <a:endParaRPr lang="zh-CN" altLang="en-US" sz="4000" b="1" dirty="0"/>
          </a:p>
          <a:p>
            <a:r>
              <a:rPr lang="zh-CN" altLang="en-US" sz="4000" b="1" dirty="0"/>
              <a:t>粮食：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读一读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集市   超市    专卖店     连锁店     购物中心</a:t>
            </a:r>
            <a:endParaRPr lang="zh-CN" altLang="en-US" sz="4000"/>
          </a:p>
          <a:p>
            <a:r>
              <a:rPr lang="zh-CN" altLang="en-US" sz="4000"/>
              <a:t>供销社        </a:t>
            </a:r>
            <a:r>
              <a:rPr lang="en-US" altLang="zh-CN" sz="4000"/>
              <a:t>——</a:t>
            </a:r>
            <a:r>
              <a:rPr lang="zh-CN" altLang="en-US" sz="4000">
                <a:solidFill>
                  <a:srgbClr val="FF0000"/>
                </a:solidFill>
              </a:rPr>
              <a:t>购物场所</a:t>
            </a:r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 sz="4000"/>
              <a:t>农贸市场     直销店       跳蚤市场     微商</a:t>
            </a:r>
            <a:endParaRPr lang="zh-CN" altLang="en-US" sz="4000"/>
          </a:p>
          <a:p>
            <a:r>
              <a:rPr lang="zh-CN" altLang="en-US" sz="4000"/>
              <a:t>购物广场     商业大厦 </a:t>
            </a:r>
            <a:r>
              <a:rPr lang="zh-CN" altLang="en-US"/>
              <a:t>  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读一读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345" y="1600200"/>
            <a:ext cx="8633460" cy="4526280"/>
          </a:xfrm>
        </p:spPr>
        <p:txBody>
          <a:bodyPr/>
          <a:p>
            <a:r>
              <a:rPr lang="zh-CN" altLang="en-US" sz="4000"/>
              <a:t>收银台    信用卡    刷卡     发票       打折 </a:t>
            </a:r>
            <a:endParaRPr lang="zh-CN" altLang="en-US" sz="4000"/>
          </a:p>
          <a:p>
            <a:r>
              <a:rPr lang="zh-CN" altLang="en-US" sz="4000"/>
              <a:t>零钱</a:t>
            </a:r>
            <a:r>
              <a:rPr lang="en-US" altLang="zh-CN" sz="4000"/>
              <a:t>——</a:t>
            </a:r>
            <a:r>
              <a:rPr lang="zh-CN" altLang="en-US" sz="4000"/>
              <a:t>买卖交易过程</a:t>
            </a:r>
            <a:endParaRPr lang="zh-CN" altLang="en-US" sz="4000"/>
          </a:p>
          <a:p>
            <a:r>
              <a:rPr lang="zh-CN" altLang="en-US" sz="4000"/>
              <a:t>现金   购物小票    计算器    购物车   </a:t>
            </a:r>
            <a:endParaRPr lang="zh-CN" altLang="en-US" sz="4000"/>
          </a:p>
          <a:p>
            <a:r>
              <a:rPr lang="zh-CN" altLang="en-US" sz="4000"/>
              <a:t>礼券   购物券       让利削价   周年庆</a:t>
            </a:r>
            <a:endParaRPr lang="zh-CN" altLang="en-US" sz="4000"/>
          </a:p>
          <a:p>
            <a:endParaRPr lang="zh-CN" altLang="en-US" sz="40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613410"/>
          </a:xfrm>
        </p:spPr>
        <p:txBody>
          <a:bodyPr/>
          <a:p>
            <a:r>
              <a:rPr lang="zh-CN" altLang="en-US"/>
              <a:t>读一读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705" y="889000"/>
            <a:ext cx="8940800" cy="5237480"/>
          </a:xfrm>
        </p:spPr>
        <p:txBody>
          <a:bodyPr/>
          <a:p>
            <a:r>
              <a:rPr lang="zh-CN" altLang="en-US" sz="4000"/>
              <a:t>公平秤    买卖公平    诚信为本    缺斤短两</a:t>
            </a:r>
            <a:endParaRPr lang="zh-CN" altLang="en-US" sz="4000"/>
          </a:p>
          <a:p>
            <a:r>
              <a:rPr lang="zh-CN" altLang="en-US" sz="4000"/>
              <a:t>投诉</a:t>
            </a:r>
            <a:r>
              <a:rPr lang="en-US" altLang="zh-CN" sz="4000"/>
              <a:t>——</a:t>
            </a:r>
            <a:r>
              <a:rPr lang="zh-CN" altLang="en-US" sz="4000"/>
              <a:t>商业行为准则</a:t>
            </a:r>
            <a:endParaRPr lang="zh-CN" altLang="en-US" sz="4000"/>
          </a:p>
          <a:p>
            <a:r>
              <a:rPr lang="zh-CN" altLang="en-US" sz="4000"/>
              <a:t>公买公卖   天天</a:t>
            </a:r>
            <a:r>
              <a:rPr lang="en-US" altLang="zh-CN" sz="4000"/>
              <a:t>3.15      </a:t>
            </a:r>
            <a:r>
              <a:rPr lang="zh-CN" altLang="en-US" sz="4000"/>
              <a:t>消协    消费者权益</a:t>
            </a:r>
            <a:endParaRPr lang="zh-CN" altLang="en-US" sz="4000"/>
          </a:p>
          <a:p>
            <a:r>
              <a:rPr lang="zh-CN" altLang="en-US" sz="4000"/>
              <a:t>童叟无欺    暴利       欺诈   假冒伪劣</a:t>
            </a:r>
            <a:endParaRPr lang="zh-CN" altLang="en-US" sz="4000"/>
          </a:p>
          <a:p>
            <a:r>
              <a:rPr lang="zh-CN" altLang="en-US" sz="4000"/>
              <a:t>买卖不成仁义在  百拿不厌   百问不烦</a:t>
            </a:r>
            <a:endParaRPr lang="zh-CN" altLang="en-US" sz="4000"/>
          </a:p>
          <a:p>
            <a:endParaRPr lang="zh-CN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3970" y="26035"/>
            <a:ext cx="9150350" cy="683958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认读生字表并看拼音写词语。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0495" y="1600200"/>
            <a:ext cx="8745220" cy="4526280"/>
          </a:xfrm>
        </p:spPr>
        <p:txBody>
          <a:bodyPr/>
          <a:p>
            <a:r>
              <a:rPr lang="zh-CN" altLang="en-US"/>
              <a:t>qiān  bǐ     fù shí    chāo   shì      </a:t>
            </a:r>
            <a:r>
              <a:rPr lang="zh-CN" altLang="en-US">
                <a:sym typeface="+mn-ea"/>
              </a:rPr>
              <a:t>  </a:t>
            </a:r>
            <a:r>
              <a:rPr lang="zh-CN" altLang="en-US">
                <a:sym typeface="+mn-ea"/>
              </a:rPr>
              <a:t> ( </a:t>
            </a:r>
            <a:r>
              <a:rPr lang="zh-CN" altLang="en-US">
                <a:sym typeface="+mn-ea"/>
              </a:rPr>
              <a:t>   )    (      )    (        )   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 shōu  yín  tái    </a:t>
            </a:r>
            <a:r>
              <a:rPr lang="zh-CN" altLang="en-US"/>
              <a:t>    líng  qián      </a:t>
            </a:r>
            <a:r>
              <a:rPr lang="zh-CN" altLang="en-US">
                <a:sym typeface="+mn-ea"/>
              </a:rPr>
              <a:t> </a:t>
            </a:r>
            <a:r>
              <a:rPr lang="zh-CN" altLang="en-US"/>
              <a:t>  </a:t>
            </a:r>
            <a:r>
              <a:rPr lang="zh-CN" altLang="en-US">
                <a:sym typeface="+mn-ea"/>
              </a:rPr>
              <a:t> (</a:t>
            </a:r>
            <a:r>
              <a:rPr lang="zh-CN" altLang="en-US"/>
              <a:t>              )           (         ) </a:t>
            </a:r>
            <a:endParaRPr lang="zh-CN" altLang="en-US"/>
          </a:p>
          <a:p>
            <a:r>
              <a:rPr lang="zh-CN" altLang="en-US"/>
              <a:t>chéng   xìn   wéi   běn  </a:t>
            </a:r>
            <a:endParaRPr lang="zh-CN" altLang="en-US"/>
          </a:p>
          <a:p>
            <a:r>
              <a:rPr lang="zh-CN" altLang="en-US"/>
              <a:t>  </a:t>
            </a:r>
            <a:r>
              <a:rPr lang="zh-CN" altLang="en-US">
                <a:sym typeface="+mn-ea"/>
              </a:rPr>
              <a:t> (                     )  </a:t>
            </a:r>
            <a:endParaRPr lang="zh-CN" altLang="en-US"/>
          </a:p>
          <a:p>
            <a:r>
              <a:rPr lang="zh-CN" altLang="en-US"/>
              <a:t>  jí  shì   shǐ  yòng   shuō  míng       </a:t>
            </a:r>
            <a:r>
              <a:rPr lang="zh-CN" altLang="en-US">
                <a:sym typeface="+mn-ea"/>
              </a:rPr>
              <a:t> (         </a:t>
            </a:r>
            <a:r>
              <a:rPr lang="zh-CN" altLang="en-US"/>
              <a:t> ）（                                    ）</a:t>
            </a:r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铅笔     副食      超市</a:t>
            </a:r>
            <a:endParaRPr lang="zh-CN" altLang="en-US"/>
          </a:p>
          <a:p>
            <a:r>
              <a:rPr lang="zh-CN" altLang="en-US"/>
              <a:t>收银台        零钱</a:t>
            </a:r>
            <a:endParaRPr lang="zh-CN" altLang="en-US"/>
          </a:p>
          <a:p>
            <a:r>
              <a:rPr lang="zh-CN" altLang="en-US"/>
              <a:t>诚信为本</a:t>
            </a:r>
            <a:endParaRPr lang="zh-CN" altLang="en-US"/>
          </a:p>
          <a:p>
            <a:r>
              <a:rPr lang="zh-CN" altLang="en-US"/>
              <a:t>集市      使用说明</a:t>
            </a: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读一读，填正确答案的序号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 </a:t>
            </a:r>
            <a:r>
              <a:rPr lang="zh-CN" altLang="en-US" sz="4000"/>
              <a:t> 1）按百分比降价叫做（  ）   </a:t>
            </a:r>
            <a:endParaRPr lang="zh-CN" altLang="en-US" sz="4000"/>
          </a:p>
          <a:p>
            <a:r>
              <a:rPr lang="zh-CN" altLang="en-US" sz="4000"/>
              <a:t>2）购买商品时利益受损可找（  ）3）选择完商品后付钱应找到（  ）4）专门经营一种品牌的商店叫（   ）   </a:t>
            </a:r>
            <a:endParaRPr lang="zh-CN" altLang="en-US" sz="4000"/>
          </a:p>
          <a:p>
            <a:r>
              <a:rPr lang="zh-CN" altLang="en-US" sz="4000"/>
              <a:t> ①消费者协会      ②收银台   </a:t>
            </a:r>
            <a:endParaRPr lang="zh-CN" altLang="en-US" sz="4000"/>
          </a:p>
          <a:p>
            <a:r>
              <a:rPr lang="zh-CN" altLang="en-US" sz="4000"/>
              <a:t>  ③专卖店        ④打折</a:t>
            </a:r>
            <a:endParaRPr lang="zh-CN" altLang="en-US" sz="40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26670" y="-15240"/>
          <a:ext cx="9033510" cy="682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8029575" imgH="5191125" progId="Paint.Picture">
                  <p:embed/>
                </p:oleObj>
              </mc:Choice>
              <mc:Fallback>
                <p:oleObj name="" r:id="rId1" imgW="8029575" imgH="51911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670" y="-15240"/>
                        <a:ext cx="9033510" cy="6824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39370" y="53975"/>
          <a:ext cx="9050020" cy="6755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810500" imgH="5391150" progId="Paint.Picture">
                  <p:embed/>
                </p:oleObj>
              </mc:Choice>
              <mc:Fallback>
                <p:oleObj name="" r:id="rId1" imgW="7810500" imgH="53911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370" y="53975"/>
                        <a:ext cx="9050020" cy="6755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53975" y="26670"/>
          <a:ext cx="9021445" cy="6908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439025" imgH="5562600" progId="Paint.Picture">
                  <p:embed/>
                </p:oleObj>
              </mc:Choice>
              <mc:Fallback>
                <p:oleObj name="" r:id="rId1" imgW="7439025" imgH="55626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975" y="26670"/>
                        <a:ext cx="9021445" cy="6908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75590"/>
            <a:ext cx="8229600" cy="5320665"/>
          </a:xfrm>
        </p:spPr>
        <p:txBody>
          <a:bodyPr/>
          <a:p>
            <a:r>
              <a:rPr lang="en-US" altLang="zh-CN"/>
              <a:t>                        </a:t>
            </a:r>
            <a:r>
              <a:rPr lang="zh-CN" altLang="en-US"/>
              <a:t>我的小熊笔筒</a:t>
            </a:r>
            <a:endParaRPr lang="zh-CN" altLang="en-US"/>
          </a:p>
          <a:p>
            <a:r>
              <a:rPr lang="zh-CN" altLang="en-US"/>
              <a:t>      我的小天地里有许多东西，比如：一个兵马俑雕像，一盏台灯，一个我天天放东西的写字台</a:t>
            </a:r>
            <a:r>
              <a:rPr lang="en-US" altLang="zh-CN"/>
              <a:t>.....</a:t>
            </a:r>
            <a:r>
              <a:rPr lang="zh-CN" altLang="en-US"/>
              <a:t>我最喜欢的是我和爸爸妈妈妹妹一起去公园买的一个--雕像小熊笔筒。</a:t>
            </a:r>
            <a:endParaRPr lang="zh-CN" altLang="en-US"/>
          </a:p>
          <a:p>
            <a:r>
              <a:rPr lang="zh-CN" altLang="en-US"/>
              <a:t>　　它是一只坐着的小熊，它全身棕色，带着一个蓝色的“小草帽”，带着一条红色爱心的项链，手上拿着一把紫色的一束花，穿着一个黄、绿的衣服，脚心是黄色的，笔筒的小花是红色的，蓝色的外壳上面还锌着许多宝石。</a:t>
            </a:r>
            <a:endParaRPr lang="zh-CN" altLang="en-US"/>
          </a:p>
          <a:p>
            <a:r>
              <a:rPr lang="zh-CN" altLang="en-US"/>
              <a:t>　　我爱它——小熊笔筒！</a:t>
            </a:r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43180" y="-635"/>
            <a:ext cx="9217660" cy="6907530"/>
          </a:xfrm>
        </p:spPr>
        <p:txBody>
          <a:bodyPr/>
          <a:p>
            <a:pPr marL="0" indent="0" algn="l">
              <a:buNone/>
            </a:pPr>
            <a:r>
              <a:rPr lang="en-US" altLang="zh-CN"/>
              <a:t>                              </a:t>
            </a:r>
            <a:r>
              <a:rPr lang="zh-CN" altLang="en-US"/>
              <a:t>介绍台灯</a:t>
            </a:r>
            <a:endParaRPr lang="en-US" altLang="zh-CN"/>
          </a:p>
          <a:p>
            <a:pPr marL="0" indent="0" algn="l">
              <a:buNone/>
            </a:pPr>
            <a:r>
              <a:rPr lang="en-US" altLang="zh-CN"/>
              <a:t>    </a:t>
            </a:r>
            <a:r>
              <a:rPr lang="zh-CN" altLang="en-US" sz="2800"/>
              <a:t>大家好!下面给大家推销一种物品——台灯.　　               外观非常好看,下面是一个托盘,上面是一盏灯.好比给这盏灯穿上了一层厚厚的棉袄.下面还有一盏小灯,它叫做“夜间灯”,晚上的时候开启它就很漂亮,是蓝色的,画着一个小宠物,非常可爱!它的前面,还有两个按钮：一个是管那个大灯的、一个是管那个小灯的.打开大灯,你会情不自禁的叫道：“哇塞!真亮啊!而且还不刺眼睛呢!告诉你吧,这是护眼灯,绝对不会给你带来近视.打开小灯,你还是会叫道：“哇塞!好美丽啊,真可爱!”还是让我来告诉你吧,这是晚上时许开的灯,很亮!</a:t>
            </a:r>
            <a:endParaRPr lang="zh-CN" altLang="en-US" sz="2800"/>
          </a:p>
          <a:p>
            <a:pPr marL="0" indent="0" algn="l">
              <a:buNone/>
            </a:pPr>
            <a:r>
              <a:rPr lang="zh-CN" altLang="en-US" sz="2800"/>
              <a:t>      这回你知道了这台灯的好处了吧?你觉得怎么样呢?如果有人想买,赶紧来抢购,数量有限哦!</a:t>
            </a:r>
            <a:endParaRPr lang="zh-CN" altLang="en-US" sz="2800"/>
          </a:p>
          <a:p>
            <a:pPr marL="0" indent="0" algn="l">
              <a:buNone/>
            </a:pPr>
            <a:r>
              <a:rPr lang="zh-CN" altLang="en-US" sz="2800"/>
              <a:t>再见.</a:t>
            </a:r>
            <a:endParaRPr lang="zh-CN" altLang="en-US" sz="28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阅读《第一次买东西》思考练习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000"/>
              <a:t>1</a:t>
            </a:r>
            <a:r>
              <a:rPr lang="zh-CN" altLang="en-US" sz="4000"/>
              <a:t>、那些段落记叙了小姑娘第一次买东西的经历。</a:t>
            </a:r>
            <a:endParaRPr lang="zh-CN" altLang="en-US" sz="4000"/>
          </a:p>
          <a:p>
            <a:r>
              <a:rPr lang="en-US" altLang="zh-CN" sz="4000"/>
              <a:t>2</a:t>
            </a:r>
            <a:r>
              <a:rPr lang="zh-CN" altLang="en-US" sz="4000"/>
              <a:t>、第一次买东西发生了几件小事，分别是什么，在商店里几次呼喊才买到牛奶。</a:t>
            </a:r>
            <a:endParaRPr lang="zh-CN" altLang="en-US" sz="4000"/>
          </a:p>
          <a:p>
            <a:r>
              <a:rPr lang="en-US" altLang="zh-CN" sz="4000"/>
              <a:t>3</a:t>
            </a:r>
            <a:r>
              <a:rPr lang="zh-CN" altLang="en-US" sz="4000"/>
              <a:t>、买东西过程中良子的心理有哪些变化，给我们有什么启示。</a:t>
            </a:r>
            <a:endParaRPr lang="zh-CN" altLang="en-US" sz="40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探究明确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30775"/>
          </a:xfrm>
        </p:spPr>
        <p:txBody>
          <a:bodyPr/>
          <a:p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en-US" altLang="zh-CN"/>
              <a:t>3——15</a:t>
            </a:r>
            <a:r>
              <a:rPr lang="zh-CN" altLang="en-US"/>
              <a:t>段记叙了小姑娘良子第一次买东西的经历。写的真实、细致、生动。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、路上发生三件事：躲自行车，和一个大孩子说话，摔了一跤。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、整个过程中，良子是兴奋的、紧张的、胆小羞怯的，还差点哭了，但她没退却，一直鼓励自己</a:t>
            </a:r>
            <a:r>
              <a:rPr lang="en-US" altLang="zh-CN"/>
              <a:t>“</a:t>
            </a:r>
            <a:r>
              <a:rPr lang="zh-CN" altLang="en-US"/>
              <a:t>一定干好</a:t>
            </a:r>
            <a:r>
              <a:rPr lang="en-US" altLang="zh-CN"/>
              <a:t>”</a:t>
            </a:r>
            <a:r>
              <a:rPr lang="zh-CN" altLang="en-US"/>
              <a:t>，最终完成任务，</a:t>
            </a:r>
            <a:endParaRPr lang="zh-CN" altLang="en-US"/>
          </a:p>
          <a:p>
            <a:r>
              <a:rPr lang="zh-CN" altLang="en-US"/>
              <a:t>我们要向良子学习</a:t>
            </a:r>
            <a:r>
              <a:rPr lang="en-US" altLang="zh-CN"/>
              <a:t>——</a:t>
            </a:r>
            <a:r>
              <a:rPr lang="zh-CN" altLang="en-US"/>
              <a:t>学会生活，自己的事情自己做；多一点信心，坚持就是胜利。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065" y="-1905"/>
            <a:ext cx="9169400" cy="686689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30" y="25400"/>
            <a:ext cx="9107170" cy="6880225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</a:t>
            </a:r>
            <a:r>
              <a:rPr lang="en-US" altLang="zh-CN" sz="2800"/>
              <a:t>                      </a:t>
            </a:r>
            <a:r>
              <a:rPr lang="zh-CN" altLang="en-US" sz="2800"/>
              <a:t>第一次买醋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    </a:t>
            </a:r>
            <a:r>
              <a:rPr lang="zh-CN" altLang="en-US" sz="2800">
                <a:solidFill>
                  <a:srgbClr val="FF0000"/>
                </a:solidFill>
              </a:rPr>
              <a:t>今天妈妈把我叫到她面前说：“我们家的醋没了，可心你能去超市买一下吗？”我说：“好啊。我早就想帮妈妈买东西了。”接着妈妈拿了5元钱给我，并叮嘱我要拿好了。我接过钱，蹦蹦跳跳地出发了。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     来到超市，我一下子就被一大堆零食吸引住了，有棒棒糖、葡萄干、薯片等，我正准备拿起一两样放在框里的时候，想起我不是来买零食的。就只好依依不舍地走开了。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     我在超市里找来找去，可就是找不到要买的醋，我心里急得发慌，脚开始乱走，这时我想，可以求助服务员阿姨。后来服务员阿姨告诉我放醋的地方，我拿一瓶醋，向收银台走去。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     回到家把醋交到妈妈手里，妈妈高兴地夸我说：“可心长大了，能帮妈妈做事了。”听到妈妈的表扬，我心里美滋滋的。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40" y="40005"/>
            <a:ext cx="9007475" cy="6839585"/>
          </a:xfrm>
        </p:spPr>
        <p:txBody>
          <a:bodyPr/>
          <a:p>
            <a:pPr marL="0" indent="0">
              <a:buNone/>
            </a:pPr>
            <a:r>
              <a:rPr lang="en-US" altLang="zh-CN" sz="2800"/>
              <a:t>                                  </a:t>
            </a:r>
            <a:r>
              <a:rPr lang="zh-CN" altLang="en-US" sz="2800"/>
              <a:t>第一次买笔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    </a:t>
            </a:r>
            <a:r>
              <a:rPr lang="zh-CN" altLang="en-US" sz="2800"/>
              <a:t>今天，妈妈要我去买圆珠笔。我高兴得一下子跳起来。一个人买东西，这还是我第一次呀！妈妈还仔细叮嘱我说：“要小心车子，别忘了找钱。”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   我把钱紧紧地握在手里，就出门了。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   走着走着，一辆小轿车飞驰而过，我吓得赶紧跑回人行道。我继续向前走，到了商店。我紧张地对店主说：“我要买一支圆珠笔。”店主热情地说：“好。”然后连忙带我到放圆珠笔的地方，介绍这枝笔，又介绍那枝笔。然后问我：“你要哪种颜色的？”我说：“我要绿色的。”店主立刻拿了一枝绿色的圆珠笔给我，我急忙从店主手中接了过来，付了钱后就向家里跑去。我很远就看见妈妈在家门口等着我。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    通过第一次购物，我明白了只要付出努力，就能获得成功。</a:t>
            </a:r>
            <a:endParaRPr lang="zh-CN" altLang="en-US" sz="28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-27305"/>
            <a:ext cx="9130665" cy="692086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640" y="-42545"/>
            <a:ext cx="9196070" cy="691451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作业布置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预习《我想》</a:t>
            </a:r>
            <a:endParaRPr lang="zh-CN" altLang="en-US"/>
          </a:p>
          <a:p>
            <a:r>
              <a:rPr lang="zh-CN" altLang="en-US"/>
              <a:t>要求：熟读课文三遍以上，理解背诵。</a:t>
            </a:r>
            <a:endParaRPr lang="zh-CN" altLang="en-US"/>
          </a:p>
          <a:p>
            <a:r>
              <a:rPr lang="zh-CN" altLang="en-US"/>
              <a:t>《</a:t>
            </a:r>
            <a:r>
              <a:rPr lang="zh-CN" altLang="en-US">
                <a:sym typeface="+mn-ea"/>
              </a:rPr>
              <a:t>字词句篇》对应练习。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《直通车》对应练习。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复习三四单元，准备测试。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590" y="-3175"/>
            <a:ext cx="9114155" cy="68389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255" y="-57150"/>
            <a:ext cx="9098915" cy="69221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" y="-2540"/>
            <a:ext cx="9074150" cy="68649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" y="53975"/>
            <a:ext cx="9074150" cy="67970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" y="40005"/>
            <a:ext cx="9115425" cy="67976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3142</Words>
  <Application>WPS 演示</Application>
  <PresentationFormat>屏幕显示</PresentationFormat>
  <Paragraphs>223</Paragraphs>
  <Slides>44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44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褚云库</dc:creator>
  <cp:lastModifiedBy>Administrator</cp:lastModifiedBy>
  <cp:revision>48</cp:revision>
  <dcterms:created xsi:type="dcterms:W3CDTF">2004-11-07T09:45:50Z</dcterms:created>
  <dcterms:modified xsi:type="dcterms:W3CDTF">2018-11-04T14:11:10Z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