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57" r:id="rId8"/>
    <p:sldId id="262" r:id="rId9"/>
    <p:sldId id="263" r:id="rId10"/>
    <p:sldId id="268" r:id="rId11"/>
    <p:sldId id="265" r:id="rId12"/>
    <p:sldId id="266" r:id="rId13"/>
    <p:sldId id="267" r:id="rId14"/>
    <p:sldId id="269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2" r:id="rId28"/>
    <p:sldId id="283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22375" y="1377315"/>
            <a:ext cx="9746615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en-US" altLang="zh-CN" sz="138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6</a:t>
            </a:r>
            <a:r>
              <a:rPr lang="zh-CN" altLang="en-US" sz="138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、一封信</a:t>
            </a:r>
            <a:endParaRPr lang="zh-CN" altLang="en-US" sz="138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325" y="59055"/>
            <a:ext cx="12071350" cy="65265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47625"/>
            <a:ext cx="11969115" cy="66694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76835"/>
            <a:ext cx="10901680" cy="6428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6760" y="233045"/>
            <a:ext cx="11317605" cy="585152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zh-CN" altLang="en-US" sz="7200"/>
              <a:t>课文讲了露西要给爸爸写一封信，开始露西给爸爸报告家里的坏消息，后来在妈妈的提醒下，她向爸爸报告了家里的好消息。</a:t>
            </a:r>
            <a:endParaRPr lang="zh-CN" altLang="en-US" sz="7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4CD68"/>
            </a:gs>
            <a:gs pos="100000">
              <a:srgbClr val="035C7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2200"/>
          </a:xfrm>
        </p:spPr>
        <p:txBody>
          <a:bodyPr>
            <a:normAutofit fontScale="90000"/>
          </a:bodyPr>
          <a:p>
            <a:r>
              <a:rPr lang="zh-CN" altLang="en-US" sz="8000"/>
              <a:t>我会写</a:t>
            </a:r>
            <a:endParaRPr lang="zh-CN" altLang="en-US" sz="8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965" y="1312545"/>
            <a:ext cx="10871835" cy="56800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13800"/>
              <a:t>今  写  圆  珠  笔   灯 句  电   起</a:t>
            </a:r>
            <a:endParaRPr lang="zh-CN" altLang="en-US" sz="13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8195" y="1518285"/>
            <a:ext cx="483362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今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jīn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写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xiě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圆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833370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yuán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珠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zhū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笔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bǐ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自由朗读课文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6000"/>
              <a:t>1</a:t>
            </a:r>
            <a:r>
              <a:rPr lang="zh-CN" altLang="en-US" sz="6000"/>
              <a:t>、课文一共有多少个自然段？</a:t>
            </a:r>
            <a:endParaRPr lang="zh-CN" altLang="en-US" sz="6000"/>
          </a:p>
          <a:p>
            <a:pPr marL="0" indent="0">
              <a:buNone/>
            </a:pPr>
            <a:r>
              <a:rPr lang="en-US" altLang="zh-CN" sz="6000"/>
              <a:t>2</a:t>
            </a:r>
            <a:r>
              <a:rPr lang="zh-CN" altLang="en-US" sz="6000"/>
              <a:t>、遇到不会的地方多读几遍，把课文读通顺。</a:t>
            </a:r>
            <a:endParaRPr lang="zh-CN" altLang="en-US" sz="6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灯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5755" y="183515"/>
            <a:ext cx="266255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dēng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句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jù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电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3390900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diàn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401A5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12994" name="组合 212993"/>
          <p:cNvGrpSpPr/>
          <p:nvPr/>
        </p:nvGrpSpPr>
        <p:grpSpPr>
          <a:xfrm>
            <a:off x="3171190" y="1518285"/>
            <a:ext cx="5000625" cy="4134485"/>
            <a:chOff x="748" y="1752"/>
            <a:chExt cx="1769" cy="1769"/>
          </a:xfrm>
        </p:grpSpPr>
        <p:sp>
          <p:nvSpPr>
            <p:cNvPr id="212995" name="矩形 212994"/>
            <p:cNvSpPr/>
            <p:nvPr/>
          </p:nvSpPr>
          <p:spPr>
            <a:xfrm>
              <a:off x="748" y="1752"/>
              <a:ext cx="1769" cy="176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12996" name="直接连接符 212995"/>
            <p:cNvSpPr/>
            <p:nvPr/>
          </p:nvSpPr>
          <p:spPr>
            <a:xfrm>
              <a:off x="748" y="2659"/>
              <a:ext cx="176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997" name="直接连接符 212996"/>
            <p:cNvSpPr/>
            <p:nvPr/>
          </p:nvSpPr>
          <p:spPr>
            <a:xfrm>
              <a:off x="1618" y="1752"/>
              <a:ext cx="0" cy="17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3004" name="文本框 213003"/>
          <p:cNvSpPr txBox="1"/>
          <p:nvPr/>
        </p:nvSpPr>
        <p:spPr>
          <a:xfrm>
            <a:off x="1820228" y="1328024"/>
            <a:ext cx="135016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sz="3600" dirty="0">
              <a:latin typeface="Times New Roman" panose="02020603050405020304" pitchFamily="18" charset="0"/>
            </a:endParaRPr>
          </a:p>
        </p:txBody>
      </p:sp>
      <p:sp>
        <p:nvSpPr>
          <p:cNvPr id="213008" name="文本框 213007"/>
          <p:cNvSpPr txBox="1"/>
          <p:nvPr/>
        </p:nvSpPr>
        <p:spPr>
          <a:xfrm>
            <a:off x="6798469" y="4832747"/>
            <a:ext cx="3098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endParaRPr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20" y="1518285"/>
            <a:ext cx="4392295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700" b="1">
                <a:solidFill>
                  <a:srgbClr val="FF0000"/>
                </a:solidFill>
              </a:rPr>
              <a:t>起</a:t>
            </a:r>
            <a:endParaRPr lang="zh-CN" altLang="en-US" sz="287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80915" y="183515"/>
            <a:ext cx="2017395" cy="15805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8800"/>
              <a:t>qǐ</a:t>
            </a:r>
            <a:endParaRPr lang="en-US" altLang="zh-CN" sz="8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63345" y="828675"/>
            <a:ext cx="967359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/>
              <a:t>自由朗读课文，在课文中找找露西写了几封信给爸爸，信的内容有什么不一样？</a:t>
            </a:r>
            <a:endParaRPr lang="zh-CN" altLang="en-US" sz="6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845" y="248920"/>
            <a:ext cx="108197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学习第一封信：</a:t>
            </a:r>
            <a:endParaRPr lang="zh-CN" altLang="en-US" sz="3600"/>
          </a:p>
          <a:p>
            <a:r>
              <a:rPr lang="zh-CN" altLang="en-US" sz="3600"/>
              <a:t>请同学们自由读第三自然段，边读边思考：在第一封信里告诉了爸爸哪些事？这些事都有一个什么的共同特点？找出相关语句。</a:t>
            </a:r>
            <a:endParaRPr lang="zh-CN" altLang="en-US" sz="3600"/>
          </a:p>
        </p:txBody>
      </p:sp>
      <p:pic>
        <p:nvPicPr>
          <p:cNvPr id="3" name="图片 2" descr="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2555875"/>
            <a:ext cx="11775440" cy="367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accent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66495" y="1052830"/>
            <a:ext cx="97663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默读课文，想一想，露西重写的信中告诉了爸爸什么事？用</a:t>
            </a:r>
            <a:r>
              <a:rPr lang="en-US" altLang="zh-CN" sz="6000"/>
              <a:t>“----”</a:t>
            </a:r>
            <a:r>
              <a:rPr lang="zh-CN" altLang="en-US" sz="6000"/>
              <a:t>画出来。你可以用自己的话把它写出来吗？</a:t>
            </a:r>
            <a:endParaRPr lang="zh-CN" altLang="en-US" sz="6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3220" y="381000"/>
            <a:ext cx="101612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/>
              <a:t>思维拓展：露西前后写了两封信，你更喜欢哪一封？和同学交流交流。</a:t>
            </a:r>
            <a:endParaRPr lang="zh-CN" altLang="en-US" sz="7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325" y="59055"/>
            <a:ext cx="12071350" cy="6526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88465" y="153987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①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2430" y="2461260"/>
            <a:ext cx="4343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②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3060" y="4817110"/>
            <a:ext cx="4997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③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47625"/>
            <a:ext cx="11969115" cy="6669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38910" y="118110"/>
            <a:ext cx="408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④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3170" y="1092200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sym typeface="+mn-ea"/>
              </a:rPr>
              <a:t>⑤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1430" y="1894840"/>
            <a:ext cx="6578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⑥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2870" y="2855595"/>
            <a:ext cx="697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⑦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4320" y="3263900"/>
            <a:ext cx="3949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⑧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8910" y="3764280"/>
            <a:ext cx="6711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⑨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3690" y="5053965"/>
            <a:ext cx="44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⑩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2875" y="5869940"/>
            <a:ext cx="4603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sym typeface="+mn-ea"/>
              </a:rPr>
              <a:t>⑾</a:t>
            </a:r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76835"/>
            <a:ext cx="10901680" cy="6428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5230" y="1105535"/>
            <a:ext cx="776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⑿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3970" y="2408555"/>
            <a:ext cx="829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⒀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3970" y="3816350"/>
            <a:ext cx="1000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⒁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>
              <a:lnSpc>
                <a:spcPct val="100000"/>
              </a:lnSpc>
            </a:pPr>
            <a:r>
              <a:rPr lang="zh-CN" altLang="en-US" sz="6600"/>
              <a:t>我会认</a:t>
            </a:r>
            <a:endParaRPr lang="zh-CN" altLang="en-US" sz="6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6755" y="1799590"/>
            <a:ext cx="11096625" cy="435165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sz="4800">
                <a:solidFill>
                  <a:srgbClr val="FF0000"/>
                </a:solidFill>
              </a:rPr>
              <a:t>fēng   xiāo guō cháo dié   guā       hú   dēng</a:t>
            </a:r>
            <a:endParaRPr lang="en-US" altLang="zh-CN" sz="4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7200" b="1"/>
              <a:t>封  削  锅 朝  叠  刮   胡  灯 </a:t>
            </a:r>
            <a:r>
              <a:rPr lang="zh-CN" altLang="en-US" sz="7200"/>
              <a:t> </a:t>
            </a:r>
            <a:endParaRPr lang="zh-CN" altLang="en-US" sz="7200"/>
          </a:p>
          <a:p>
            <a:pPr marL="0" indent="0">
              <a:buNone/>
            </a:pPr>
            <a:r>
              <a:rPr lang="en-US" altLang="zh-CN" sz="4000">
                <a:solidFill>
                  <a:srgbClr val="FF0000"/>
                </a:solidFill>
              </a:rPr>
              <a:t>xiū      jiān      tuán   chóng  wán     qī     shù   xiān</a:t>
            </a:r>
            <a:endParaRPr lang="en-US" altLang="zh-CN" sz="4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7200" b="1"/>
              <a:t>修  肩  团  重  完  期 束  鲜</a:t>
            </a:r>
            <a:endParaRPr lang="zh-CN" altLang="en-US" sz="72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4444"/>
            </a:gs>
            <a:gs pos="100000">
              <a:srgbClr val="832B2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/>
              <a:t>去掉拼音我也会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00000"/>
              </a:lnSpc>
              <a:buNone/>
            </a:pPr>
            <a:r>
              <a:rPr lang="zh-CN" altLang="en-US" sz="9600" b="1">
                <a:sym typeface="+mn-ea"/>
              </a:rPr>
              <a:t>封  削  锅 朝  叠  刮   胡  灯  修  肩  团  重  完  期 束  鲜</a:t>
            </a:r>
            <a:endParaRPr lang="zh-CN" altLang="en-US" sz="9600" b="1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我会读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835" y="1691005"/>
            <a:ext cx="11650345" cy="5116830"/>
          </a:xfrm>
        </p:spPr>
        <p:txBody>
          <a:bodyPr>
            <a:noAutofit/>
          </a:bodyPr>
          <a:p>
            <a:pPr marL="0" indent="0">
              <a:lnSpc>
                <a:spcPct val="100000"/>
              </a:lnSpc>
              <a:buNone/>
            </a:pPr>
            <a:r>
              <a:rPr lang="zh-CN" altLang="en-US" sz="7200"/>
              <a:t>一封信  削好   锅里  朝窗外   一叠纸     刮胡子  台灯   修理  肩膀   揉成一团   重新   写完  星期天  一大束   鲜花</a:t>
            </a:r>
            <a:endParaRPr lang="zh-CN" altLang="en-US" sz="7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FB11"/>
            </a:gs>
            <a:gs pos="100000">
              <a:srgbClr val="83830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和同桌合作朗读课文，思考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6600"/>
              <a:t>课文讲了一件什么事？</a:t>
            </a:r>
            <a:endParaRPr lang="zh-CN" altLang="en-US" sz="6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665</Words>
  <Application>WPS 演示</Application>
  <PresentationFormat>宽屏</PresentationFormat>
  <Paragraphs>106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Times New Roman</vt:lpstr>
      <vt:lpstr>Office 主题</vt:lpstr>
      <vt:lpstr>PowerPoint 演示文稿</vt:lpstr>
      <vt:lpstr>自由朗读课文</vt:lpstr>
      <vt:lpstr>PowerPoint 演示文稿</vt:lpstr>
      <vt:lpstr>PowerPoint 演示文稿</vt:lpstr>
      <vt:lpstr>PowerPoint 演示文稿</vt:lpstr>
      <vt:lpstr>我会认</vt:lpstr>
      <vt:lpstr>去掉拼音我也会</vt:lpstr>
      <vt:lpstr>我会读</vt:lpstr>
      <vt:lpstr>和同桌合作朗读课文，思考</vt:lpstr>
      <vt:lpstr>PowerPoint 演示文稿</vt:lpstr>
      <vt:lpstr>PowerPoint 演示文稿</vt:lpstr>
      <vt:lpstr>PowerPoint 演示文稿</vt:lpstr>
      <vt:lpstr>PowerPoint 演示文稿</vt:lpstr>
      <vt:lpstr>我会写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2017-08-14T08:11:00Z</dcterms:created>
  <dcterms:modified xsi:type="dcterms:W3CDTF">2017-08-16T04:57:10Z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