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62" r:id="rId2"/>
    <p:sldId id="294" r:id="rId3"/>
    <p:sldId id="339" r:id="rId4"/>
    <p:sldId id="340" r:id="rId5"/>
    <p:sldId id="341" r:id="rId6"/>
    <p:sldId id="318" r:id="rId7"/>
    <p:sldId id="319" r:id="rId8"/>
    <p:sldId id="320" r:id="rId9"/>
    <p:sldId id="321" r:id="rId10"/>
    <p:sldId id="322" r:id="rId11"/>
    <p:sldId id="324" r:id="rId12"/>
    <p:sldId id="325" r:id="rId13"/>
    <p:sldId id="326" r:id="rId14"/>
    <p:sldId id="260" r:id="rId15"/>
    <p:sldId id="265" r:id="rId16"/>
    <p:sldId id="336" r:id="rId17"/>
    <p:sldId id="300" r:id="rId18"/>
    <p:sldId id="287" r:id="rId19"/>
    <p:sldId id="335" r:id="rId20"/>
    <p:sldId id="332" r:id="rId21"/>
    <p:sldId id="333" r:id="rId22"/>
    <p:sldId id="291" r:id="rId23"/>
    <p:sldId id="293" r:id="rId24"/>
    <p:sldId id="334" r:id="rId25"/>
    <p:sldId id="331" r:id="rId26"/>
    <p:sldId id="266" r:id="rId27"/>
    <p:sldId id="298" r:id="rId28"/>
    <p:sldId id="342" r:id="rId29"/>
    <p:sldId id="337" r:id="rId30"/>
    <p:sldId id="295" r:id="rId31"/>
    <p:sldId id="296" r:id="rId32"/>
    <p:sldId id="302" r:id="rId33"/>
    <p:sldId id="297" r:id="rId34"/>
    <p:sldId id="301" r:id="rId35"/>
    <p:sldId id="338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3366FF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BA221-1AB6-4E6B-987A-54338DF2791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EB9C6-0BB1-4DA3-BBD3-1D995A1175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EB9C6-0BB1-4DA3-BBD3-1D995A11756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EB9C6-0BB1-4DA3-BBD3-1D995A11756A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EB9C6-0BB1-4DA3-BBD3-1D995A11756A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608" y="198884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9600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  11.</a:t>
            </a:r>
            <a:r>
              <a:rPr lang="zh-CN" altLang="en-US" sz="9600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彩 虹</a:t>
            </a:r>
            <a:endParaRPr lang="zh-CN" altLang="en-US" sz="9600" dirty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小清新养眼天空彩虹唯美图片电脑桌面壁纸高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500034" y="225402"/>
            <a:ext cx="8286808" cy="420373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爸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爸，你那把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浇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花用的水壶呢？如果我提着它，走到桥上，把水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洒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下来，那不就是我在下雨吗？你就不用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水去浇田了，你高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3600" b="1" dirty="0" smtClean="0"/>
          </a:p>
          <a:p>
            <a:pPr lvl="0"/>
            <a:endParaRPr lang="zh-CN" altLang="en-US" sz="44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96070"/>
            <a:ext cx="9144000" cy="248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71604" y="0"/>
            <a:ext cx="7143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5400" dirty="0" smtClean="0">
                <a:solidFill>
                  <a:srgbClr val="FF0000"/>
                </a:solidFill>
              </a:rPr>
              <a:t>2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4143380"/>
            <a:ext cx="7572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7200" b="1" dirty="0" smtClean="0"/>
          </a:p>
          <a:p>
            <a:r>
              <a:rPr lang="zh-CN" altLang="en-US" sz="7200" b="1" dirty="0" smtClean="0"/>
              <a:t>浇      </a:t>
            </a:r>
            <a:r>
              <a:rPr lang="zh-CN" altLang="en-US" sz="7200" b="1" dirty="0" smtClean="0"/>
              <a:t>洒    </a:t>
            </a:r>
            <a:r>
              <a:rPr lang="zh-CN" altLang="en-US" sz="7200" b="1" dirty="0" smtClean="0"/>
              <a:t>  </a:t>
            </a:r>
            <a:r>
              <a:rPr lang="zh-CN" altLang="en-US" sz="7200" b="1" dirty="0" smtClean="0"/>
              <a:t>挑     兴</a:t>
            </a:r>
            <a:endParaRPr lang="en-US" altLang="zh-CN" sz="7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85818" y="4500570"/>
            <a:ext cx="857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latin typeface="Arial" panose="020B0604020202020204" pitchFamily="34" charset="0"/>
              </a:rPr>
              <a:t>jiāo</a:t>
            </a:r>
            <a:r>
              <a:rPr lang="en-US" altLang="zh-CN" sz="4000" b="1" dirty="0" smtClean="0">
                <a:latin typeface="Arial" panose="020B0604020202020204" pitchFamily="34" charset="0"/>
              </a:rPr>
              <a:t>       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4000" b="1" dirty="0" err="1" smtClean="0">
                <a:latin typeface="Arial" panose="020B0604020202020204" pitchFamily="34" charset="0"/>
              </a:rPr>
              <a:t>sǎ</a:t>
            </a:r>
            <a:r>
              <a:rPr lang="en-US" altLang="zh-CN" sz="4000" b="1" dirty="0" smtClean="0">
                <a:latin typeface="Arial" panose="020B0604020202020204" pitchFamily="34" charset="0"/>
              </a:rPr>
              <a:t>          </a:t>
            </a:r>
            <a:r>
              <a:rPr lang="en-US" altLang="zh-CN" sz="4000" b="1" dirty="0" err="1" smtClean="0">
                <a:latin typeface="Arial" panose="020B0604020202020204" pitchFamily="34" charset="0"/>
              </a:rPr>
              <a:t>tiāo</a:t>
            </a:r>
            <a:r>
              <a:rPr lang="en-US" altLang="zh-CN" sz="4000" b="1" dirty="0" smtClean="0">
                <a:latin typeface="Arial" panose="020B0604020202020204" pitchFamily="34" charset="0"/>
              </a:rPr>
              <a:t>     </a:t>
            </a:r>
            <a:r>
              <a:rPr lang="en-US" altLang="zh-CN" sz="4000" b="1" dirty="0" smtClean="0">
                <a:latin typeface="Arial" panose="020B0604020202020204" pitchFamily="34" charset="0"/>
              </a:rPr>
              <a:t>   </a:t>
            </a:r>
            <a:r>
              <a:rPr lang="en-US" altLang="zh-CN" sz="4000" b="1" dirty="0" err="1" smtClean="0">
                <a:latin typeface="Arial" panose="020B0604020202020204" pitchFamily="34" charset="0"/>
              </a:rPr>
              <a:t>x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ìng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小清新养眼天空彩虹唯美图片电脑桌面壁纸高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690623" y="116632"/>
            <a:ext cx="8208912" cy="381642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妈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妈，你梳头用的那面的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子呢？如果我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着它，走到桥上，天上不就多了一个月亮吗？我拿着圆圆的月亮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着你梳头，你高兴吗？</a:t>
            </a:r>
            <a:endParaRPr lang="zh-CN" altLang="en-US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082617" y="3929066"/>
            <a:ext cx="89186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err="1" smtClean="0">
                <a:latin typeface="Arial" panose="020B0604020202020204" pitchFamily="34" charset="0"/>
              </a:rPr>
              <a:t>j</a:t>
            </a:r>
            <a:r>
              <a:rPr lang="en-US" altLang="zh-CN" sz="60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ìng</a:t>
            </a:r>
            <a:r>
              <a:rPr lang="en-US" altLang="zh-CN" sz="6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6000" b="1" dirty="0" smtClean="0">
                <a:latin typeface="Arial" panose="020B0604020202020204" pitchFamily="34" charset="0"/>
              </a:rPr>
              <a:t>   </a:t>
            </a:r>
            <a:r>
              <a:rPr lang="en-US" altLang="zh-CN" sz="6000" b="1" dirty="0" smtClean="0">
                <a:latin typeface="Arial" panose="020B0604020202020204" pitchFamily="34" charset="0"/>
              </a:rPr>
              <a:t>   </a:t>
            </a:r>
            <a:r>
              <a:rPr lang="en-US" altLang="zh-CN" sz="6000" b="1" dirty="0" err="1" smtClean="0">
                <a:latin typeface="Arial" panose="020B0604020202020204" pitchFamily="34" charset="0"/>
              </a:rPr>
              <a:t>ná</a:t>
            </a:r>
            <a:r>
              <a:rPr lang="en-US" altLang="zh-CN" sz="6000" b="1" dirty="0" smtClean="0">
                <a:latin typeface="Arial" panose="020B0604020202020204" pitchFamily="34" charset="0"/>
              </a:rPr>
              <a:t>     </a:t>
            </a:r>
            <a:r>
              <a:rPr lang="en-US" altLang="zh-CN" sz="6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6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zh</a:t>
            </a:r>
            <a:r>
              <a:rPr lang="en-US" altLang="zh-CN" sz="6000" b="1" dirty="0" err="1">
                <a:latin typeface="Arial" panose="020B0604020202020204" pitchFamily="34" charset="0"/>
              </a:rPr>
              <a:t>ào</a:t>
            </a:r>
            <a:r>
              <a:rPr lang="en-US" altLang="zh-CN" sz="6000" b="1" dirty="0">
                <a:latin typeface="Arial" panose="020B0604020202020204" pitchFamily="34" charset="0"/>
              </a:rPr>
              <a:t> </a:t>
            </a:r>
            <a:r>
              <a:rPr lang="en-US" altLang="zh-CN" sz="2800" b="1" dirty="0"/>
              <a:t>  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2975" y="5000636"/>
            <a:ext cx="91439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/>
              <a:t>  镜           </a:t>
            </a:r>
            <a:r>
              <a:rPr lang="zh-CN" altLang="en-US" sz="6600" b="1" dirty="0" smtClean="0"/>
              <a:t>拿</a:t>
            </a:r>
            <a:r>
              <a:rPr lang="zh-CN" altLang="en-US" sz="6600" b="1" dirty="0" smtClean="0"/>
              <a:t>          照</a:t>
            </a:r>
            <a:r>
              <a:rPr lang="zh-CN" altLang="en-US" sz="6000" b="1" dirty="0" smtClean="0"/>
              <a:t>     </a:t>
            </a:r>
            <a:endParaRPr lang="zh-CN" altLang="en-US" sz="6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428728" y="285728"/>
            <a:ext cx="1143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3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小清新养眼天空彩虹唯美图片电脑桌面壁纸高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-32" y="116632"/>
            <a:ext cx="5831632" cy="61206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哥哥，你系在门前树上的秋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呢？如果我把它挂在彩虹桥上，坐着秋千</a:t>
            </a:r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荡来荡去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，花裙子飘啊飘的，不就成了一朵彩云吗？你看见了，高兴吗？</a:t>
            </a:r>
            <a:endParaRPr lang="zh-CN" altLang="en-US" sz="12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7884" y="-99392"/>
            <a:ext cx="3370386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929322" y="435769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800" b="1" dirty="0" err="1" smtClean="0">
                <a:solidFill>
                  <a:prstClr val="black"/>
                </a:solidFill>
                <a:latin typeface="Arial" pitchFamily="34" charset="0"/>
                <a:ea typeface="楷体" panose="02010609060101010101" pitchFamily="49" charset="-122"/>
                <a:cs typeface="Arial" pitchFamily="34" charset="0"/>
              </a:rPr>
              <a:t>qiān</a:t>
            </a:r>
            <a:r>
              <a:rPr lang="zh-CN" altLang="en-US" sz="4400" dirty="0" smtClean="0">
                <a:solidFill>
                  <a:prstClr val="black"/>
                </a:solidFill>
                <a:latin typeface="Arial" pitchFamily="34" charset="0"/>
                <a:ea typeface="楷体" panose="02010609060101010101" pitchFamily="49" charset="-122"/>
                <a:cs typeface="Arial" pitchFamily="34" charset="0"/>
              </a:rPr>
              <a:t> </a:t>
            </a:r>
            <a:r>
              <a:rPr lang="zh-CN" altLang="en-US" sz="4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400" b="1" dirty="0" smtClean="0">
              <a:solidFill>
                <a:srgbClr val="FF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8000" b="1" dirty="0" smtClean="0">
                <a:solidFill>
                  <a:srgbClr val="FF0066"/>
                </a:solidFill>
                <a:latin typeface="+mn-ea"/>
              </a:rPr>
              <a:t>千  </a:t>
            </a:r>
            <a:r>
              <a:rPr lang="zh-CN" altLang="en-US" sz="8000" b="1" dirty="0" smtClean="0">
                <a:solidFill>
                  <a:srgbClr val="FF0000"/>
                </a:solidFill>
                <a:latin typeface="+mn-ea"/>
              </a:rPr>
              <a:t>干</a:t>
            </a:r>
            <a:endParaRPr lang="zh-CN" altLang="en-US" sz="8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85728"/>
            <a:ext cx="1428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</a:rPr>
              <a:t>3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633" y="9680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816831"/>
            <a:ext cx="3058854" cy="36831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700808" y="787834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72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qún</a:t>
            </a:r>
            <a:endParaRPr lang="zh-CN" altLang="en-US" sz="7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2500" dirty="0">
                <a:latin typeface="楷体" panose="02010609060101010101" pitchFamily="49" charset="-122"/>
                <a:ea typeface="楷体" panose="02010609060101010101" pitchFamily="49" charset="-122"/>
              </a:rPr>
              <a:t>裙</a:t>
            </a:r>
            <a:r>
              <a:rPr lang="en-US" altLang="zh-CN" sz="1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115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礻</a:t>
            </a:r>
            <a:r>
              <a:rPr lang="en-US" altLang="zh-CN" sz="8800" dirty="0" smtClean="0"/>
              <a:t>+</a:t>
            </a:r>
            <a:r>
              <a:rPr lang="zh-CN" altLang="en-US" sz="11500" dirty="0">
                <a:latin typeface="楷体" panose="02010609060101010101" pitchFamily="49" charset="-122"/>
                <a:ea typeface="楷体" panose="02010609060101010101" pitchFamily="49" charset="-122"/>
              </a:rPr>
              <a:t>君</a:t>
            </a:r>
            <a:endParaRPr lang="zh-CN" altLang="en-US" sz="1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098" y="3789040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左右结构</a:t>
            </a:r>
            <a:endParaRPr lang="zh-CN" altLang="en-US" sz="7200" dirty="0">
              <a:solidFill>
                <a:schemeClr val="accent5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上箭头 5"/>
          <p:cNvSpPr/>
          <p:nvPr/>
        </p:nvSpPr>
        <p:spPr>
          <a:xfrm>
            <a:off x="3203848" y="1196752"/>
            <a:ext cx="864096" cy="7920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84342" y="-19541"/>
            <a:ext cx="29546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7200" dirty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衣</a:t>
            </a:r>
            <a:r>
              <a:rPr lang="zh-CN" altLang="en-US" sz="7200" dirty="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字旁</a:t>
            </a:r>
            <a:endParaRPr lang="zh-CN" altLang="en-US" sz="7200" dirty="0">
              <a:solidFill>
                <a:schemeClr val="accent5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732240" y="152636"/>
            <a:ext cx="1944216" cy="241911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endParaRPr lang="en-US" altLang="zh-CN" sz="4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裙子</a:t>
            </a:r>
            <a:endParaRPr lang="en-US" altLang="zh-CN" sz="4400" b="1" dirty="0" smtClean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短裙</a:t>
            </a:r>
            <a:endParaRPr lang="en-US" altLang="zh-CN" sz="4400" b="1" dirty="0" smtClean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680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726" y="1357298"/>
            <a:ext cx="9144000" cy="583264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虹</a:t>
            </a:r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座   提   浇     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洒   兴   拿   镜  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   千   裙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3730" y="642918"/>
            <a:ext cx="12529392" cy="1201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dirty="0" smtClean="0">
                <a:latin typeface="Comic Sans MS" panose="030F0702030302020204" pitchFamily="66" charset="0"/>
              </a:rPr>
              <a:t> </a:t>
            </a:r>
            <a:r>
              <a:rPr lang="en-US" altLang="zh-CN" sz="5400" b="1" dirty="0" err="1" smtClean="0">
                <a:solidFill>
                  <a:srgbClr val="FFC000"/>
                </a:solidFill>
                <a:latin typeface="Comic Sans MS" pitchFamily="66" charset="0"/>
              </a:rPr>
              <a:t>hóng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itchFamily="66" charset="0"/>
              </a:rPr>
              <a:t>  </a:t>
            </a:r>
            <a:r>
              <a:rPr lang="en-US" altLang="zh-CN" sz="5400" b="1" dirty="0" err="1" smtClean="0">
                <a:solidFill>
                  <a:srgbClr val="FFC000"/>
                </a:solidFill>
                <a:latin typeface="Comic Sans MS" pitchFamily="66" charset="0"/>
              </a:rPr>
              <a:t>zuò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itchFamily="66" charset="0"/>
              </a:rPr>
              <a:t>    </a:t>
            </a:r>
            <a:r>
              <a:rPr lang="en-US" altLang="zh-CN" sz="5400" b="1" dirty="0" err="1" smtClean="0">
                <a:solidFill>
                  <a:srgbClr val="FFC000"/>
                </a:solidFill>
                <a:latin typeface="Comic Sans MS" pitchFamily="66" charset="0"/>
                <a:ea typeface="华文新魏" panose="02010800040101010101" pitchFamily="2" charset="-122"/>
              </a:rPr>
              <a:t>t</a:t>
            </a:r>
            <a:r>
              <a:rPr lang="en-US" altLang="zh-CN" sz="5400" b="1" dirty="0" err="1" smtClean="0">
                <a:solidFill>
                  <a:srgbClr val="FFC000"/>
                </a:solidFill>
                <a:latin typeface="Comic Sans MS" pitchFamily="66" charset="0"/>
              </a:rPr>
              <a:t>í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itchFamily="66" charset="0"/>
              </a:rPr>
              <a:t>    </a:t>
            </a:r>
            <a:r>
              <a:rPr lang="en-US" altLang="zh-CN" sz="5400" b="1" dirty="0" err="1" smtClean="0">
                <a:solidFill>
                  <a:srgbClr val="FFC000"/>
                </a:solidFill>
                <a:latin typeface="Comic Sans MS" pitchFamily="66" charset="0"/>
              </a:rPr>
              <a:t>jiāo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itchFamily="66" charset="0"/>
              </a:rPr>
              <a:t>  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endParaRPr lang="zh-CN" altLang="en-US" sz="5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714620"/>
            <a:ext cx="785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err="1" smtClean="0">
                <a:solidFill>
                  <a:srgbClr val="FFC000"/>
                </a:solidFill>
                <a:latin typeface="Comic Sans MS" pitchFamily="66" charset="0"/>
              </a:rPr>
              <a:t>s</a:t>
            </a:r>
            <a:r>
              <a:rPr lang="en-US" altLang="zh-CN" sz="5400" b="1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ǎ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itchFamily="66" charset="0"/>
              </a:rPr>
              <a:t>    </a:t>
            </a:r>
            <a:r>
              <a:rPr lang="en-US" altLang="zh-CN" sz="5400" b="1" dirty="0" err="1" smtClean="0">
                <a:solidFill>
                  <a:srgbClr val="FFC000"/>
                </a:solidFill>
                <a:latin typeface="Comic Sans MS" panose="030F0702030302020204" pitchFamily="66" charset="0"/>
              </a:rPr>
              <a:t>xìng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  </a:t>
            </a:r>
            <a:r>
              <a:rPr lang="en-US" altLang="zh-CN" sz="5400" b="1" dirty="0" err="1" smtClean="0">
                <a:solidFill>
                  <a:srgbClr val="FFC000"/>
                </a:solidFill>
                <a:latin typeface="Comic Sans MS" panose="030F0702030302020204" pitchFamily="66" charset="0"/>
              </a:rPr>
              <a:t>ná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   </a:t>
            </a:r>
            <a:r>
              <a:rPr lang="en-US" altLang="zh-CN" sz="5400" b="1" dirty="0" err="1" smtClean="0">
                <a:solidFill>
                  <a:srgbClr val="FFC000"/>
                </a:solidFill>
                <a:latin typeface="Comic Sans MS" panose="030F0702030302020204" pitchFamily="66" charset="0"/>
              </a:rPr>
              <a:t>jìng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 </a:t>
            </a:r>
            <a:endParaRPr lang="zh-CN" altLang="en-US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4357694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err="1" smtClean="0">
                <a:solidFill>
                  <a:srgbClr val="FFC000"/>
                </a:solidFill>
                <a:latin typeface="Comic Sans MS" panose="030F0702030302020204" pitchFamily="66" charset="0"/>
              </a:rPr>
              <a:t>zhào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5400" b="1" dirty="0" err="1" smtClean="0">
                <a:solidFill>
                  <a:srgbClr val="FFC000"/>
                </a:solidFill>
                <a:latin typeface="Comic Sans MS" panose="030F0702030302020204" pitchFamily="66" charset="0"/>
              </a:rPr>
              <a:t>qiān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5400" b="1" dirty="0" err="1" smtClean="0">
                <a:solidFill>
                  <a:srgbClr val="FFC000"/>
                </a:solidFill>
                <a:latin typeface="Comic Sans MS" panose="030F0702030302020204" pitchFamily="66" charset="0"/>
              </a:rPr>
              <a:t>qún</a:t>
            </a:r>
            <a:r>
              <a:rPr lang="en-US" altLang="zh-CN" sz="54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 </a:t>
            </a:r>
            <a:endParaRPr lang="zh-CN" altLang="en-US" sz="54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633" y="9680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268760"/>
            <a:ext cx="9756576" cy="583264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6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彩虹  一座  提着  浇花  挑水  高兴 </a:t>
            </a:r>
            <a:r>
              <a:rPr lang="en-US" altLang="zh-CN" sz="63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拿着  镜子  照相  秋千  裙子</a:t>
            </a:r>
            <a:endParaRPr lang="zh-CN" altLang="en-US" sz="6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pic.90sjimg.com/back_pic/qk/back_origin_pic/00/01/44/51b215607138f18fedae024991fd6ee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00430" y="214290"/>
            <a:ext cx="40005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3366FF"/>
                </a:solidFill>
                <a:latin typeface="华文隶书" pitchFamily="2" charset="-122"/>
                <a:ea typeface="华文隶书" pitchFamily="2" charset="-122"/>
              </a:rPr>
              <a:t>多音字</a:t>
            </a:r>
            <a:endParaRPr lang="zh-CN" altLang="en-US" sz="8800" b="1" dirty="0">
              <a:solidFill>
                <a:srgbClr val="3366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2066" y="1714488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66"/>
                </a:solidFill>
              </a:rPr>
              <a:t>（</a:t>
            </a:r>
            <a:r>
              <a:rPr lang="en-US" altLang="zh-CN" sz="4000" b="1" dirty="0" err="1" smtClean="0">
                <a:solidFill>
                  <a:srgbClr val="FF0066"/>
                </a:solidFill>
              </a:rPr>
              <a:t>xīng</a:t>
            </a:r>
            <a:r>
              <a:rPr lang="zh-CN" altLang="en-US" sz="4000" b="1" dirty="0" smtClean="0">
                <a:solidFill>
                  <a:srgbClr val="FF0066"/>
                </a:solidFill>
              </a:rPr>
              <a:t>）</a:t>
            </a:r>
            <a:r>
              <a:rPr lang="zh-CN" altLang="en-US" sz="4000" b="1" dirty="0" smtClean="0"/>
              <a:t>兴奋</a:t>
            </a:r>
            <a:endParaRPr lang="zh-CN" altLang="en-US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72066" y="3000372"/>
            <a:ext cx="350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66"/>
                </a:solidFill>
              </a:rPr>
              <a:t>（</a:t>
            </a:r>
            <a:r>
              <a:rPr lang="en-US" altLang="zh-CN" sz="4000" b="1" dirty="0" err="1" smtClean="0">
                <a:solidFill>
                  <a:srgbClr val="FF0066"/>
                </a:solidFill>
              </a:rPr>
              <a:t>xìng</a:t>
            </a:r>
            <a:r>
              <a:rPr lang="zh-CN" altLang="en-US" sz="4000" b="1" dirty="0" smtClean="0">
                <a:solidFill>
                  <a:srgbClr val="FF0066"/>
                </a:solidFill>
              </a:rPr>
              <a:t>）</a:t>
            </a:r>
            <a:r>
              <a:rPr lang="zh-CN" altLang="en-US" sz="4000" b="1" dirty="0" smtClean="0"/>
              <a:t>高兴</a:t>
            </a:r>
            <a:endParaRPr lang="zh-CN" alt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000496" y="2214554"/>
            <a:ext cx="15001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兴</a:t>
            </a:r>
            <a:endParaRPr lang="zh-CN" altLang="en-US" sz="6000" b="1" dirty="0"/>
          </a:p>
        </p:txBody>
      </p:sp>
      <p:cxnSp>
        <p:nvCxnSpPr>
          <p:cNvPr id="10" name="直接连接符 9"/>
          <p:cNvCxnSpPr/>
          <p:nvPr/>
        </p:nvCxnSpPr>
        <p:spPr>
          <a:xfrm rot="5400000">
            <a:off x="4822033" y="2178835"/>
            <a:ext cx="500066" cy="42862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6200000" flipH="1">
            <a:off x="4750595" y="2750339"/>
            <a:ext cx="571504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406" y="4357694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着</a:t>
            </a:r>
            <a:endParaRPr lang="zh-CN" altLang="en-US" sz="6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214414" y="3292618"/>
            <a:ext cx="32146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66"/>
                </a:solidFill>
              </a:rPr>
              <a:t>（</a:t>
            </a:r>
            <a:r>
              <a:rPr lang="en-US" altLang="zh-CN" sz="4000" b="1" dirty="0" err="1" smtClean="0">
                <a:solidFill>
                  <a:srgbClr val="FF0066"/>
                </a:solidFill>
              </a:rPr>
              <a:t>z</a:t>
            </a:r>
            <a:r>
              <a:rPr lang="en-US" altLang="zh-CN" sz="4000" b="1" dirty="0" err="1" smtClean="0">
                <a:solidFill>
                  <a:srgbClr val="FF0066"/>
                </a:solidFill>
              </a:rPr>
              <a:t>he</a:t>
            </a:r>
            <a:r>
              <a:rPr lang="zh-CN" altLang="en-US" sz="4000" b="1" dirty="0" smtClean="0">
                <a:solidFill>
                  <a:srgbClr val="FF0066"/>
                </a:solidFill>
              </a:rPr>
              <a:t>）</a:t>
            </a:r>
            <a:r>
              <a:rPr lang="en-US" altLang="zh-CN" sz="4000" b="1" dirty="0" smtClean="0"/>
              <a:t> </a:t>
            </a:r>
            <a:r>
              <a:rPr lang="zh-CN" altLang="en-US" sz="4000" b="1" dirty="0" smtClean="0"/>
              <a:t>看着</a:t>
            </a:r>
            <a:endParaRPr lang="zh-CN" altLang="en-US" sz="4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214414" y="4071942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66"/>
                </a:solidFill>
              </a:rPr>
              <a:t>（</a:t>
            </a:r>
            <a:r>
              <a:rPr lang="en-US" altLang="zh-CN" sz="4000" b="1" dirty="0" smtClean="0">
                <a:solidFill>
                  <a:srgbClr val="FF0066"/>
                </a:solidFill>
              </a:rPr>
              <a:t> </a:t>
            </a:r>
            <a:r>
              <a:rPr lang="en-US" altLang="zh-CN" sz="4000" b="1" dirty="0" err="1" smtClean="0">
                <a:solidFill>
                  <a:srgbClr val="FF0066"/>
                </a:solidFill>
              </a:rPr>
              <a:t>zhāo</a:t>
            </a:r>
            <a:r>
              <a:rPr lang="zh-CN" altLang="en-US" sz="4000" b="1" dirty="0" smtClean="0">
                <a:solidFill>
                  <a:srgbClr val="FF0066"/>
                </a:solidFill>
              </a:rPr>
              <a:t>）</a:t>
            </a:r>
            <a:r>
              <a:rPr lang="zh-CN" altLang="en-US" sz="4000" b="1" dirty="0" smtClean="0"/>
              <a:t>怎</a:t>
            </a:r>
            <a:r>
              <a:rPr lang="zh-CN" altLang="en-US" sz="4000" b="1" dirty="0" smtClean="0"/>
              <a:t>么</a:t>
            </a:r>
            <a:r>
              <a:rPr lang="zh-CN" altLang="en-US" sz="4000" b="1" dirty="0" smtClean="0"/>
              <a:t>着</a:t>
            </a:r>
            <a:endParaRPr lang="zh-CN" altLang="en-US" sz="4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214414" y="4857760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66"/>
                </a:solidFill>
              </a:rPr>
              <a:t>（</a:t>
            </a:r>
            <a:r>
              <a:rPr lang="en-US" altLang="zh-CN" sz="4000" b="1" dirty="0" smtClean="0">
                <a:solidFill>
                  <a:srgbClr val="FF0066"/>
                </a:solidFill>
              </a:rPr>
              <a:t> </a:t>
            </a:r>
            <a:r>
              <a:rPr lang="en-US" altLang="zh-CN" sz="4000" b="1" dirty="0" err="1" smtClean="0">
                <a:solidFill>
                  <a:srgbClr val="FF0066"/>
                </a:solidFill>
              </a:rPr>
              <a:t>zháo</a:t>
            </a:r>
            <a:r>
              <a:rPr lang="zh-CN" altLang="en-US" sz="4000" b="1" dirty="0" smtClean="0">
                <a:solidFill>
                  <a:srgbClr val="FF0066"/>
                </a:solidFill>
              </a:rPr>
              <a:t>）</a:t>
            </a:r>
            <a:r>
              <a:rPr lang="zh-CN" altLang="en-US" sz="4000" b="1" dirty="0" smtClean="0"/>
              <a:t>着火</a:t>
            </a:r>
            <a:endParaRPr lang="zh-CN" altLang="en-US" sz="4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214414" y="5572140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66"/>
                </a:solidFill>
              </a:rPr>
              <a:t>（</a:t>
            </a:r>
            <a:r>
              <a:rPr lang="en-US" altLang="zh-CN" sz="4000" b="1" dirty="0" err="1" smtClean="0">
                <a:solidFill>
                  <a:srgbClr val="FF0066"/>
                </a:solidFill>
              </a:rPr>
              <a:t>zhuó</a:t>
            </a:r>
            <a:r>
              <a:rPr lang="zh-CN" altLang="en-US" sz="4000" b="1" dirty="0" smtClean="0">
                <a:solidFill>
                  <a:srgbClr val="FF0066"/>
                </a:solidFill>
              </a:rPr>
              <a:t>）</a:t>
            </a:r>
            <a:r>
              <a:rPr lang="zh-CN" altLang="en-US" sz="4000" b="1" dirty="0" smtClean="0"/>
              <a:t>穿</a:t>
            </a:r>
            <a:r>
              <a:rPr lang="zh-CN" altLang="en-US" sz="4000" b="1" dirty="0" smtClean="0"/>
              <a:t>着</a:t>
            </a:r>
            <a:endParaRPr lang="zh-CN" altLang="en-US" sz="4000" b="1" dirty="0"/>
          </a:p>
        </p:txBody>
      </p:sp>
      <p:cxnSp>
        <p:nvCxnSpPr>
          <p:cNvPr id="19" name="直接连接符 18"/>
          <p:cNvCxnSpPr/>
          <p:nvPr/>
        </p:nvCxnSpPr>
        <p:spPr>
          <a:xfrm rot="5400000">
            <a:off x="678629" y="3893347"/>
            <a:ext cx="1143008" cy="64294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0800000" flipV="1">
            <a:off x="928662" y="4429132"/>
            <a:ext cx="642942" cy="3571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28662" y="4786322"/>
            <a:ext cx="642942" cy="4286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6200000" flipH="1">
            <a:off x="678629" y="5036355"/>
            <a:ext cx="1143008" cy="64294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633" y="9680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38" y="1317625"/>
            <a:ext cx="452755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7"/>
          <p:cNvSpPr>
            <a:spLocks noChangeArrowheads="1"/>
          </p:cNvSpPr>
          <p:nvPr/>
        </p:nvSpPr>
        <p:spPr bwMode="auto">
          <a:xfrm>
            <a:off x="3348038" y="2659063"/>
            <a:ext cx="349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4" name="Rectangle 8"/>
          <p:cNvSpPr>
            <a:spLocks noChangeArrowheads="1"/>
          </p:cNvSpPr>
          <p:nvPr/>
        </p:nvSpPr>
        <p:spPr bwMode="auto">
          <a:xfrm>
            <a:off x="3119438" y="2727325"/>
            <a:ext cx="349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5" name="Text Box 16"/>
          <p:cNvSpPr txBox="1">
            <a:spLocks noChangeArrowheads="1"/>
          </p:cNvSpPr>
          <p:nvPr/>
        </p:nvSpPr>
        <p:spPr bwMode="auto">
          <a:xfrm>
            <a:off x="561975" y="0"/>
            <a:ext cx="42370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96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楷体_GB2312" pitchFamily="49" charset="-122"/>
              </a:rPr>
              <a:t>N:nà</a:t>
            </a:r>
            <a:endParaRPr lang="en-US" altLang="zh-CN" sz="9600" b="1" dirty="0">
              <a:solidFill>
                <a:srgbClr val="002060"/>
              </a:solidFill>
              <a:latin typeface="Comic Sans MS" panose="030F0702030302020204" pitchFamily="66" charset="0"/>
              <a:ea typeface="楷体_GB2312" pitchFamily="49" charset="-122"/>
            </a:endParaRPr>
          </a:p>
        </p:txBody>
      </p:sp>
      <p:sp>
        <p:nvSpPr>
          <p:cNvPr id="35846" name="Text Box 10"/>
          <p:cNvSpPr txBox="1">
            <a:spLocks noChangeArrowheads="1"/>
          </p:cNvSpPr>
          <p:nvPr/>
        </p:nvSpPr>
        <p:spPr bwMode="auto">
          <a:xfrm>
            <a:off x="755650" y="1227138"/>
            <a:ext cx="3313113" cy="42481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endParaRPr lang="zh-CN" altLang="en-US" sz="27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29256" y="1572174"/>
            <a:ext cx="2646878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左右结</a:t>
            </a: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构</a:t>
            </a: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defRPr/>
            </a:pPr>
            <a:r>
              <a:rPr lang="zh-CN" altLang="en-US" sz="48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阝   </a:t>
            </a:r>
            <a:r>
              <a:rPr lang="en-US" altLang="zh-CN" sz="48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6</a:t>
            </a:r>
            <a:r>
              <a:rPr lang="zh-CN" altLang="en-US" sz="48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画</a:t>
            </a:r>
            <a:endParaRPr lang="zh-CN" altLang="en-US" sz="4800" b="1" dirty="0" smtClean="0">
              <a:solidFill>
                <a:srgbClr val="FF0066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48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5851" name="TextBox 11"/>
          <p:cNvSpPr txBox="1">
            <a:spLocks noChangeArrowheads="1"/>
          </p:cNvSpPr>
          <p:nvPr/>
        </p:nvSpPr>
        <p:spPr bwMode="auto">
          <a:xfrm>
            <a:off x="5659460" y="3214686"/>
            <a:ext cx="2198688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Calibri" panose="020F0502020204030204" charset="0"/>
              </a:rPr>
              <a:t>那么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 smtClean="0">
                <a:latin typeface="Calibri" panose="020F0502020204030204" charset="0"/>
              </a:rPr>
              <a:t>那里</a:t>
            </a:r>
            <a:endParaRPr lang="en-US" altLang="zh-CN" sz="54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 smtClean="0">
                <a:latin typeface="Calibri" panose="020F0502020204030204" charset="0"/>
              </a:rPr>
              <a:t>那个</a:t>
            </a:r>
            <a:endParaRPr lang="zh-CN" altLang="en-US" sz="5400" b="1" dirty="0">
              <a:latin typeface="Calibri" panose="020F050202020403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64251" y="324433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9680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38" y="1317625"/>
            <a:ext cx="452755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7"/>
          <p:cNvSpPr>
            <a:spLocks noChangeArrowheads="1"/>
          </p:cNvSpPr>
          <p:nvPr/>
        </p:nvSpPr>
        <p:spPr bwMode="auto">
          <a:xfrm>
            <a:off x="3348038" y="2659063"/>
            <a:ext cx="349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4" name="Rectangle 8"/>
          <p:cNvSpPr>
            <a:spLocks noChangeArrowheads="1"/>
          </p:cNvSpPr>
          <p:nvPr/>
        </p:nvSpPr>
        <p:spPr bwMode="auto">
          <a:xfrm>
            <a:off x="3119438" y="2727325"/>
            <a:ext cx="349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5" name="Text Box 16"/>
          <p:cNvSpPr txBox="1">
            <a:spLocks noChangeArrowheads="1"/>
          </p:cNvSpPr>
          <p:nvPr/>
        </p:nvSpPr>
        <p:spPr bwMode="auto">
          <a:xfrm>
            <a:off x="561975" y="0"/>
            <a:ext cx="42370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96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楷体_GB2312" pitchFamily="49" charset="-122"/>
              </a:rPr>
              <a:t>Z:zhe</a:t>
            </a:r>
            <a:endParaRPr lang="en-US" altLang="zh-CN" sz="9600" b="1" dirty="0">
              <a:solidFill>
                <a:srgbClr val="002060"/>
              </a:solidFill>
              <a:latin typeface="Comic Sans MS" panose="030F0702030302020204" pitchFamily="66" charset="0"/>
              <a:ea typeface="楷体_GB2312" pitchFamily="49" charset="-122"/>
            </a:endParaRPr>
          </a:p>
        </p:txBody>
      </p:sp>
      <p:sp>
        <p:nvSpPr>
          <p:cNvPr id="35846" name="Text Box 10"/>
          <p:cNvSpPr txBox="1">
            <a:spLocks noChangeArrowheads="1"/>
          </p:cNvSpPr>
          <p:nvPr/>
        </p:nvSpPr>
        <p:spPr bwMode="auto">
          <a:xfrm>
            <a:off x="755650" y="1227138"/>
            <a:ext cx="3313113" cy="42481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endParaRPr lang="zh-CN" altLang="en-US" sz="27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43504" y="1645026"/>
            <a:ext cx="326243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半包围结</a:t>
            </a: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构</a:t>
            </a: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目   </a:t>
            </a:r>
            <a:r>
              <a:rPr lang="en-US" altLang="zh-CN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11</a:t>
            </a: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画</a:t>
            </a:r>
            <a:endParaRPr lang="zh-CN" altLang="en-US" sz="48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5850" name="TextBox 10"/>
          <p:cNvSpPr txBox="1">
            <a:spLocks noChangeArrowheads="1"/>
          </p:cNvSpPr>
          <p:nvPr/>
        </p:nvSpPr>
        <p:spPr bwMode="auto">
          <a:xfrm>
            <a:off x="5643570" y="3286124"/>
            <a:ext cx="16129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>
                <a:latin typeface="Calibri" panose="020F0502020204030204" charset="0"/>
              </a:rPr>
              <a:t>提</a:t>
            </a:r>
            <a:r>
              <a:rPr lang="zh-CN" altLang="en-US" sz="5400" b="1" dirty="0" smtClean="0">
                <a:latin typeface="Calibri" panose="020F0502020204030204" charset="0"/>
              </a:rPr>
              <a:t>着</a:t>
            </a:r>
            <a:endParaRPr lang="en-US" altLang="zh-CN" sz="54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 smtClean="0">
                <a:latin typeface="Calibri" panose="020F0502020204030204" charset="0"/>
              </a:rPr>
              <a:t>拿</a:t>
            </a:r>
            <a:r>
              <a:rPr lang="zh-CN" altLang="en-US" sz="5400" b="1" dirty="0" smtClean="0">
                <a:latin typeface="Calibri" panose="020F0502020204030204" charset="0"/>
              </a:rPr>
              <a:t>着</a:t>
            </a:r>
            <a:endParaRPr lang="en-US" altLang="zh-CN" sz="54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 smtClean="0">
                <a:latin typeface="Calibri" panose="020F0502020204030204" charset="0"/>
              </a:rPr>
              <a:t>看着</a:t>
            </a:r>
            <a:endParaRPr lang="en-US" altLang="zh-CN" sz="54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5400" b="1" dirty="0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633" y="9680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38" y="1317625"/>
            <a:ext cx="452755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7"/>
          <p:cNvSpPr>
            <a:spLocks noChangeArrowheads="1"/>
          </p:cNvSpPr>
          <p:nvPr/>
        </p:nvSpPr>
        <p:spPr bwMode="auto">
          <a:xfrm>
            <a:off x="3348038" y="2659063"/>
            <a:ext cx="349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4" name="Rectangle 8"/>
          <p:cNvSpPr>
            <a:spLocks noChangeArrowheads="1"/>
          </p:cNvSpPr>
          <p:nvPr/>
        </p:nvSpPr>
        <p:spPr bwMode="auto">
          <a:xfrm>
            <a:off x="3119438" y="2727325"/>
            <a:ext cx="349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5" name="Text Box 16"/>
          <p:cNvSpPr txBox="1">
            <a:spLocks noChangeArrowheads="1"/>
          </p:cNvSpPr>
          <p:nvPr/>
        </p:nvSpPr>
        <p:spPr bwMode="auto">
          <a:xfrm>
            <a:off x="561975" y="0"/>
            <a:ext cx="42370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96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楷体_GB2312" pitchFamily="49" charset="-122"/>
              </a:rPr>
              <a:t>D</a:t>
            </a:r>
            <a:r>
              <a:rPr lang="en-US" altLang="zh-CN" sz="96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楷体_GB2312" pitchFamily="49" charset="-122"/>
              </a:rPr>
              <a:t>:dào</a:t>
            </a:r>
            <a:endParaRPr lang="en-US" altLang="zh-CN" sz="9600" b="1" dirty="0">
              <a:solidFill>
                <a:srgbClr val="002060"/>
              </a:solidFill>
              <a:latin typeface="Comic Sans MS" panose="030F0702030302020204" pitchFamily="66" charset="0"/>
              <a:ea typeface="楷体_GB2312" pitchFamily="49" charset="-122"/>
            </a:endParaRPr>
          </a:p>
        </p:txBody>
      </p:sp>
      <p:sp>
        <p:nvSpPr>
          <p:cNvPr id="35846" name="Text Box 10"/>
          <p:cNvSpPr txBox="1">
            <a:spLocks noChangeArrowheads="1"/>
          </p:cNvSpPr>
          <p:nvPr/>
        </p:nvSpPr>
        <p:spPr bwMode="auto">
          <a:xfrm>
            <a:off x="755650" y="1227138"/>
            <a:ext cx="3313113" cy="42481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endParaRPr lang="zh-CN" altLang="en-US" sz="27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29256" y="1572174"/>
            <a:ext cx="2646878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左右结</a:t>
            </a: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构</a:t>
            </a: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defRPr/>
            </a:pPr>
            <a:r>
              <a:rPr lang="zh-CN" altLang="en-US" sz="4800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刂</a:t>
            </a:r>
            <a:r>
              <a:rPr lang="en-US" altLang="zh-CN" sz="48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8</a:t>
            </a:r>
            <a:r>
              <a:rPr lang="zh-CN" altLang="en-US" sz="48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画</a:t>
            </a:r>
            <a:endParaRPr lang="zh-CN" altLang="en-US" sz="4800" b="1" dirty="0" smtClean="0">
              <a:solidFill>
                <a:srgbClr val="FF0066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48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5851" name="TextBox 11"/>
          <p:cNvSpPr txBox="1">
            <a:spLocks noChangeArrowheads="1"/>
          </p:cNvSpPr>
          <p:nvPr/>
        </p:nvSpPr>
        <p:spPr bwMode="auto">
          <a:xfrm>
            <a:off x="5659460" y="3214686"/>
            <a:ext cx="2198688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Calibri" panose="020F0502020204030204" charset="0"/>
              </a:rPr>
              <a:t>到达</a:t>
            </a:r>
            <a:endParaRPr lang="en-US" altLang="zh-CN" sz="54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Calibri" panose="020F0502020204030204" charset="0"/>
              </a:rPr>
              <a:t>到</a:t>
            </a:r>
            <a:r>
              <a:rPr lang="zh-CN" altLang="en-US" sz="5400" b="1" dirty="0" smtClean="0">
                <a:latin typeface="Calibri" panose="020F0502020204030204" charset="0"/>
              </a:rPr>
              <a:t>来</a:t>
            </a:r>
            <a:endParaRPr lang="en-US" altLang="zh-CN" sz="54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Calibri" panose="020F0502020204030204" charset="0"/>
              </a:rPr>
              <a:t>走到</a:t>
            </a:r>
            <a:endParaRPr lang="en-US" altLang="zh-CN" sz="5400" b="1" dirty="0" smtClean="0">
              <a:latin typeface="Calibri" panose="020F050202020403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64251" y="324433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2.imgtn.bdimg.com/it/u=3980103983,328512358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img2.imgtn.bdimg.com/it/u=3980103983,3285123589&amp;fm=23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30" name="Picture 6" descr="http://img.pconline.com.cn/images/upload/upc/tx/wallpaper/1306/19/c1/22284514_13716240911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91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age69.360doc.com/DownloadImg/2014/03/0518/39644317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510" y="12466"/>
            <a:ext cx="9160510" cy="723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255" y="12466"/>
            <a:ext cx="9144000" cy="692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 descr="http://www.52shici.com/upload/posts/20140510/4026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9" y="0"/>
            <a:ext cx="9223474" cy="707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://img.pconline.com.cn/images/upload/upc/tx/wallpaper/1403/12/c1/32023273_1394615300916_800x6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85" y="0"/>
            <a:ext cx="9168341" cy="692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633" y="9680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38" y="1317625"/>
            <a:ext cx="452755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7"/>
          <p:cNvSpPr>
            <a:spLocks noChangeArrowheads="1"/>
          </p:cNvSpPr>
          <p:nvPr/>
        </p:nvSpPr>
        <p:spPr bwMode="auto">
          <a:xfrm>
            <a:off x="3348038" y="2659063"/>
            <a:ext cx="349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4" name="Rectangle 8"/>
          <p:cNvSpPr>
            <a:spLocks noChangeArrowheads="1"/>
          </p:cNvSpPr>
          <p:nvPr/>
        </p:nvSpPr>
        <p:spPr bwMode="auto">
          <a:xfrm>
            <a:off x="3119438" y="2727325"/>
            <a:ext cx="349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5" name="Text Box 16"/>
          <p:cNvSpPr txBox="1">
            <a:spLocks noChangeArrowheads="1"/>
          </p:cNvSpPr>
          <p:nvPr/>
        </p:nvSpPr>
        <p:spPr bwMode="auto">
          <a:xfrm>
            <a:off x="561975" y="0"/>
            <a:ext cx="42370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96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楷体_GB2312" pitchFamily="49" charset="-122"/>
              </a:rPr>
              <a:t>G:gāo</a:t>
            </a:r>
            <a:endParaRPr lang="en-US" altLang="zh-CN" sz="9600" b="1" dirty="0">
              <a:solidFill>
                <a:srgbClr val="002060"/>
              </a:solidFill>
              <a:latin typeface="Comic Sans MS" panose="030F0702030302020204" pitchFamily="66" charset="0"/>
              <a:ea typeface="楷体_GB2312" pitchFamily="49" charset="-122"/>
            </a:endParaRPr>
          </a:p>
        </p:txBody>
      </p:sp>
      <p:sp>
        <p:nvSpPr>
          <p:cNvPr id="35846" name="Text Box 10"/>
          <p:cNvSpPr txBox="1">
            <a:spLocks noChangeArrowheads="1"/>
          </p:cNvSpPr>
          <p:nvPr/>
        </p:nvSpPr>
        <p:spPr bwMode="auto">
          <a:xfrm>
            <a:off x="830259" y="1227138"/>
            <a:ext cx="3313113" cy="42481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7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57818" y="1643050"/>
            <a:ext cx="3262432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上中下</a:t>
            </a: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结</a:t>
            </a: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构</a:t>
            </a: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48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亠  </a:t>
            </a:r>
            <a:r>
              <a:rPr lang="en-US" altLang="zh-CN" sz="48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10</a:t>
            </a:r>
            <a:r>
              <a:rPr lang="zh-CN" altLang="en-US" sz="48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画</a:t>
            </a:r>
            <a:endParaRPr lang="en-US" altLang="zh-CN" sz="4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48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5850" name="TextBox 10"/>
          <p:cNvSpPr txBox="1">
            <a:spLocks noChangeArrowheads="1"/>
          </p:cNvSpPr>
          <p:nvPr/>
        </p:nvSpPr>
        <p:spPr bwMode="auto">
          <a:xfrm>
            <a:off x="5857884" y="3286124"/>
            <a:ext cx="16129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 smtClean="0">
                <a:latin typeface="Calibri" panose="020F0502020204030204" charset="0"/>
              </a:rPr>
              <a:t>高</a:t>
            </a:r>
            <a:r>
              <a:rPr lang="zh-CN" altLang="en-US" sz="4800" b="1" dirty="0" smtClean="0">
                <a:latin typeface="Calibri" panose="020F0502020204030204" charset="0"/>
              </a:rPr>
              <a:t>兴</a:t>
            </a:r>
            <a:endParaRPr lang="en-US" altLang="zh-CN" sz="48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 smtClean="0">
                <a:latin typeface="Calibri" panose="020F0502020204030204" charset="0"/>
              </a:rPr>
              <a:t>长</a:t>
            </a:r>
            <a:r>
              <a:rPr lang="zh-CN" altLang="en-US" sz="4800" b="1" dirty="0" smtClean="0">
                <a:latin typeface="Calibri" panose="020F0502020204030204" charset="0"/>
              </a:rPr>
              <a:t>高</a:t>
            </a:r>
            <a:endParaRPr lang="en-US" altLang="zh-CN" sz="48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 smtClean="0">
                <a:latin typeface="Calibri" panose="020F0502020204030204" charset="0"/>
              </a:rPr>
              <a:t>高山</a:t>
            </a:r>
            <a:endParaRPr lang="zh-CN" altLang="en-US" sz="4800" b="1" dirty="0">
              <a:latin typeface="Calibri" panose="020F050202020403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48834" y="324433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“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633" y="9680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38" y="1317625"/>
            <a:ext cx="452755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7"/>
          <p:cNvSpPr>
            <a:spLocks noChangeArrowheads="1"/>
          </p:cNvSpPr>
          <p:nvPr/>
        </p:nvSpPr>
        <p:spPr bwMode="auto">
          <a:xfrm>
            <a:off x="3348038" y="2659063"/>
            <a:ext cx="349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4" name="Rectangle 8"/>
          <p:cNvSpPr>
            <a:spLocks noChangeArrowheads="1"/>
          </p:cNvSpPr>
          <p:nvPr/>
        </p:nvSpPr>
        <p:spPr bwMode="auto">
          <a:xfrm>
            <a:off x="3119438" y="2727325"/>
            <a:ext cx="349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5" name="Text Box 16"/>
          <p:cNvSpPr txBox="1">
            <a:spLocks noChangeArrowheads="1"/>
          </p:cNvSpPr>
          <p:nvPr/>
        </p:nvSpPr>
        <p:spPr bwMode="auto">
          <a:xfrm>
            <a:off x="561975" y="0"/>
            <a:ext cx="42370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96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楷体_GB2312" pitchFamily="49" charset="-122"/>
              </a:rPr>
              <a:t>X:xìng</a:t>
            </a:r>
          </a:p>
        </p:txBody>
      </p:sp>
      <p:sp>
        <p:nvSpPr>
          <p:cNvPr id="35846" name="Text Box 10"/>
          <p:cNvSpPr txBox="1">
            <a:spLocks noChangeArrowheads="1"/>
          </p:cNvSpPr>
          <p:nvPr/>
        </p:nvSpPr>
        <p:spPr bwMode="auto">
          <a:xfrm>
            <a:off x="755650" y="1227138"/>
            <a:ext cx="3313113" cy="42481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0" b="1" dirty="0">
                <a:latin typeface="楷体" panose="02010609060101010101" pitchFamily="49" charset="-122"/>
                <a:ea typeface="楷体" panose="02010609060101010101" pitchFamily="49" charset="-122"/>
              </a:rPr>
              <a:t>兴</a:t>
            </a:r>
          </a:p>
        </p:txBody>
      </p:sp>
      <p:sp>
        <p:nvSpPr>
          <p:cNvPr id="2" name="矩形 1"/>
          <p:cNvSpPr/>
          <p:nvPr/>
        </p:nvSpPr>
        <p:spPr>
          <a:xfrm>
            <a:off x="5286380" y="1428736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上下</a:t>
            </a: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结</a:t>
            </a: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构</a:t>
            </a: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八  </a:t>
            </a:r>
            <a:r>
              <a:rPr lang="en-US" altLang="zh-CN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6</a:t>
            </a: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画</a:t>
            </a:r>
            <a:endParaRPr lang="zh-CN" altLang="en-US" sz="48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5851" name="TextBox 11"/>
          <p:cNvSpPr txBox="1">
            <a:spLocks noChangeArrowheads="1"/>
          </p:cNvSpPr>
          <p:nvPr/>
        </p:nvSpPr>
        <p:spPr bwMode="auto">
          <a:xfrm>
            <a:off x="5429256" y="3214686"/>
            <a:ext cx="3357586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 smtClean="0">
                <a:latin typeface="Calibri" panose="020F0502020204030204" charset="0"/>
              </a:rPr>
              <a:t>兴</a:t>
            </a:r>
            <a:r>
              <a:rPr lang="zh-CN" altLang="en-US" sz="5400" b="1" dirty="0" smtClean="0">
                <a:latin typeface="Calibri" panose="020F0502020204030204" charset="0"/>
              </a:rPr>
              <a:t>趣</a:t>
            </a:r>
            <a:endParaRPr lang="en-US" altLang="zh-CN" sz="54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 smtClean="0">
                <a:latin typeface="Calibri" panose="020F0502020204030204" charset="0"/>
              </a:rPr>
              <a:t>高</a:t>
            </a:r>
            <a:r>
              <a:rPr lang="zh-CN" altLang="en-US" sz="5400" b="1" dirty="0" smtClean="0">
                <a:latin typeface="Calibri" panose="020F0502020204030204" charset="0"/>
              </a:rPr>
              <a:t>兴</a:t>
            </a:r>
            <a:endParaRPr lang="en-US" altLang="zh-CN" sz="54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 smtClean="0">
                <a:latin typeface="Calibri" panose="020F0502020204030204" charset="0"/>
              </a:rPr>
              <a:t>兴高采烈</a:t>
            </a:r>
            <a:endParaRPr lang="zh-CN" altLang="en-US" sz="5400" b="1" dirty="0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633" y="-24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38" y="1317625"/>
            <a:ext cx="452755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7"/>
          <p:cNvSpPr>
            <a:spLocks noChangeArrowheads="1"/>
          </p:cNvSpPr>
          <p:nvPr/>
        </p:nvSpPr>
        <p:spPr bwMode="auto">
          <a:xfrm>
            <a:off x="3348038" y="2659063"/>
            <a:ext cx="349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4" name="Rectangle 8"/>
          <p:cNvSpPr>
            <a:spLocks noChangeArrowheads="1"/>
          </p:cNvSpPr>
          <p:nvPr/>
        </p:nvSpPr>
        <p:spPr bwMode="auto">
          <a:xfrm>
            <a:off x="3119438" y="2727325"/>
            <a:ext cx="349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5" name="Text Box 16"/>
          <p:cNvSpPr txBox="1">
            <a:spLocks noChangeArrowheads="1"/>
          </p:cNvSpPr>
          <p:nvPr/>
        </p:nvSpPr>
        <p:spPr bwMode="auto">
          <a:xfrm>
            <a:off x="561975" y="0"/>
            <a:ext cx="42370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96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楷体_GB2312" pitchFamily="49" charset="-122"/>
              </a:rPr>
              <a:t>Q:qiān</a:t>
            </a:r>
          </a:p>
        </p:txBody>
      </p:sp>
      <p:sp>
        <p:nvSpPr>
          <p:cNvPr id="35846" name="Text Box 10"/>
          <p:cNvSpPr txBox="1">
            <a:spLocks noChangeArrowheads="1"/>
          </p:cNvSpPr>
          <p:nvPr/>
        </p:nvSpPr>
        <p:spPr bwMode="auto">
          <a:xfrm>
            <a:off x="755650" y="1227138"/>
            <a:ext cx="3313113" cy="42481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27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00694" y="1571612"/>
            <a:ext cx="203132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独体</a:t>
            </a: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字</a:t>
            </a:r>
            <a:endParaRPr lang="en-US" altLang="zh-CN" sz="48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3</a:t>
            </a:r>
            <a:r>
              <a:rPr lang="zh-CN" altLang="en-US" sz="48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画</a:t>
            </a:r>
            <a:endParaRPr lang="zh-CN" altLang="en-US" sz="48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5850" name="TextBox 10"/>
          <p:cNvSpPr txBox="1">
            <a:spLocks noChangeArrowheads="1"/>
          </p:cNvSpPr>
          <p:nvPr/>
        </p:nvSpPr>
        <p:spPr bwMode="auto">
          <a:xfrm>
            <a:off x="5602306" y="3263816"/>
            <a:ext cx="16129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 smtClean="0">
                <a:latin typeface="Calibri" panose="020F0502020204030204" charset="0"/>
              </a:rPr>
              <a:t>秋</a:t>
            </a:r>
            <a:r>
              <a:rPr lang="zh-CN" altLang="en-US" sz="4800" b="1" dirty="0" smtClean="0">
                <a:latin typeface="Calibri" panose="020F0502020204030204" charset="0"/>
              </a:rPr>
              <a:t>千</a:t>
            </a:r>
            <a:endParaRPr lang="en-US" altLang="zh-CN" sz="48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 smtClean="0">
                <a:latin typeface="Calibri" panose="020F0502020204030204" charset="0"/>
              </a:rPr>
              <a:t>千</a:t>
            </a:r>
            <a:r>
              <a:rPr lang="zh-CN" altLang="en-US" sz="4800" b="1" dirty="0" smtClean="0">
                <a:latin typeface="Calibri" panose="020F0502020204030204" charset="0"/>
              </a:rPr>
              <a:t>万</a:t>
            </a:r>
            <a:endParaRPr lang="en-US" altLang="zh-CN" sz="48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 smtClean="0">
                <a:latin typeface="Calibri" panose="020F0502020204030204" charset="0"/>
              </a:rPr>
              <a:t>一千</a:t>
            </a:r>
            <a:endParaRPr lang="zh-CN" altLang="en-US" sz="4800" b="1" dirty="0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633" y="9680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13" descr="http://img.blog.163.com/photo/P7JFpKCQnndLKGXf6JayUQ==/51400145497138662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38" y="1317625"/>
            <a:ext cx="452755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7"/>
          <p:cNvSpPr>
            <a:spLocks noChangeArrowheads="1"/>
          </p:cNvSpPr>
          <p:nvPr/>
        </p:nvSpPr>
        <p:spPr bwMode="auto">
          <a:xfrm>
            <a:off x="3348038" y="2659063"/>
            <a:ext cx="349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4" name="Rectangle 8"/>
          <p:cNvSpPr>
            <a:spLocks noChangeArrowheads="1"/>
          </p:cNvSpPr>
          <p:nvPr/>
        </p:nvSpPr>
        <p:spPr bwMode="auto">
          <a:xfrm>
            <a:off x="3119438" y="2727325"/>
            <a:ext cx="349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845" name="Text Box 16"/>
          <p:cNvSpPr txBox="1">
            <a:spLocks noChangeArrowheads="1"/>
          </p:cNvSpPr>
          <p:nvPr/>
        </p:nvSpPr>
        <p:spPr bwMode="auto">
          <a:xfrm>
            <a:off x="262706" y="0"/>
            <a:ext cx="50181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96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楷体_GB2312" pitchFamily="49" charset="-122"/>
              </a:rPr>
              <a:t>C:chéng</a:t>
            </a:r>
          </a:p>
        </p:txBody>
      </p:sp>
      <p:sp>
        <p:nvSpPr>
          <p:cNvPr id="35846" name="Text Box 10"/>
          <p:cNvSpPr txBox="1">
            <a:spLocks noChangeArrowheads="1"/>
          </p:cNvSpPr>
          <p:nvPr/>
        </p:nvSpPr>
        <p:spPr bwMode="auto">
          <a:xfrm>
            <a:off x="755650" y="1227138"/>
            <a:ext cx="3313113" cy="42481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endParaRPr lang="zh-CN" altLang="en-US" sz="27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0" name="TextBox 10"/>
          <p:cNvSpPr txBox="1">
            <a:spLocks noChangeArrowheads="1"/>
          </p:cNvSpPr>
          <p:nvPr/>
        </p:nvSpPr>
        <p:spPr bwMode="auto">
          <a:xfrm>
            <a:off x="5857884" y="3286124"/>
            <a:ext cx="16129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 smtClean="0">
                <a:latin typeface="Calibri" panose="020F0502020204030204" charset="0"/>
              </a:rPr>
              <a:t>成</a:t>
            </a:r>
            <a:r>
              <a:rPr lang="zh-CN" altLang="en-US" sz="4800" b="1" dirty="0" smtClean="0">
                <a:latin typeface="Calibri" panose="020F0502020204030204" charset="0"/>
              </a:rPr>
              <a:t>功</a:t>
            </a:r>
            <a:endParaRPr lang="en-US" altLang="zh-CN" sz="48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 smtClean="0">
                <a:latin typeface="Calibri" panose="020F0502020204030204" charset="0"/>
              </a:rPr>
              <a:t>成</a:t>
            </a:r>
            <a:r>
              <a:rPr lang="zh-CN" altLang="en-US" sz="4800" b="1" dirty="0" smtClean="0">
                <a:latin typeface="Calibri" panose="020F0502020204030204" charset="0"/>
              </a:rPr>
              <a:t>为</a:t>
            </a:r>
            <a:endParaRPr lang="en-US" altLang="zh-CN" sz="4800" b="1" dirty="0" smtClean="0">
              <a:latin typeface="Calibri" panose="020F050202020403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 smtClean="0">
                <a:latin typeface="Calibri" panose="020F0502020204030204" charset="0"/>
              </a:rPr>
              <a:t>完成</a:t>
            </a:r>
            <a:endParaRPr lang="zh-CN" altLang="en-US" sz="4800" b="1" dirty="0">
              <a:latin typeface="Calibri" panose="020F050202020403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14942" y="1800043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半包围结构 </a:t>
            </a:r>
            <a:endParaRPr lang="en-US" altLang="zh-CN" sz="3600" b="1" dirty="0" smtClean="0">
              <a:solidFill>
                <a:srgbClr val="FF0066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6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   戈</a:t>
            </a:r>
            <a:r>
              <a:rPr lang="zh-CN" altLang="en-US" sz="3600" b="1" dirty="0" smtClean="0">
                <a:solidFill>
                  <a:srgbClr val="FF0066"/>
                </a:solidFill>
                <a:latin typeface="+mn-ea"/>
              </a:rPr>
              <a:t>（</a:t>
            </a:r>
            <a:r>
              <a:rPr lang="en-US" altLang="zh-CN" sz="3600" b="1" dirty="0" err="1" smtClean="0">
                <a:solidFill>
                  <a:srgbClr val="FF0066"/>
                </a:solidFill>
                <a:latin typeface="+mn-ea"/>
              </a:rPr>
              <a:t>gē</a:t>
            </a:r>
            <a:r>
              <a:rPr lang="zh-CN" altLang="en-US" sz="3600" b="1" dirty="0" smtClean="0">
                <a:solidFill>
                  <a:srgbClr val="FF0066"/>
                </a:solidFill>
                <a:latin typeface="+mn-ea"/>
              </a:rPr>
              <a:t>）</a:t>
            </a:r>
            <a:r>
              <a:rPr lang="en-US" altLang="zh-CN" sz="36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6</a:t>
            </a:r>
            <a:r>
              <a:rPr lang="zh-CN" altLang="en-US" sz="3600" b="1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画</a:t>
            </a:r>
            <a:endParaRPr lang="zh-CN" altLang="en-US" sz="3600" b="1" dirty="0">
              <a:solidFill>
                <a:srgbClr val="FF0066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608" y="198884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9600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  11.</a:t>
            </a:r>
            <a:r>
              <a:rPr lang="zh-CN" altLang="en-US" sz="9600" dirty="0" smtClean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彩 虹</a:t>
            </a:r>
            <a:endParaRPr lang="zh-CN" altLang="en-US" sz="9600" dirty="0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633" y="9680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9756576" cy="583264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6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彩虹  一座  提着  浇花  挑水  高兴 </a:t>
            </a:r>
            <a:r>
              <a:rPr lang="en-US" altLang="zh-CN" sz="63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拿着  镜子  照相  秋千  裙子</a:t>
            </a:r>
            <a:endParaRPr lang="zh-CN" altLang="en-US" sz="6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小清新养眼天空彩虹唯美图片电脑桌面壁纸高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611560" y="692696"/>
            <a:ext cx="7848872" cy="204056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雨停了，天上有一座美丽的桥。</a:t>
            </a:r>
            <a:endParaRPr lang="zh-CN" alt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007604" y="2928934"/>
            <a:ext cx="71287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想一想：</a:t>
            </a:r>
            <a:endParaRPr lang="en-US" altLang="zh-CN" sz="4400" b="1" dirty="0" smtClean="0">
              <a:solidFill>
                <a:srgbClr val="FF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400" b="1" dirty="0" smtClean="0">
                <a:solidFill>
                  <a:srgbClr val="FF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4400" b="1" dirty="0" smtClean="0">
                <a:solidFill>
                  <a:srgbClr val="FF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这座美丽的桥是什么？为什么说它是一座桥</a:t>
            </a:r>
            <a:r>
              <a:rPr lang="zh-CN" altLang="en-US" sz="4400" b="1" dirty="0" smtClean="0">
                <a:solidFill>
                  <a:srgbClr val="FF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？它又是什么时候出现的呢？</a:t>
            </a:r>
            <a:endParaRPr lang="zh-CN" altLang="en-US" sz="4400" b="1" dirty="0">
              <a:solidFill>
                <a:srgbClr val="FF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小清新养眼天空彩虹唯美图片电脑桌面壁纸高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0" y="571480"/>
            <a:ext cx="9144000" cy="521497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爸</a:t>
            </a:r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爸，你那把浇花用的水壶呢？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我提着它，走到桥</a:t>
            </a:r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上，</a:t>
            </a:r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把水洒下来，那</a:t>
            </a:r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不就是</a:t>
            </a:r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我在下雨吗？你就不用挑水去</a:t>
            </a:r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浇田了</a:t>
            </a:r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，你高兴吗</a:t>
            </a:r>
            <a:endParaRPr lang="zh-CN" altLang="en-US" sz="4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42910" y="5929330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如果：表示假设。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小清新养眼天空彩虹唯美图片电脑桌面壁纸高清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9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57224" y="730733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用“如果”造句</a:t>
            </a:r>
            <a:endParaRPr lang="zh-CN" altLang="en-US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214554"/>
            <a:ext cx="80010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如果我们上课不认真，就没有收获。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如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果我们不保护花草树木，</a:t>
            </a:r>
            <a:r>
              <a:rPr lang="zh-CN" altLang="en-US" sz="3600" b="1" smtClean="0">
                <a:solidFill>
                  <a:srgbClr val="FF0000"/>
                </a:solidFill>
              </a:rPr>
              <a:t>空气就会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变得很浑浊。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如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果我能到海底看看，那该多好呀！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92880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如果你想运动，可以去操场。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小清新养眼天空彩虹唯美图片电脑桌面壁纸高清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905" y="0"/>
            <a:ext cx="91539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596" y="428604"/>
            <a:ext cx="8715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想一想，文中的小女孩想做什么？</a:t>
            </a:r>
            <a:endParaRPr lang="zh-CN" altLang="en-US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1357298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66"/>
                </a:solidFill>
              </a:rPr>
              <a:t>答：她想提着爸爸的水壶，走到桥上，把水洒下来。</a:t>
            </a:r>
            <a:endParaRPr lang="zh-CN" altLang="en-US" sz="3600" b="1" dirty="0">
              <a:solidFill>
                <a:srgbClr val="FF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714620"/>
            <a:ext cx="8501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洒</a:t>
            </a:r>
            <a:r>
              <a:rPr lang="zh-CN" altLang="en-US" sz="4000" b="1" dirty="0" smtClean="0"/>
              <a:t>水是什么意思？她为什么想这么做？</a:t>
            </a:r>
            <a:endParaRPr lang="zh-CN" alt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3571876"/>
            <a:ext cx="7715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66"/>
                </a:solidFill>
              </a:rPr>
              <a:t>答：下雨。因为她想把雨下在田里，爸爸就不用挑水浇田了，爸爸会很高兴。</a:t>
            </a:r>
            <a:endParaRPr lang="zh-CN" altLang="en-US" sz="3600" b="1" dirty="0"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5572140"/>
            <a:ext cx="8215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说明小女孩非常懂事孝顺。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下载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小清新养眼天空彩虹唯美图片电脑桌面壁纸高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642910" y="11088"/>
            <a:ext cx="7817522" cy="434660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，你那把浇花用的水壶呢？如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着它，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到桥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上，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把水洒下来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，那不就是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我在下雨吗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？你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就不用挑水去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浇田了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，你高兴吗</a:t>
            </a: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40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96070"/>
            <a:ext cx="9144000" cy="248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-785850" y="357166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5072066" y="785794"/>
            <a:ext cx="428628" cy="14287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3464711" y="1535893"/>
            <a:ext cx="571504" cy="21431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3500430" y="2143116"/>
            <a:ext cx="500066" cy="21431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>
            <a:off x="1285852" y="2857496"/>
            <a:ext cx="428628" cy="14287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1250133" y="3536157"/>
            <a:ext cx="571504" cy="7143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小清新养眼天空彩虹唯美图片电脑桌面壁纸高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690623" y="116632"/>
            <a:ext cx="8208912" cy="381642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5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头用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的那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面的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子呢？如果我拿着它，走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到桥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上，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不就多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了一个月亮吗？我拿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着圆圆的月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照着你</a:t>
            </a:r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梳头，你高兴吗？</a:t>
            </a:r>
            <a:endParaRPr lang="zh-CN" altLang="en-US" sz="1600" b="1" dirty="0"/>
          </a:p>
        </p:txBody>
      </p:sp>
      <p:sp>
        <p:nvSpPr>
          <p:cNvPr id="2" name="矩形 1"/>
          <p:cNvSpPr/>
          <p:nvPr/>
        </p:nvSpPr>
        <p:spPr>
          <a:xfrm>
            <a:off x="1448780" y="4149080"/>
            <a:ext cx="66516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想一想：</a:t>
            </a:r>
            <a:endParaRPr lang="en-US" altLang="zh-CN" sz="4400" b="1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/>
            <a:r>
              <a:rPr lang="en-US" altLang="zh-CN" sz="4400" b="1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4400" b="1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这段</a:t>
            </a:r>
            <a:r>
              <a:rPr lang="zh-CN" altLang="en-US" sz="4400" b="1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话中的“月亮”指的是什么？</a:t>
            </a:r>
            <a:endParaRPr lang="zh-CN" altLang="en-US" sz="4400" b="1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4143372" y="1357298"/>
            <a:ext cx="428628" cy="14287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3428992" y="2071678"/>
            <a:ext cx="642942" cy="7143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5322099" y="678637"/>
            <a:ext cx="642942" cy="14287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6250793" y="2607463"/>
            <a:ext cx="571504" cy="21431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ic.90sjimg.com/back_pic/qk/back_origin_pic/00/01/44/51b215607138f18fedae024991fd6e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633" y="9680"/>
            <a:ext cx="9163633" cy="684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4338" name="Picture 2" descr="http://img1.gtimg.com/kid/pics/hv1/135/174/1904/1238521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2006" y="2564904"/>
            <a:ext cx="4949252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365" y="267657"/>
            <a:ext cx="3657600" cy="5465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830351" y="1052736"/>
            <a:ext cx="54040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</a:t>
            </a:r>
            <a:r>
              <a:rPr lang="en-US" altLang="zh-CN" sz="5400" b="1" dirty="0" smtClean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5400" b="1" dirty="0" smtClean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圆圆的镜子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小清新养眼天空彩虹唯美图片电脑桌面壁纸高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163842" y="116632"/>
            <a:ext cx="5831632" cy="63127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哥哥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系在门前树上的秋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千呢？如果我把它挂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在彩虹桥上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，坐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着秋千</a:t>
            </a:r>
            <a:r>
              <a:rPr lang="zh-CN" altLang="en-US" sz="4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荡来荡</a:t>
            </a:r>
            <a:r>
              <a:rPr lang="zh-CN" altLang="en-US" sz="4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，花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裙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子飘啊飘的，不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就成了一朵彩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云吗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？你看见了，高兴吗？</a:t>
            </a:r>
            <a:endParaRPr lang="zh-CN" altLang="en-US" sz="14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6286" y="2571744"/>
            <a:ext cx="3137714" cy="4286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072230" y="125062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 smtClean="0">
                <a:solidFill>
                  <a:srgbClr val="FFC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花裙子</a:t>
            </a:r>
            <a:endParaRPr lang="en-US" altLang="zh-CN" sz="4400" b="1" dirty="0" smtClean="0">
              <a:solidFill>
                <a:srgbClr val="FFC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400" b="1" dirty="0" smtClean="0">
                <a:solidFill>
                  <a:srgbClr val="FFC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像什么呢？</a:t>
            </a:r>
            <a:endParaRPr lang="zh-CN" altLang="en-US" b="1" dirty="0">
              <a:solidFill>
                <a:srgbClr val="FFC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72296" y="1785926"/>
            <a:ext cx="29289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彩云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5214942" y="714356"/>
            <a:ext cx="500066" cy="21431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1571604" y="2071678"/>
            <a:ext cx="500066" cy="21431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>
            <a:off x="3357554" y="2143116"/>
            <a:ext cx="571504" cy="14287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5214942" y="2857496"/>
            <a:ext cx="428628" cy="28575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5107785" y="3607595"/>
            <a:ext cx="571504" cy="21431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2143108" y="5072074"/>
            <a:ext cx="500066" cy="21431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小清新养眼天空彩虹唯美图片电脑桌面壁纸高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ABAC</a:t>
            </a:r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式词语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5803" y="781297"/>
            <a:ext cx="8229600" cy="4525963"/>
          </a:xfrm>
        </p:spPr>
        <p:txBody>
          <a:bodyPr/>
          <a:lstStyle/>
          <a:p>
            <a:endParaRPr lang="en-US" altLang="zh-CN" b="1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r>
              <a:rPr lang="zh-CN" altLang="en-US" sz="5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来荡</a:t>
            </a:r>
            <a:r>
              <a:rPr lang="zh-CN" altLang="en-US" sz="5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  飘</a:t>
            </a:r>
            <a:r>
              <a:rPr lang="zh-CN" altLang="en-US" sz="5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来飘</a:t>
            </a:r>
            <a:r>
              <a:rPr lang="zh-CN" altLang="en-US" sz="5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en-US" altLang="zh-CN" sz="5400" b="1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5400" b="1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游来游去  跑来跑去</a:t>
            </a:r>
            <a:endParaRPr lang="zh-CN" altLang="en-US" sz="5400" dirty="0"/>
          </a:p>
        </p:txBody>
      </p:sp>
      <p:sp>
        <p:nvSpPr>
          <p:cNvPr id="6" name="矩形 5"/>
          <p:cNvSpPr/>
          <p:nvPr/>
        </p:nvSpPr>
        <p:spPr>
          <a:xfrm>
            <a:off x="1052758" y="980728"/>
            <a:ext cx="13997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dàng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6016" y="2667695"/>
            <a:ext cx="10647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pǎo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2771800" y="2344899"/>
            <a:ext cx="504056" cy="508037"/>
          </a:xfrm>
          <a:prstGeom prst="triangle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405904" y="2344899"/>
            <a:ext cx="501800" cy="508037"/>
          </a:xfrm>
          <a:prstGeom prst="triangle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51720" y="3410790"/>
            <a:ext cx="720080" cy="936104"/>
          </a:xfrm>
          <a:prstGeom prst="rect">
            <a:avLst/>
          </a:prstGeom>
          <a:noFill/>
          <a:ln w="508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91880" y="3410790"/>
            <a:ext cx="720080" cy="936104"/>
          </a:xfrm>
          <a:prstGeom prst="rect">
            <a:avLst/>
          </a:prstGeom>
          <a:noFill/>
          <a:ln w="508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618995" y="4975216"/>
            <a:ext cx="5906009" cy="1605820"/>
            <a:chOff x="1674922" y="4975216"/>
            <a:chExt cx="5906009" cy="1605820"/>
          </a:xfrm>
        </p:grpSpPr>
        <p:sp>
          <p:nvSpPr>
            <p:cNvPr id="14" name="椭圆形标注 13"/>
            <p:cNvSpPr/>
            <p:nvPr/>
          </p:nvSpPr>
          <p:spPr>
            <a:xfrm rot="10566015">
              <a:off x="1674922" y="4975216"/>
              <a:ext cx="5469975" cy="1605820"/>
            </a:xfrm>
            <a:prstGeom prst="wedgeEllipseCallou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67744" y="5191384"/>
              <a:ext cx="53131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你还</a:t>
              </a:r>
              <a:r>
                <a:rPr lang="zh-CN" altLang="en-US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能说其他像这样</a:t>
              </a:r>
              <a:endPara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r>
                <a:rPr lang="zh-CN" altLang="en-US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的词语吗？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小清新养眼天空彩虹唯美图片电脑桌面壁纸高清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28662" y="3214686"/>
            <a:ext cx="62865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66"/>
                </a:solidFill>
              </a:rPr>
              <a:t>说来说去    走来走去</a:t>
            </a:r>
            <a:endParaRPr lang="en-US" altLang="zh-CN" sz="4400" b="1" dirty="0" smtClean="0">
              <a:solidFill>
                <a:srgbClr val="FF0066"/>
              </a:solidFill>
            </a:endParaRPr>
          </a:p>
          <a:p>
            <a:r>
              <a:rPr lang="zh-CN" altLang="en-US" sz="4400" b="1" dirty="0" smtClean="0">
                <a:solidFill>
                  <a:srgbClr val="FF0066"/>
                </a:solidFill>
              </a:rPr>
              <a:t>飞来飞</a:t>
            </a:r>
            <a:r>
              <a:rPr lang="zh-CN" altLang="en-US" sz="4400" b="1" dirty="0" smtClean="0">
                <a:solidFill>
                  <a:srgbClr val="FF0066"/>
                </a:solidFill>
              </a:rPr>
              <a:t>去    看来看去</a:t>
            </a:r>
            <a:endParaRPr lang="en-US" altLang="zh-CN" sz="4400" b="1" dirty="0" smtClean="0">
              <a:solidFill>
                <a:srgbClr val="FF0066"/>
              </a:solidFill>
            </a:endParaRPr>
          </a:p>
          <a:p>
            <a:r>
              <a:rPr lang="zh-CN" altLang="en-US" sz="4400" b="1" dirty="0" smtClean="0">
                <a:solidFill>
                  <a:srgbClr val="FF0066"/>
                </a:solidFill>
              </a:rPr>
              <a:t>找来找</a:t>
            </a:r>
            <a:r>
              <a:rPr lang="zh-CN" altLang="en-US" sz="4400" b="1" dirty="0" smtClean="0">
                <a:solidFill>
                  <a:srgbClr val="FF0066"/>
                </a:solidFill>
              </a:rPr>
              <a:t>去    想来想去</a:t>
            </a:r>
            <a:endParaRPr lang="zh-CN" altLang="en-US" sz="4400" b="1" dirty="0">
              <a:solidFill>
                <a:srgbClr val="FF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642918"/>
            <a:ext cx="55721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荡来荡去  飘来飘去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游来游去  跑来跑去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3444466559,2192191774&amp;fm=23&amp;gp=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3397694914,1458396161&amp;fm=23&amp;gp=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7232"/>
            <a:ext cx="9144000" cy="68852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www.yejs.com.cn/upload/allimg/2012-09/1346641116-326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134" y="-19067"/>
            <a:ext cx="9166133" cy="687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同侧圆角矩形 1"/>
          <p:cNvSpPr/>
          <p:nvPr/>
        </p:nvSpPr>
        <p:spPr bwMode="auto">
          <a:xfrm>
            <a:off x="214282" y="214290"/>
            <a:ext cx="2818200" cy="386954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77" tIns="34288" rIns="68577" bIns="34288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5930" lvl="1" indent="127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3130" lvl="2" indent="127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0330" lvl="3" indent="127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7530" lvl="4" indent="127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资料宝袋</a:t>
            </a:r>
          </a:p>
        </p:txBody>
      </p:sp>
      <p:sp>
        <p:nvSpPr>
          <p:cNvPr id="25604" name="TextBox 4"/>
          <p:cNvSpPr txBox="1"/>
          <p:nvPr/>
        </p:nvSpPr>
        <p:spPr>
          <a:xfrm>
            <a:off x="0" y="857232"/>
            <a:ext cx="6572264" cy="4378118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8" rIns="68577" bIns="34288"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彩虹是太阳光穿透雨的颗粒时形成的。此时，由于光折射的角度因颜色而各异，所以七种颜色会以各自不同的角度折射。所以七种颜色会很漂亮地排列起来。这就是形成彩虹的原理。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916" y="2187179"/>
            <a:ext cx="2071688" cy="4763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ic.90sjimg.com/back_pic/00/00/40/82/e141d0d74c051cd39ce5b234d65dd3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763"/>
            <a:ext cx="9144000" cy="684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读一读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772816"/>
            <a:ext cx="727280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、自由读</a:t>
            </a: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en-US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找出文中“我会认”的生字。</a:t>
            </a:r>
            <a:endParaRPr lang="en-US" altLang="zh-CN" sz="4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en-US" altLang="zh-CN" sz="4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、标出课文一共有几个自然段。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-1872"/>
            <a:ext cx="4427984" cy="6859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36" y="-1871"/>
            <a:ext cx="4718012" cy="6859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534" y="925269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</a:rPr>
              <a:t>1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6270" y="1479267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dirty="0" smtClean="0">
                <a:solidFill>
                  <a:srgbClr val="FF0000"/>
                </a:solidFill>
              </a:rPr>
              <a:t>2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7413" y="3573016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dirty="0" smtClean="0">
                <a:solidFill>
                  <a:srgbClr val="FF0000"/>
                </a:solidFill>
              </a:rPr>
              <a:t>3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0626" y="4797152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dirty="0" smtClean="0">
                <a:solidFill>
                  <a:srgbClr val="FF0000"/>
                </a:solidFill>
              </a:rPr>
              <a:t>4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小清新养眼天空彩虹唯美图片电脑桌面壁纸高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611560" y="692696"/>
            <a:ext cx="7848872" cy="204056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雨停了，天上有一</a:t>
            </a:r>
            <a:r>
              <a:rPr lang="zh-CN" altLang="en-US" sz="5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r>
              <a:rPr lang="zh-CN" altLang="en-US" sz="5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美丽的桥。</a:t>
            </a:r>
            <a:endParaRPr lang="zh-CN" altLang="en-US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200150" y="3903980"/>
            <a:ext cx="4728845" cy="1444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/>
              <a:t>座       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30655" y="3388360"/>
            <a:ext cx="2032635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err="1"/>
              <a:t>zuò</a:t>
            </a:r>
            <a:endParaRPr lang="en-US" altLang="zh-CN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1005472"/>
            <a:ext cx="7143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</a:rPr>
              <a:t>1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1201</Words>
  <Application>Microsoft Office PowerPoint</Application>
  <PresentationFormat>全屏显示(4:3)</PresentationFormat>
  <Paragraphs>165</Paragraphs>
  <Slides>35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  11.彩 虹</vt:lpstr>
      <vt:lpstr>幻灯片 2</vt:lpstr>
      <vt:lpstr>幻灯片 3</vt:lpstr>
      <vt:lpstr>幻灯片 4</vt:lpstr>
      <vt:lpstr>幻灯片 5</vt:lpstr>
      <vt:lpstr>幻灯片 6</vt:lpstr>
      <vt:lpstr>读一读</vt:lpstr>
      <vt:lpstr>幻灯片 8</vt:lpstr>
      <vt:lpstr>幻灯片 9</vt:lpstr>
      <vt:lpstr>幻灯片 10</vt:lpstr>
      <vt:lpstr>幻灯片 11</vt:lpstr>
      <vt:lpstr>幻灯片 12</vt:lpstr>
      <vt:lpstr>qún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  11.彩 虹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ABAC式词语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ylmf</cp:lastModifiedBy>
  <cp:revision>73</cp:revision>
  <dcterms:created xsi:type="dcterms:W3CDTF">2017-02-11T05:53:00Z</dcterms:created>
  <dcterms:modified xsi:type="dcterms:W3CDTF">2017-03-20T15:07:45Z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