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23"/>
  </p:notesMasterIdLst>
  <p:sldIdLst>
    <p:sldId id="257" r:id="rId2"/>
    <p:sldId id="362" r:id="rId3"/>
    <p:sldId id="363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60" r:id="rId21"/>
    <p:sldId id="38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27" d="100"/>
          <a:sy n="27" d="100"/>
        </p:scale>
        <p:origin x="-5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B9B7D-23DA-4476-843D-A7D6DA7164FC}" type="datetimeFigureOut">
              <a:rPr lang="zh-CN" altLang="en-US" smtClean="0"/>
              <a:t>2019/1/30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84ACE-7CB1-45A2-8375-06F5DA967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567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7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8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EB5E0D46-97E8-4D45-8F19-CC472D08C499}" type="slidenum">
              <a:rPr lang="zh-CN" altLang="en-US">
                <a:solidFill>
                  <a:srgbClr val="000000"/>
                </a:solidFill>
              </a:rPr>
              <a:pPr/>
              <a:t>15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5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3796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3797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7A7D8DE5-3F94-4952-A514-8F255F8A5B3C}" type="slidenum">
              <a:rPr lang="zh-CN" altLang="en-US">
                <a:solidFill>
                  <a:srgbClr val="000000"/>
                </a:solidFill>
              </a:rPr>
              <a:pPr/>
              <a:t>16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3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35844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35845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2950483A-CE56-46FD-B1E6-BA25A580E1C6}" type="slidenum">
              <a:rPr lang="zh-CN" altLang="en-US"/>
              <a:pPr/>
              <a:t>17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7891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37892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37893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43040A16-F642-4B51-9E51-9273BDDDC02B}" type="slidenum">
              <a:rPr lang="zh-CN" altLang="en-US"/>
              <a:pPr/>
              <a:t>18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9939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endParaRPr lang="zh-CN" altLang="zh-CN" smtClean="0"/>
          </a:p>
        </p:txBody>
      </p:sp>
      <p:sp>
        <p:nvSpPr>
          <p:cNvPr id="39940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endParaRPr lang="zh-CN" altLang="zh-CN" smtClean="0"/>
          </a:p>
        </p:txBody>
      </p:sp>
      <p:sp>
        <p:nvSpPr>
          <p:cNvPr id="39941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F1ADE8B6-4F71-4250-8C74-CAFC30C88FBC}" type="slidenum">
              <a:rPr lang="zh-CN" altLang="en-US"/>
              <a:pPr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0243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10244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10245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352473F-7E29-4435-8D67-EC16DDB5D236}" type="slidenum">
              <a:rPr lang="zh-CN" altLang="en-US">
                <a:solidFill>
                  <a:srgbClr val="000000"/>
                </a:solidFill>
              </a:rPr>
              <a:pPr/>
              <a:t>2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2291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2292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2293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7A52FD5-D455-406F-A41B-EF39F7E7CEBE}" type="slidenum">
              <a:rPr lang="zh-CN" altLang="en-US"/>
              <a:pPr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4340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4341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766DA51E-1A77-4874-82E2-AF103EE96095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6388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6389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2EC97AC-3BE6-446A-BD63-82849C3BE2B0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8436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18437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4FBD6383-2580-497B-8092-943C1ED74172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20484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20485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4328AF01-287B-49AF-8BA1-DAE2ED3C224C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22532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22533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F0160C33-8BC5-49D0-8EBC-4DF58EE6C98C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4579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24580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zh-CN" altLang="zh-CN" smtClean="0"/>
              <a:t>绿色圃中小学教育网http://www.lspjy.com</a:t>
            </a:r>
          </a:p>
        </p:txBody>
      </p:sp>
      <p:sp>
        <p:nvSpPr>
          <p:cNvPr id="24581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6125518-8756-4D45-825F-B913DDF62F59}" type="slidenum">
              <a:rPr lang="zh-CN" altLang="en-US"/>
              <a:pPr/>
              <a:t>9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2019/1/30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1/30/2019</a:t>
            </a:fld>
            <a:endParaRPr 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145" descr="1899564741503666076122.png" title="部编版语文三年级下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3" y="1266361"/>
            <a:ext cx="6115051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146" descr="363890543150366607610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" t="9363" r="29749" b="-82"/>
          <a:stretch>
            <a:fillRect/>
          </a:stretch>
        </p:blipFill>
        <p:spPr bwMode="auto">
          <a:xfrm>
            <a:off x="187089" y="2828907"/>
            <a:ext cx="6105525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6147" descr="36445699215036660761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3" y="2724670"/>
            <a:ext cx="6116241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152"/>
          <p:cNvSpPr txBox="1">
            <a:spLocks noChangeArrowheads="1"/>
          </p:cNvSpPr>
          <p:nvPr/>
        </p:nvSpPr>
        <p:spPr bwMode="auto">
          <a:xfrm>
            <a:off x="611560" y="3001300"/>
            <a:ext cx="55167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17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我</a:t>
            </a:r>
            <a:r>
              <a:rPr lang="zh-CN" altLang="en-US" sz="48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变成了一棵树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714" y="1063337"/>
            <a:ext cx="2905367" cy="3949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7089" y="1266361"/>
            <a:ext cx="5685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u="sng" dirty="0" smtClean="0">
                <a:solidFill>
                  <a:srgbClr val="FF0000"/>
                </a:solidFill>
              </a:rPr>
              <a:t>人教部编版语文三年级下册</a:t>
            </a:r>
            <a:endParaRPr lang="zh-CN" altLang="en-US" sz="36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866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直线连接符 21"/>
          <p:cNvSpPr>
            <a:spLocks noChangeShapeType="1"/>
          </p:cNvSpPr>
          <p:nvPr/>
        </p:nvSpPr>
        <p:spPr bwMode="auto">
          <a:xfrm flipV="1">
            <a:off x="122238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5435600" y="3357563"/>
            <a:ext cx="3078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</a:t>
            </a:r>
          </a:p>
        </p:txBody>
      </p:sp>
      <p:sp>
        <p:nvSpPr>
          <p:cNvPr id="4" name="矩形 3"/>
          <p:cNvSpPr/>
          <p:nvPr/>
        </p:nvSpPr>
        <p:spPr>
          <a:xfrm>
            <a:off x="395288" y="2828925"/>
            <a:ext cx="83534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latin typeface="+mn-ea"/>
                <a:ea typeface="+mn-ea"/>
              </a:rPr>
              <a:t>     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矩形 2"/>
          <p:cNvSpPr>
            <a:spLocks noChangeArrowheads="1"/>
          </p:cNvSpPr>
          <p:nvPr/>
        </p:nvSpPr>
        <p:spPr bwMode="auto">
          <a:xfrm>
            <a:off x="179388" y="3213100"/>
            <a:ext cx="82089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/>
              <a:t>         我会请小兔、小刺猬、小松鼠、小鸭子、小鳄（</a:t>
            </a:r>
            <a:r>
              <a:rPr lang="en-US" altLang="zh-CN" sz="2400"/>
              <a:t>è</a:t>
            </a:r>
            <a:r>
              <a:rPr lang="zh-CN" altLang="en-US" sz="2400"/>
              <a:t>）鱼、小狐狸住在里面，如果你喜欢也可以住进来。</a:t>
            </a:r>
            <a:r>
              <a:rPr lang="zh-CN" altLang="en-US" sz="2400">
                <a:solidFill>
                  <a:srgbClr val="FF0000"/>
                </a:solidFill>
              </a:rPr>
              <a:t>（第七自然段）</a:t>
            </a: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3348038" y="4581525"/>
            <a:ext cx="4968875" cy="923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邀请小动物们住进鸟窝，让鸟窝变得更加热闹，由此可见“我”的热情好客，以及贪玩、爱热闹的儿童天性。</a:t>
            </a: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539750" y="1916113"/>
            <a:ext cx="8496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</a:rPr>
              <a:t>    第二部分（</a:t>
            </a:r>
            <a:r>
              <a:rPr lang="en-US" altLang="zh-CN" sz="2000" b="1">
                <a:solidFill>
                  <a:srgbClr val="FF0000"/>
                </a:solidFill>
                <a:latin typeface="宋体" pitchFamily="2" charset="-122"/>
              </a:rPr>
              <a:t>5-23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</a:rPr>
              <a:t>）写“我”变成树之后的奇特经历。</a:t>
            </a:r>
          </a:p>
        </p:txBody>
      </p:sp>
    </p:spTree>
    <p:extLst>
      <p:ext uri="{BB962C8B-B14F-4D97-AF65-F5344CB8AC3E}">
        <p14:creationId xmlns:p14="http://schemas.microsoft.com/office/powerpoint/2010/main" val="1604858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直线连接符 21"/>
          <p:cNvSpPr>
            <a:spLocks noChangeShapeType="1"/>
          </p:cNvSpPr>
          <p:nvPr/>
        </p:nvSpPr>
        <p:spPr bwMode="auto">
          <a:xfrm flipV="1">
            <a:off x="122238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395288" y="2489200"/>
            <a:ext cx="8424862" cy="120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>
                <a:latin typeface="+mn-ea"/>
                <a:ea typeface="+mn-ea"/>
              </a:rPr>
              <a:t>    傍晚的时候，妈妈背着一个大包过来了，我的心嗵（</a:t>
            </a:r>
            <a:r>
              <a:rPr lang="en-US" altLang="zh-CN" sz="2400" dirty="0" err="1">
                <a:latin typeface="+mn-ea"/>
                <a:ea typeface="+mn-ea"/>
              </a:rPr>
              <a:t>tōng</a:t>
            </a:r>
            <a:r>
              <a:rPr lang="zh-CN" altLang="en-US" sz="2400" dirty="0">
                <a:latin typeface="+mn-ea"/>
                <a:ea typeface="+mn-ea"/>
              </a:rPr>
              <a:t>）嗵地跳着，震（</a:t>
            </a:r>
            <a:r>
              <a:rPr lang="en-US" altLang="zh-CN" sz="2400" dirty="0" err="1">
                <a:latin typeface="+mn-ea"/>
                <a:ea typeface="+mn-ea"/>
              </a:rPr>
              <a:t>zhèn</a:t>
            </a:r>
            <a:r>
              <a:rPr lang="zh-CN" altLang="en-US" sz="2400" dirty="0">
                <a:latin typeface="+mn-ea"/>
                <a:ea typeface="+mn-ea"/>
              </a:rPr>
              <a:t>）得树上的鸟窝都一动一动的，发出丁（</a:t>
            </a:r>
            <a:r>
              <a:rPr lang="en-US" altLang="zh-CN" sz="2400" dirty="0" err="1">
                <a:latin typeface="+mn-ea"/>
                <a:ea typeface="+mn-ea"/>
              </a:rPr>
              <a:t>dīng</a:t>
            </a:r>
            <a:r>
              <a:rPr lang="zh-CN" altLang="en-US" sz="2400" dirty="0">
                <a:latin typeface="+mn-ea"/>
                <a:ea typeface="+mn-ea"/>
              </a:rPr>
              <a:t>）零（</a:t>
            </a:r>
            <a:r>
              <a:rPr lang="en-US" altLang="zh-CN" sz="2400" dirty="0" err="1">
                <a:latin typeface="+mn-ea"/>
                <a:ea typeface="+mn-ea"/>
              </a:rPr>
              <a:t>líng</a:t>
            </a:r>
            <a:r>
              <a:rPr lang="zh-CN" altLang="en-US" sz="2400" dirty="0">
                <a:latin typeface="+mn-ea"/>
                <a:ea typeface="+mn-ea"/>
              </a:rPr>
              <a:t>）丁零的声音。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（第九自然的）</a:t>
            </a:r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755650" y="4367213"/>
            <a:ext cx="8064500" cy="9223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拟声词，</a:t>
            </a:r>
            <a:r>
              <a:rPr lang="en-US" altLang="zh-CN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嗵嗵”是拟声词，生动形象地描摹出“我”紧张的心情，让人联想到击鼓的声音，从而感受到“我”的紧张程度，同时也增强了语言的幽默感、表现力。</a:t>
            </a:r>
          </a:p>
        </p:txBody>
      </p:sp>
    </p:spTree>
    <p:extLst>
      <p:ext uri="{BB962C8B-B14F-4D97-AF65-F5344CB8AC3E}">
        <p14:creationId xmlns:p14="http://schemas.microsoft.com/office/powerpoint/2010/main" val="594711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直线连接符 21"/>
          <p:cNvSpPr>
            <a:spLocks noChangeShapeType="1"/>
          </p:cNvSpPr>
          <p:nvPr/>
        </p:nvSpPr>
        <p:spPr bwMode="auto">
          <a:xfrm flipV="1">
            <a:off x="122238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395288" y="1844675"/>
            <a:ext cx="8496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      妈妈打开背包，从里面拿出好多东西：巧克力、香肠（</a:t>
            </a:r>
            <a:r>
              <a:rPr lang="en-US" altLang="zh-CN" sz="2400">
                <a:latin typeface="宋体" pitchFamily="2" charset="-122"/>
              </a:rPr>
              <a:t>cháng</a:t>
            </a:r>
            <a:r>
              <a:rPr lang="zh-CN" altLang="en-US" sz="2400">
                <a:latin typeface="宋体" pitchFamily="2" charset="-122"/>
              </a:rPr>
              <a:t>）、面包、花生、牛奶</a:t>
            </a:r>
            <a:r>
              <a:rPr lang="en-US" altLang="zh-CN" sz="2400">
                <a:latin typeface="宋体" pitchFamily="2" charset="-122"/>
              </a:rPr>
              <a:t>……</a:t>
            </a:r>
            <a:r>
              <a:rPr lang="zh-CN" altLang="en-US" sz="2400">
                <a:latin typeface="宋体" pitchFamily="2" charset="-122"/>
              </a:rPr>
              <a:t>她把它们分给小动物们。他们一起在我的鸟窝里啧（</a:t>
            </a:r>
            <a:r>
              <a:rPr lang="en-US" altLang="zh-CN" sz="2400">
                <a:latin typeface="宋体" pitchFamily="2" charset="-122"/>
              </a:rPr>
              <a:t>zé</a:t>
            </a:r>
            <a:r>
              <a:rPr lang="zh-CN" altLang="en-US" sz="2400">
                <a:latin typeface="宋体" pitchFamily="2" charset="-122"/>
              </a:rPr>
              <a:t>）吧啧吧地吃了起来。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（第十二自然段）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18" name="矩形 2"/>
          <p:cNvSpPr>
            <a:spLocks noChangeArrowheads="1"/>
          </p:cNvSpPr>
          <p:nvPr/>
        </p:nvSpPr>
        <p:spPr bwMode="auto">
          <a:xfrm>
            <a:off x="395288" y="3644900"/>
            <a:ext cx="7704137" cy="923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拟声词，</a:t>
            </a:r>
            <a:r>
              <a:rPr lang="en-US" altLang="zh-CN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啧吧啧吧”写出了小动物们吃东西时的声音，非常生动形象。妈妈把背包里的好多东西都分给小动物们吃，表明妈妈是一个乐于分享、热情大方的人。</a:t>
            </a:r>
          </a:p>
        </p:txBody>
      </p:sp>
    </p:spTree>
    <p:extLst>
      <p:ext uri="{BB962C8B-B14F-4D97-AF65-F5344CB8AC3E}">
        <p14:creationId xmlns:p14="http://schemas.microsoft.com/office/powerpoint/2010/main" val="1431971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直线连接符 21"/>
          <p:cNvSpPr>
            <a:spLocks noChangeShapeType="1"/>
          </p:cNvSpPr>
          <p:nvPr/>
        </p:nvSpPr>
        <p:spPr bwMode="auto">
          <a:xfrm flipV="1">
            <a:off x="122238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39750" y="1916113"/>
            <a:ext cx="7777163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>
                <a:latin typeface="+mn-ea"/>
                <a:ea typeface="+mn-ea"/>
              </a:rPr>
              <a:t>    “咕噜噜</a:t>
            </a:r>
            <a:r>
              <a:rPr lang="en-US" altLang="zh-CN" sz="2400" dirty="0">
                <a:latin typeface="+mn-ea"/>
                <a:ea typeface="+mn-ea"/>
              </a:rPr>
              <a:t>……”</a:t>
            </a:r>
            <a:r>
              <a:rPr lang="zh-CN" altLang="en-US" sz="2400" dirty="0">
                <a:latin typeface="+mn-ea"/>
                <a:ea typeface="+mn-ea"/>
              </a:rPr>
              <a:t>我肚子里的声音越来越响了。这时候，我开始想念家里那些香喷喷的饭菜，好像还看见爸爸正在大口大口地啃（</a:t>
            </a:r>
            <a:r>
              <a:rPr lang="en-US" altLang="zh-CN" sz="2400" dirty="0" err="1">
                <a:latin typeface="+mn-ea"/>
                <a:ea typeface="+mn-ea"/>
              </a:rPr>
              <a:t>kěn</a:t>
            </a:r>
            <a:r>
              <a:rPr lang="zh-CN" altLang="en-US" sz="2400" dirty="0">
                <a:latin typeface="+mn-ea"/>
                <a:ea typeface="+mn-ea"/>
              </a:rPr>
              <a:t>）着一块糖醋（</a:t>
            </a:r>
            <a:r>
              <a:rPr lang="en-US" altLang="zh-CN" sz="2400" dirty="0" err="1">
                <a:latin typeface="+mn-ea"/>
                <a:ea typeface="+mn-ea"/>
              </a:rPr>
              <a:t>cù</a:t>
            </a:r>
            <a:r>
              <a:rPr lang="zh-CN" altLang="en-US" sz="2400" dirty="0">
                <a:latin typeface="+mn-ea"/>
                <a:ea typeface="+mn-ea"/>
              </a:rPr>
              <a:t>）排骨。天哪，那可是我最喜欢吃的东西！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（第十四自然段）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矩形 4"/>
          <p:cNvSpPr>
            <a:spLocks noChangeArrowheads="1"/>
          </p:cNvSpPr>
          <p:nvPr/>
        </p:nvSpPr>
        <p:spPr bwMode="auto">
          <a:xfrm>
            <a:off x="755650" y="3789363"/>
            <a:ext cx="7632700" cy="9223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妈妈再三催促，“我”都不愿意回家吃饭，而当肚子“咕噜噜”叫的时候，又开始想念家里香喷喷的饭菜，甚至都出现了幻觉，看到了爸爸吃糖醋排骨的情景。这段话把小孩子饥饿状态下渴望美食的心理写得活灵活现。</a:t>
            </a:r>
          </a:p>
        </p:txBody>
      </p:sp>
    </p:spTree>
    <p:extLst>
      <p:ext uri="{BB962C8B-B14F-4D97-AF65-F5344CB8AC3E}">
        <p14:creationId xmlns:p14="http://schemas.microsoft.com/office/powerpoint/2010/main" val="373853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直线连接符 21"/>
          <p:cNvSpPr>
            <a:spLocks noChangeShapeType="1"/>
          </p:cNvSpPr>
          <p:nvPr/>
        </p:nvSpPr>
        <p:spPr bwMode="auto">
          <a:xfrm flipV="1">
            <a:off x="122238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5435600" y="3357563"/>
            <a:ext cx="3078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</a:t>
            </a:r>
          </a:p>
        </p:txBody>
      </p:sp>
      <p:sp>
        <p:nvSpPr>
          <p:cNvPr id="4" name="矩形 3"/>
          <p:cNvSpPr/>
          <p:nvPr/>
        </p:nvSpPr>
        <p:spPr>
          <a:xfrm>
            <a:off x="395288" y="2828925"/>
            <a:ext cx="83534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latin typeface="+mn-ea"/>
                <a:ea typeface="+mn-ea"/>
              </a:rPr>
              <a:t>     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矩形 2"/>
          <p:cNvSpPr>
            <a:spLocks noChangeArrowheads="1"/>
          </p:cNvSpPr>
          <p:nvPr/>
        </p:nvSpPr>
        <p:spPr bwMode="auto">
          <a:xfrm>
            <a:off x="179388" y="3317875"/>
            <a:ext cx="82089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/>
              <a:t>唉，</a:t>
            </a:r>
            <a:r>
              <a:rPr lang="zh-CN" altLang="en-US" sz="2400">
                <a:solidFill>
                  <a:srgbClr val="FF0000"/>
                </a:solidFill>
              </a:rPr>
              <a:t>变成了树真麻烦。</a:t>
            </a:r>
            <a:r>
              <a:rPr lang="zh-CN" altLang="en-US" sz="2400"/>
              <a:t>他们连水珠是从我的嘴巴里流出来的都不知道。（第二十自然段）</a:t>
            </a: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323850" y="1773238"/>
            <a:ext cx="3600450" cy="14763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对比，这句话表现了“我”不被别人理解时的烦恼和无奈，与下文妈妈了解“我”，知道“我”的秘密形成鲜明的对比，进一步表现了妈妈对“我”无私的爱。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4643438" y="4149725"/>
            <a:ext cx="3600450" cy="1200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真相大白，原来是“口水”。“我”真是太饿了，当看到这么多好吃的食物时，忍不住流下了口水，真是一只“小馋猫”呀！</a:t>
            </a:r>
          </a:p>
        </p:txBody>
      </p:sp>
    </p:spTree>
    <p:extLst>
      <p:ext uri="{BB962C8B-B14F-4D97-AF65-F5344CB8AC3E}">
        <p14:creationId xmlns:p14="http://schemas.microsoft.com/office/powerpoint/2010/main" val="456431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5"/>
          <p:cNvSpPr txBox="1">
            <a:spLocks noChangeArrowheads="1"/>
          </p:cNvSpPr>
          <p:nvPr/>
        </p:nvSpPr>
        <p:spPr bwMode="auto">
          <a:xfrm>
            <a:off x="0" y="1844675"/>
            <a:ext cx="8964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 “我”为什么要变成一棵树？</a:t>
            </a:r>
            <a:endParaRPr lang="en-US" altLang="zh-CN" sz="280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3" y="981075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28775"/>
            <a:ext cx="2951163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2798802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16013" y="3081338"/>
            <a:ext cx="6335712" cy="646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因为“我”不想回家吃饭，变成一棵树后就没人在“我”玩的时候叫“我”回家吃饭了。</a:t>
            </a:r>
          </a:p>
        </p:txBody>
      </p:sp>
    </p:spTree>
    <p:extLst>
      <p:ext uri="{BB962C8B-B14F-4D97-AF65-F5344CB8AC3E}">
        <p14:creationId xmlns:p14="http://schemas.microsoft.com/office/powerpoint/2010/main" val="616090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5"/>
          <p:cNvSpPr txBox="1">
            <a:spLocks noChangeArrowheads="1"/>
          </p:cNvSpPr>
          <p:nvPr/>
        </p:nvSpPr>
        <p:spPr bwMode="auto">
          <a:xfrm>
            <a:off x="0" y="1844675"/>
            <a:ext cx="89646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如果你也会变，你想变成什么？变了以后会发生什么奇妙的事？</a:t>
            </a:r>
            <a:endParaRPr lang="en-US" altLang="zh-CN" sz="280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3" y="981075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28775"/>
            <a:ext cx="2951163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2798802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16013" y="3081338"/>
            <a:ext cx="6335712" cy="1200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如果我会变，我想变成一朵白云，做一个驿站。我和同伴们在空中飘飘荡荡，小鸟们躺在我身上打滚，太阳公公想睡觉时，我们就赶制一顶大帽子挡住他的脸；月亮姐姐嘴馋时，我们就把特制的棉花糖送给她。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7164389" y="4797095"/>
            <a:ext cx="1107129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116013" y="4510088"/>
            <a:ext cx="5903912" cy="1200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如果我会变，我想变成一阵风。当我看到在校园里玩耍的小朋友满身大汗时，我就轻轻吹一口气，给他们送去一阵清凉；当我看到广场上有人放风筝时，我也要轻轻吹一口气，让他们的风筝飞得更高更远。</a:t>
            </a:r>
          </a:p>
        </p:txBody>
      </p:sp>
    </p:spTree>
    <p:extLst>
      <p:ext uri="{BB962C8B-B14F-4D97-AF65-F5344CB8AC3E}">
        <p14:creationId xmlns:p14="http://schemas.microsoft.com/office/powerpoint/2010/main" val="379453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直线连接符 21"/>
          <p:cNvSpPr>
            <a:spLocks noChangeShapeType="1"/>
          </p:cNvSpPr>
          <p:nvPr/>
        </p:nvSpPr>
        <p:spPr bwMode="auto">
          <a:xfrm flipV="1">
            <a:off x="252413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486025"/>
            <a:ext cx="84201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439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直线连接符 21"/>
          <p:cNvSpPr>
            <a:spLocks noChangeShapeType="1"/>
          </p:cNvSpPr>
          <p:nvPr/>
        </p:nvSpPr>
        <p:spPr bwMode="auto">
          <a:xfrm flipV="1">
            <a:off x="323850" y="16287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86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8275"/>
            <a:ext cx="7923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600" b="1"/>
              <a:t>　　</a:t>
            </a:r>
            <a:endParaRPr lang="zh-CN" altLang="zh-CN" sz="3200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715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 smtClean="0">
                <a:latin typeface="+mn-ea"/>
                <a:ea typeface="+mn-ea"/>
              </a:rPr>
              <a:t>    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2060575"/>
            <a:ext cx="80645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dirty="0">
                <a:latin typeface="+mn-ea"/>
                <a:ea typeface="+mn-ea"/>
              </a:rPr>
              <a:t>    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2795588"/>
            <a:ext cx="8064500" cy="2552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 dirty="0">
                <a:latin typeface="+mn-ea"/>
                <a:ea typeface="+mn-ea"/>
              </a:rPr>
              <a:t>     本文描绘了“我”因为不满妈妈催促“我”吃饭，想象自己变成一棵长满各种形状的鸟窝的树的故事，字里行间洋溢着童真童趣，表现了儿童丰富奇特的想象，以及母爱的伟大。</a:t>
            </a:r>
          </a:p>
        </p:txBody>
      </p:sp>
    </p:spTree>
    <p:extLst>
      <p:ext uri="{BB962C8B-B14F-4D97-AF65-F5344CB8AC3E}">
        <p14:creationId xmlns:p14="http://schemas.microsoft.com/office/powerpoint/2010/main" val="412683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5" name="矩形 16"/>
          <p:cNvSpPr>
            <a:spLocks noChangeArrowheads="1"/>
          </p:cNvSpPr>
          <p:nvPr/>
        </p:nvSpPr>
        <p:spPr bwMode="auto">
          <a:xfrm>
            <a:off x="2286000" y="2828925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endParaRPr lang="en-US" altLang="zh-CN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8916" name="矩形 1"/>
          <p:cNvSpPr>
            <a:spLocks noChangeArrowheads="1"/>
          </p:cNvSpPr>
          <p:nvPr/>
        </p:nvSpPr>
        <p:spPr bwMode="auto">
          <a:xfrm>
            <a:off x="1189038" y="1916113"/>
            <a:ext cx="7127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“我”变成树之后发生了什么？</a:t>
            </a:r>
          </a:p>
        </p:txBody>
      </p:sp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1187450" y="2566988"/>
            <a:ext cx="7488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    </a:t>
            </a:r>
          </a:p>
        </p:txBody>
      </p:sp>
      <p:sp>
        <p:nvSpPr>
          <p:cNvPr id="38918" name="矩形 1"/>
          <p:cNvSpPr>
            <a:spLocks noChangeArrowheads="1"/>
          </p:cNvSpPr>
          <p:nvPr/>
        </p:nvSpPr>
        <p:spPr bwMode="auto">
          <a:xfrm>
            <a:off x="252413" y="2997200"/>
            <a:ext cx="86407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起初“我”邀请小动物们来玩，是非常高兴的，可是当“我”饿得肚子“咕噜噜”的时候，开始想念家里那些香喷喷的饭菜。</a:t>
            </a:r>
          </a:p>
        </p:txBody>
      </p:sp>
    </p:spTree>
    <p:extLst>
      <p:ext uri="{BB962C8B-B14F-4D97-AF65-F5344CB8AC3E}">
        <p14:creationId xmlns:p14="http://schemas.microsoft.com/office/powerpoint/2010/main" val="3441318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5"/>
          <p:cNvSpPr txBox="1">
            <a:spLocks noChangeArrowheads="1"/>
          </p:cNvSpPr>
          <p:nvPr/>
        </p:nvSpPr>
        <p:spPr bwMode="auto">
          <a:xfrm>
            <a:off x="0" y="2203450"/>
            <a:ext cx="9144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会认</a:t>
            </a:r>
            <a:r>
              <a:rPr lang="en-US" altLang="zh-CN" sz="2400" b="1">
                <a:latin typeface="宋体" pitchFamily="2" charset="-122"/>
              </a:rPr>
              <a:t>8</a:t>
            </a:r>
            <a:r>
              <a:rPr lang="zh-CN" altLang="en-US" sz="2400" b="1">
                <a:latin typeface="宋体" pitchFamily="2" charset="-122"/>
              </a:rPr>
              <a:t>个生字，会写</a:t>
            </a:r>
            <a:r>
              <a:rPr lang="en-US" altLang="zh-CN" sz="2400" b="1">
                <a:latin typeface="宋体" pitchFamily="2" charset="-122"/>
              </a:rPr>
              <a:t>13</a:t>
            </a:r>
            <a:r>
              <a:rPr lang="zh-CN" altLang="en-US" sz="2400" b="1">
                <a:latin typeface="宋体" pitchFamily="2" charset="-122"/>
              </a:rPr>
              <a:t>个字。正确读写“吃饭、形状、狐狸、担心、丁零、失望</a:t>
            </a:r>
            <a:r>
              <a:rPr lang="en-US" altLang="zh-CN" sz="2400" b="1">
                <a:latin typeface="宋体" pitchFamily="2" charset="-122"/>
              </a:rPr>
              <a:t>”</a:t>
            </a:r>
            <a:r>
              <a:rPr lang="zh-CN" altLang="en-US" sz="2400" b="1">
                <a:latin typeface="宋体" pitchFamily="2" charset="-122"/>
              </a:rPr>
              <a:t>等</a:t>
            </a:r>
            <a:r>
              <a:rPr lang="en-US" altLang="zh-CN" sz="2400" b="1">
                <a:latin typeface="宋体" pitchFamily="2" charset="-122"/>
              </a:rPr>
              <a:t>18</a:t>
            </a:r>
            <a:r>
              <a:rPr lang="zh-CN" altLang="en-US" sz="2400" b="1">
                <a:latin typeface="宋体" pitchFamily="2" charset="-122"/>
              </a:rPr>
              <a:t>个词语。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有感情地朗读课文，边读边想象画面，感受想象的神奇、有趣。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（重点）</a:t>
            </a:r>
            <a:endParaRPr lang="en-US" altLang="zh-CN" sz="24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了解课文主要内容，体会“我”心情的变化，以及妈妈对“我”的关心。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（重点）</a:t>
            </a:r>
            <a:endParaRPr lang="en-US" altLang="zh-CN" sz="24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4.</a:t>
            </a:r>
            <a:r>
              <a:rPr lang="zh-CN" altLang="en-US" sz="2400" b="1">
                <a:latin typeface="宋体" pitchFamily="2" charset="-122"/>
              </a:rPr>
              <a:t>学习本文的写法，发挥想象，说说你想变成什么，变了以后会发生什么奇妙的事。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（难点）</a:t>
            </a:r>
            <a:endParaRPr lang="en-US" altLang="zh-CN" sz="24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3" y="981075"/>
            <a:ext cx="2008187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28775"/>
            <a:ext cx="2371725" cy="4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029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>
            <a:off x="1571625" y="-714375"/>
            <a:ext cx="6223000" cy="8648700"/>
          </a:xfrm>
          <a:prstGeom prst="rtTriangle">
            <a:avLst/>
          </a:prstGeom>
          <a:solidFill>
            <a:srgbClr val="0070C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9939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827584" y="2564904"/>
            <a:ext cx="58864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zh-CN" sz="6600" b="1" dirty="0" smtClean="0">
                <a:solidFill>
                  <a:srgbClr val="162477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zh-CN" altLang="zh-CN" sz="6600" b="1" dirty="0" smtClean="0">
                <a:solidFill>
                  <a:srgbClr val="027718"/>
                </a:solidFill>
                <a:latin typeface="微软雅黑" pitchFamily="34" charset="-122"/>
                <a:ea typeface="微软雅黑" pitchFamily="34" charset="-122"/>
              </a:rPr>
              <a:t>观看</a:t>
            </a:r>
          </a:p>
        </p:txBody>
      </p:sp>
    </p:spTree>
    <p:extLst>
      <p:ext uri="{BB962C8B-B14F-4D97-AF65-F5344CB8AC3E}">
        <p14:creationId xmlns:p14="http://schemas.microsoft.com/office/powerpoint/2010/main" val="246621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3"/>
          <p:cNvSpPr>
            <a:spLocks noChangeArrowheads="1"/>
          </p:cNvSpPr>
          <p:nvPr/>
        </p:nvSpPr>
        <p:spPr bwMode="auto">
          <a:xfrm>
            <a:off x="611560" y="116633"/>
            <a:ext cx="7416824" cy="59318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r>
              <a:rPr lang="zh-CN" altLang="zh-CN" sz="100" b="1" dirty="0"/>
              <a:t>九年级下册人教道德与法治教学计划</a:t>
            </a:r>
            <a:endParaRPr lang="zh-CN" altLang="zh-CN" sz="100" dirty="0"/>
          </a:p>
          <a:p>
            <a:r>
              <a:rPr lang="en-US" altLang="zh-CN" sz="100" dirty="0"/>
              <a:t> </a:t>
            </a:r>
            <a:endParaRPr lang="zh-CN" altLang="zh-CN" sz="100" dirty="0"/>
          </a:p>
          <a:p>
            <a:r>
              <a:rPr lang="zh-CN" altLang="zh-CN" sz="100" dirty="0"/>
              <a:t>　　一、指导思想：</a:t>
            </a:r>
          </a:p>
          <a:p>
            <a:r>
              <a:rPr lang="zh-CN" altLang="zh-CN" sz="100" dirty="0"/>
              <a:t>　　以课程改革为导向，以育人为目的，以新的课程标准为轴心，着力从学生成长，发展与生活实际出发，从学生思想品德发展的现状、问题和需要出发，教育学生做负责任的公民，学生有意义的生活，从而培养出一代“四有”新人。</a:t>
            </a:r>
          </a:p>
          <a:p>
            <a:r>
              <a:rPr lang="zh-CN" altLang="zh-CN" sz="100" dirty="0"/>
              <a:t>　　二、学生情况分析：</a:t>
            </a:r>
          </a:p>
          <a:p>
            <a:r>
              <a:rPr lang="zh-CN" altLang="zh-CN" sz="100" dirty="0"/>
              <a:t>这一届学生在七八年级的时候，他们的道德与法治我都上过，所以我对他们是比较熟悉的。这一届学生的学习也是很不平衡的，尖子生有，但不多，中等生较少，后进生占了大部分。很多学生学习目的不明确，学习态度不端正，学习兴趣不高，整体综合素质不高。</a:t>
            </a:r>
          </a:p>
          <a:p>
            <a:pPr lvl="0"/>
            <a:r>
              <a:rPr lang="zh-CN" altLang="zh-CN" sz="100" dirty="0"/>
              <a:t>指导思想</a:t>
            </a:r>
            <a:r>
              <a:rPr lang="en-US" altLang="zh-CN" sz="100" dirty="0"/>
              <a:t> </a:t>
            </a:r>
            <a:endParaRPr lang="zh-CN" altLang="zh-CN" sz="100" dirty="0"/>
          </a:p>
          <a:p>
            <a:r>
              <a:rPr lang="zh-CN" altLang="zh-CN" sz="100" dirty="0"/>
              <a:t>让学生巩固初中阶段道德与法治课程中重要的内容知识点，学生能够灵活的应用和理解所学的知识，学会考试的一些方法和技巧，有效的提高学生中考考试的学习成绩。教研组教师精诚合作、取长补短、资源共享、注重实效，以集体的力量确保学科优势。</a:t>
            </a:r>
          </a:p>
          <a:p>
            <a:r>
              <a:rPr lang="zh-CN" altLang="zh-CN" sz="100" dirty="0"/>
              <a:t>　　四、主要措施：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1</a:t>
            </a:r>
            <a:r>
              <a:rPr lang="zh-CN" altLang="zh-CN" sz="100" dirty="0"/>
              <a:t>、认真备课、上课，提高课堂的趣味性，充分调动学生学习的兴趣。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2</a:t>
            </a:r>
            <a:r>
              <a:rPr lang="zh-CN" altLang="zh-CN" sz="100" dirty="0"/>
              <a:t>、开展丰富多彩的活动，通过切近于学生生活的主题与形式来引领学生生活，促进学生品德发展。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3</a:t>
            </a:r>
            <a:r>
              <a:rPr lang="zh-CN" altLang="zh-CN" sz="100" dirty="0"/>
              <a:t>、创设情景，引领学生积极自主地感悟人生的意义，提升对自我、他人、社会的认识，逐步形成正确的世界观、人生观、价值观和基本的善、恶、是、非观念，学做负责任的公民。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4</a:t>
            </a:r>
            <a:r>
              <a:rPr lang="zh-CN" altLang="zh-CN" sz="100" dirty="0"/>
              <a:t>、将正确的价值观引导蕴涵鲜活的生活主题之中，注重课内课外相结合，鼓励学生在实践的矛盾冲突中积极探究和体验，落实为学生的道德践行，促进思想品德的形成与发展。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5</a:t>
            </a:r>
            <a:r>
              <a:rPr lang="zh-CN" altLang="zh-CN" sz="100" dirty="0"/>
              <a:t>、突出以学生生活实际为主，促进学生思想品德自主、健康发展</a:t>
            </a:r>
            <a:r>
              <a:rPr lang="zh-CN" altLang="zh-CN" sz="100" dirty="0" smtClean="0"/>
              <a:t>。</a:t>
            </a:r>
            <a:endParaRPr lang="en-US" altLang="zh-CN" sz="100" dirty="0" smtClean="0"/>
          </a:p>
          <a:p>
            <a:r>
              <a:rPr lang="en-US" altLang="zh-CN" sz="100" dirty="0"/>
              <a:t> </a:t>
            </a:r>
            <a:endParaRPr lang="zh-CN" altLang="zh-CN" sz="100" dirty="0"/>
          </a:p>
          <a:p>
            <a:r>
              <a:rPr lang="zh-CN" altLang="zh-CN" sz="100" dirty="0"/>
              <a:t>　　一、指导思想：</a:t>
            </a:r>
          </a:p>
          <a:p>
            <a:r>
              <a:rPr lang="zh-CN" altLang="zh-CN" sz="100" dirty="0"/>
              <a:t>　　以课程改革为导向，以育人为目的，以新的课程标准为轴心，着力从学生成长，发展与生活实际出发，从学生思想品德发展的现状、问题和需要出发，教育学生做负责任的公民，学生有意义的生活，从而培养出一代“四有”新人。</a:t>
            </a:r>
          </a:p>
          <a:p>
            <a:r>
              <a:rPr lang="zh-CN" altLang="zh-CN" sz="100" dirty="0"/>
              <a:t>　　二、学生情况分析：</a:t>
            </a:r>
          </a:p>
          <a:p>
            <a:r>
              <a:rPr lang="zh-CN" altLang="zh-CN" sz="100" dirty="0"/>
              <a:t>这一届学生在七八年级的时候，他们的道德与法治我都上过，所以我对他们是比较熟悉的。这一届学生的学习也是很不平衡的，尖子生有，但不多，中等生较少，后进生占了大部分。很多学生学习目的不明确，学习态度不端正，学习兴趣不高，整体综合素质不高。</a:t>
            </a:r>
          </a:p>
          <a:p>
            <a:pPr lvl="0"/>
            <a:r>
              <a:rPr lang="zh-CN" altLang="zh-CN" sz="100" dirty="0"/>
              <a:t>指导思想</a:t>
            </a:r>
            <a:r>
              <a:rPr lang="en-US" altLang="zh-CN" sz="100" dirty="0"/>
              <a:t> </a:t>
            </a:r>
            <a:endParaRPr lang="zh-CN" altLang="zh-CN" sz="100" dirty="0"/>
          </a:p>
          <a:p>
            <a:r>
              <a:rPr lang="zh-CN" altLang="zh-CN" sz="100" dirty="0"/>
              <a:t>让学生巩固初中阶段道德与法治课程中重要的内容知识点，学生能够灵活的应用和理解所学的知识，学会考试的一些方法和技巧，有效的提高学生中考考试的学习成绩。教研组教师精诚合作、取长补短、资源共享、注重实效，以集体的力量确保学科优势。</a:t>
            </a:r>
          </a:p>
          <a:p>
            <a:r>
              <a:rPr lang="zh-CN" altLang="zh-CN" sz="100" dirty="0"/>
              <a:t>　　四、主要措施：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1</a:t>
            </a:r>
            <a:r>
              <a:rPr lang="zh-CN" altLang="zh-CN" sz="100" dirty="0"/>
              <a:t>、认真备课、上课，提高课堂的趣味性，充分调动学生学习的兴趣。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2</a:t>
            </a:r>
            <a:r>
              <a:rPr lang="zh-CN" altLang="zh-CN" sz="100" dirty="0"/>
              <a:t>、开展丰富多彩的活动，通过切近于学生生活的主题与形式来引领学生生活，促进学生品德发展。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3</a:t>
            </a:r>
            <a:r>
              <a:rPr lang="zh-CN" altLang="zh-CN" sz="100" dirty="0"/>
              <a:t>、创设情景，引领学生积极自主地感悟人生的意义，提升对自我、他人、社会的认识，逐步形成正确的世界观、人生观、价值观和基本的善、恶、是、非观念，学做负责任的公民。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4</a:t>
            </a:r>
            <a:r>
              <a:rPr lang="zh-CN" altLang="zh-CN" sz="100" dirty="0"/>
              <a:t>、将正确的价值观引导蕴涵鲜活的生活主题之中，注重课内课外相结合，鼓励学生在实践的矛盾冲突中积极探究和体验，落实为学生的道德践行，促进思想品德的形成与发展。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5</a:t>
            </a:r>
            <a:r>
              <a:rPr lang="zh-CN" altLang="zh-CN" sz="100" dirty="0"/>
              <a:t>、突出以学生生活实际为主，促进学生思想品德自主、健康发展。</a:t>
            </a:r>
          </a:p>
          <a:p>
            <a:r>
              <a:rPr lang="en-US" altLang="zh-CN" sz="100" dirty="0"/>
              <a:t> </a:t>
            </a:r>
            <a:endParaRPr lang="zh-CN" altLang="zh-CN" sz="100" dirty="0"/>
          </a:p>
          <a:p>
            <a:r>
              <a:rPr lang="zh-CN" altLang="zh-CN" sz="100" dirty="0"/>
              <a:t>　　一、指导思想：</a:t>
            </a:r>
          </a:p>
          <a:p>
            <a:r>
              <a:rPr lang="zh-CN" altLang="zh-CN" sz="100" dirty="0"/>
              <a:t>　　以课程改革为导向，以育人为目的，以新的课程标准为轴心，着力从学生成长，发展与生活实际出发，从学生思想品德发展的现状、问题和需要出发，教育学生做负责任的公民，学生有意义的生活，从而培养出一代“四有”新人。</a:t>
            </a:r>
          </a:p>
          <a:p>
            <a:r>
              <a:rPr lang="zh-CN" altLang="zh-CN" sz="100" dirty="0"/>
              <a:t>　　二、学生情况分析：</a:t>
            </a:r>
          </a:p>
          <a:p>
            <a:r>
              <a:rPr lang="zh-CN" altLang="zh-CN" sz="100" dirty="0"/>
              <a:t>这一届学生在七八年级的时候，他们的道德与法治我都上过，所以我对他们是比较熟悉的。这一届学生的学习也是很不平衡的，尖子生有，但不多，中等生较少，后进生占了大部分。很多学生学习目的不明确，学习态度不端正，学习兴趣不高，整体综合素质不高。</a:t>
            </a:r>
          </a:p>
          <a:p>
            <a:pPr lvl="0"/>
            <a:r>
              <a:rPr lang="zh-CN" altLang="zh-CN" sz="100" dirty="0"/>
              <a:t>指导思想</a:t>
            </a:r>
            <a:r>
              <a:rPr lang="en-US" altLang="zh-CN" sz="100" dirty="0"/>
              <a:t> </a:t>
            </a:r>
            <a:endParaRPr lang="zh-CN" altLang="zh-CN" sz="100" dirty="0"/>
          </a:p>
          <a:p>
            <a:r>
              <a:rPr lang="zh-CN" altLang="zh-CN" sz="100" dirty="0"/>
              <a:t>让学生巩固初中阶段道德与法治课程中重要的内容知识点，学生能够灵活的应用和理解所学的知识，学会考试的一些方法和技巧，有效的提高学生中考考试的学习成绩。教研组教师精诚合作、取长补短、资源共享、注重实效，以集体的力量确保学科优势。</a:t>
            </a:r>
          </a:p>
          <a:p>
            <a:r>
              <a:rPr lang="zh-CN" altLang="zh-CN" sz="100" dirty="0"/>
              <a:t>　　四、主要措施：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1</a:t>
            </a:r>
            <a:r>
              <a:rPr lang="zh-CN" altLang="zh-CN" sz="100" dirty="0"/>
              <a:t>、认真备课、上课，提高课堂的趣味性，充分调动学生学习的兴趣。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2</a:t>
            </a:r>
            <a:r>
              <a:rPr lang="zh-CN" altLang="zh-CN" sz="100" dirty="0"/>
              <a:t>、开展丰富多彩的活动，通过切近于学生生活的主题与形式来引领学生生活，促进学生品德发展。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3</a:t>
            </a:r>
            <a:r>
              <a:rPr lang="zh-CN" altLang="zh-CN" sz="100" dirty="0"/>
              <a:t>、创设情景，引领学生积极自主地感悟人生的意义，提升对自我、他人、社会的认识，逐步形成正确的世界观、人生观、价值观和基本的善、恶、是、非观念，学做负责任的公民。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4</a:t>
            </a:r>
            <a:r>
              <a:rPr lang="zh-CN" altLang="zh-CN" sz="100" dirty="0"/>
              <a:t>、将正确的价值观引导蕴涵鲜活的生活主题之中，注重课内课外相结合，鼓励学生在实践的矛盾冲突中积极探究和体验，落实为学生的道德践行，促进思想品德的形成与发展。</a:t>
            </a:r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5</a:t>
            </a:r>
            <a:r>
              <a:rPr lang="zh-CN" altLang="zh-CN" sz="100" dirty="0"/>
              <a:t>、突出以学生生活实际为主，促进学生思想品德自主、健康发展。</a:t>
            </a:r>
          </a:p>
          <a:p>
            <a:endParaRPr lang="zh-CN" altLang="zh-CN" sz="100" dirty="0"/>
          </a:p>
          <a:p>
            <a:r>
              <a:rPr lang="zh-CN" altLang="zh-CN" sz="100" dirty="0"/>
              <a:t>　　</a:t>
            </a:r>
            <a:r>
              <a:rPr lang="en-US" altLang="zh-CN" sz="100" dirty="0"/>
              <a:t>6</a:t>
            </a:r>
            <a:r>
              <a:rPr lang="zh-CN" altLang="zh-CN" sz="100" dirty="0"/>
              <a:t>、协调将本科与其它学科的关系，充分调动学生自主学习，积极参与的积极性，提高学生的综合素质。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24665"/>
            <a:ext cx="9143245" cy="680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8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023938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6" name="组合 5"/>
          <p:cNvGrpSpPr>
            <a:grpSpLocks/>
          </p:cNvGrpSpPr>
          <p:nvPr/>
        </p:nvGrpSpPr>
        <p:grpSpPr bwMode="auto">
          <a:xfrm>
            <a:off x="119063" y="1622425"/>
            <a:ext cx="2073275" cy="6350"/>
            <a:chOff x="0" y="656178"/>
            <a:chExt cx="2071702" cy="5754"/>
          </a:xfrm>
        </p:grpSpPr>
        <p:sp>
          <p:nvSpPr>
            <p:cNvPr id="11267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04012" y="90893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39750" y="2133600"/>
            <a:ext cx="82804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xī</a:t>
            </a:r>
            <a:r>
              <a:rPr lang="en-US" altLang="zh-CN" sz="3200" dirty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yǎng</a:t>
            </a:r>
            <a:r>
              <a:rPr lang="en-US" altLang="zh-CN" sz="32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         </a:t>
            </a:r>
            <a:r>
              <a:rPr lang="en-US" altLang="zh-CN" sz="3200" dirty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è   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希（希望） 痒（痒痒）    鳄（鳄鱼）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err="1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dīng</a:t>
            </a:r>
            <a:r>
              <a:rPr lang="en-US" altLang="zh-CN" sz="3200" dirty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líng</a:t>
            </a:r>
            <a:r>
              <a:rPr lang="en-US" altLang="zh-CN" sz="3200" dirty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cháng</a:t>
            </a:r>
            <a:r>
              <a:rPr lang="en-US" altLang="zh-CN" sz="32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    </a:t>
            </a:r>
            <a:r>
              <a:rPr lang="en-US" altLang="zh-CN" sz="3200" dirty="0" err="1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cù</a:t>
            </a:r>
            <a:r>
              <a:rPr lang="en-US" altLang="zh-CN" sz="3200" dirty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3200" dirty="0" err="1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mì</a:t>
            </a:r>
            <a:endParaRPr lang="en-US" altLang="zh-CN" sz="3200" dirty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丁   零   肠（香肠） 醋（糖醋）秘（秘密）</a:t>
            </a:r>
          </a:p>
        </p:txBody>
      </p:sp>
    </p:spTree>
    <p:extLst>
      <p:ext uri="{BB962C8B-B14F-4D97-AF65-F5344CB8AC3E}">
        <p14:creationId xmlns:p14="http://schemas.microsoft.com/office/powerpoint/2010/main" val="3352748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86080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445125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560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2300288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79525" y="2984500"/>
            <a:ext cx="1162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solidFill>
                  <a:srgbClr val="FF0000"/>
                </a:solidFill>
              </a:rPr>
              <a:t>   </a:t>
            </a:r>
            <a:endParaRPr lang="zh-CN" altLang="en-US" sz="360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331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0953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9" name="组合 5"/>
          <p:cNvGrpSpPr>
            <a:grpSpLocks/>
          </p:cNvGrpSpPr>
          <p:nvPr/>
        </p:nvGrpSpPr>
        <p:grpSpPr bwMode="auto"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13320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004012" y="992994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322" name="TextBox 3"/>
          <p:cNvSpPr txBox="1">
            <a:spLocks noChangeArrowheads="1"/>
          </p:cNvSpPr>
          <p:nvPr/>
        </p:nvSpPr>
        <p:spPr bwMode="auto">
          <a:xfrm>
            <a:off x="34925" y="1908175"/>
            <a:ext cx="201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  zhuàng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3323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238125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2300288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文本框 6"/>
          <p:cNvSpPr txBox="1">
            <a:spLocks noChangeArrowheads="1"/>
          </p:cNvSpPr>
          <p:nvPr/>
        </p:nvSpPr>
        <p:spPr bwMode="auto">
          <a:xfrm>
            <a:off x="4067175" y="2360613"/>
            <a:ext cx="3168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狐  狸</a:t>
            </a:r>
          </a:p>
        </p:txBody>
      </p:sp>
      <p:sp>
        <p:nvSpPr>
          <p:cNvPr id="13326" name="TextBox 23"/>
          <p:cNvSpPr txBox="1">
            <a:spLocks noChangeArrowheads="1"/>
          </p:cNvSpPr>
          <p:nvPr/>
        </p:nvSpPr>
        <p:spPr bwMode="auto">
          <a:xfrm>
            <a:off x="3924300" y="1765300"/>
            <a:ext cx="2636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hú      lí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3327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39560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文本框 6"/>
          <p:cNvSpPr txBox="1">
            <a:spLocks noChangeArrowheads="1"/>
          </p:cNvSpPr>
          <p:nvPr/>
        </p:nvSpPr>
        <p:spPr bwMode="auto">
          <a:xfrm>
            <a:off x="393700" y="4017963"/>
            <a:ext cx="1946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丁  零  </a:t>
            </a:r>
          </a:p>
        </p:txBody>
      </p:sp>
      <p:sp>
        <p:nvSpPr>
          <p:cNvPr id="13329" name="TextBox 26"/>
          <p:cNvSpPr txBox="1">
            <a:spLocks noChangeArrowheads="1"/>
          </p:cNvSpPr>
          <p:nvPr/>
        </p:nvSpPr>
        <p:spPr bwMode="auto">
          <a:xfrm>
            <a:off x="323850" y="3429000"/>
            <a:ext cx="21605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dīng líng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3330" name="文本框 6"/>
          <p:cNvSpPr txBox="1">
            <a:spLocks noChangeArrowheads="1"/>
          </p:cNvSpPr>
          <p:nvPr/>
        </p:nvSpPr>
        <p:spPr bwMode="auto">
          <a:xfrm>
            <a:off x="395288" y="2420938"/>
            <a:ext cx="2500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状（形状）</a:t>
            </a:r>
          </a:p>
        </p:txBody>
      </p:sp>
      <p:sp>
        <p:nvSpPr>
          <p:cNvPr id="13331" name="TextBox 30"/>
          <p:cNvSpPr txBox="1">
            <a:spLocks noChangeArrowheads="1"/>
          </p:cNvSpPr>
          <p:nvPr/>
        </p:nvSpPr>
        <p:spPr bwMode="auto">
          <a:xfrm>
            <a:off x="3924300" y="3276600"/>
            <a:ext cx="2470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qiǎo kè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3332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673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3" name="TextBox 33"/>
          <p:cNvSpPr txBox="1">
            <a:spLocks noChangeArrowheads="1"/>
          </p:cNvSpPr>
          <p:nvPr/>
        </p:nvSpPr>
        <p:spPr bwMode="auto">
          <a:xfrm>
            <a:off x="252413" y="5005388"/>
            <a:ext cx="2808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cháng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3334" name="图片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950" y="386080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5" name="文本框 6"/>
          <p:cNvSpPr txBox="1">
            <a:spLocks noChangeArrowheads="1"/>
          </p:cNvSpPr>
          <p:nvPr/>
        </p:nvSpPr>
        <p:spPr bwMode="auto">
          <a:xfrm>
            <a:off x="3984625" y="3922713"/>
            <a:ext cx="2271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巧  克 力</a:t>
            </a:r>
          </a:p>
        </p:txBody>
      </p:sp>
      <p:sp>
        <p:nvSpPr>
          <p:cNvPr id="13336" name="TextBox 38"/>
          <p:cNvSpPr txBox="1">
            <a:spLocks noChangeArrowheads="1"/>
          </p:cNvSpPr>
          <p:nvPr/>
        </p:nvSpPr>
        <p:spPr bwMode="auto">
          <a:xfrm>
            <a:off x="3779838" y="4930775"/>
            <a:ext cx="19446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  jì     xū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3337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50" y="54673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8" name="文本框 6"/>
          <p:cNvSpPr txBox="1">
            <a:spLocks noChangeArrowheads="1"/>
          </p:cNvSpPr>
          <p:nvPr/>
        </p:nvSpPr>
        <p:spPr bwMode="auto">
          <a:xfrm>
            <a:off x="3960813" y="5527675"/>
            <a:ext cx="1576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继  续</a:t>
            </a:r>
          </a:p>
        </p:txBody>
      </p:sp>
      <p:sp>
        <p:nvSpPr>
          <p:cNvPr id="13339" name="TextBox 2"/>
          <p:cNvSpPr txBox="1">
            <a:spLocks noChangeArrowheads="1"/>
          </p:cNvSpPr>
          <p:nvPr/>
        </p:nvSpPr>
        <p:spPr bwMode="auto">
          <a:xfrm>
            <a:off x="468313" y="5516563"/>
            <a:ext cx="2374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肠（香肠）</a:t>
            </a:r>
          </a:p>
        </p:txBody>
      </p:sp>
    </p:spTree>
    <p:extLst>
      <p:ext uri="{BB962C8B-B14F-4D97-AF65-F5344CB8AC3E}">
        <p14:creationId xmlns:p14="http://schemas.microsoft.com/office/powerpoint/2010/main" val="358534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56540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35063" y="2571750"/>
            <a:ext cx="1162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solidFill>
                  <a:srgbClr val="FF0000"/>
                </a:solidFill>
              </a:rPr>
              <a:t>   </a:t>
            </a:r>
            <a:endParaRPr lang="zh-CN" altLang="en-US" sz="360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536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455738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4" name="组合 5"/>
          <p:cNvGrpSpPr>
            <a:grpSpLocks/>
          </p:cNvGrpSpPr>
          <p:nvPr/>
        </p:nvGrpSpPr>
        <p:grpSpPr bwMode="auto">
          <a:xfrm>
            <a:off x="-25400" y="1398588"/>
            <a:ext cx="2073275" cy="661987"/>
            <a:chOff x="0" y="0"/>
            <a:chExt cx="2071702" cy="661806"/>
          </a:xfrm>
        </p:grpSpPr>
        <p:sp>
          <p:nvSpPr>
            <p:cNvPr id="1536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508142" y="1568589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367" name="TextBox 3"/>
          <p:cNvSpPr txBox="1">
            <a:spLocks noChangeArrowheads="1"/>
          </p:cNvSpPr>
          <p:nvPr/>
        </p:nvSpPr>
        <p:spPr bwMode="auto">
          <a:xfrm>
            <a:off x="971550" y="2125663"/>
            <a:ext cx="3313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tái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5368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70986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587625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文本框 6"/>
          <p:cNvSpPr txBox="1">
            <a:spLocks noChangeArrowheads="1"/>
          </p:cNvSpPr>
          <p:nvPr/>
        </p:nvSpPr>
        <p:spPr bwMode="auto">
          <a:xfrm>
            <a:off x="4664075" y="2638425"/>
            <a:ext cx="1576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秘  密</a:t>
            </a:r>
          </a:p>
        </p:txBody>
      </p:sp>
      <p:sp>
        <p:nvSpPr>
          <p:cNvPr id="15371" name="TextBox 23"/>
          <p:cNvSpPr txBox="1">
            <a:spLocks noChangeArrowheads="1"/>
          </p:cNvSpPr>
          <p:nvPr/>
        </p:nvSpPr>
        <p:spPr bwMode="auto">
          <a:xfrm>
            <a:off x="4427538" y="2052638"/>
            <a:ext cx="20335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latin typeface="方正中等线简体"/>
                <a:ea typeface="方正中等线简体"/>
                <a:cs typeface="方正中等线简体"/>
              </a:rPr>
              <a:t>  mì   mì</a:t>
            </a:r>
            <a:endParaRPr lang="zh-CN" altLang="en-US" sz="3200"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5372" name="文本框 6"/>
          <p:cNvSpPr txBox="1">
            <a:spLocks noChangeArrowheads="1"/>
          </p:cNvSpPr>
          <p:nvPr/>
        </p:nvSpPr>
        <p:spPr bwMode="auto">
          <a:xfrm>
            <a:off x="1096963" y="2782888"/>
            <a:ext cx="3114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抬（抬头）</a:t>
            </a:r>
          </a:p>
        </p:txBody>
      </p:sp>
    </p:spTree>
    <p:extLst>
      <p:ext uri="{BB962C8B-B14F-4D97-AF65-F5344CB8AC3E}">
        <p14:creationId xmlns:p14="http://schemas.microsoft.com/office/powerpoint/2010/main" val="138031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111250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0" name="组合 5"/>
          <p:cNvGrpSpPr>
            <a:grpSpLocks/>
          </p:cNvGrpSpPr>
          <p:nvPr/>
        </p:nvGrpSpPr>
        <p:grpSpPr bwMode="auto">
          <a:xfrm>
            <a:off x="119063" y="1111250"/>
            <a:ext cx="2073275" cy="661988"/>
            <a:chOff x="0" y="0"/>
            <a:chExt cx="2071702" cy="661806"/>
          </a:xfrm>
        </p:grpSpPr>
        <p:sp>
          <p:nvSpPr>
            <p:cNvPr id="17411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923954" y="1064999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413" name="文本框 9"/>
          <p:cNvSpPr txBox="1">
            <a:spLocks noChangeArrowheads="1"/>
          </p:cNvSpPr>
          <p:nvPr/>
        </p:nvSpPr>
        <p:spPr bwMode="auto">
          <a:xfrm>
            <a:off x="409575" y="2492375"/>
            <a:ext cx="1154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chī  fàn </a:t>
            </a:r>
          </a:p>
        </p:txBody>
      </p:sp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395288" y="2995613"/>
            <a:ext cx="143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吃 饭</a:t>
            </a:r>
          </a:p>
        </p:txBody>
      </p:sp>
      <p:sp>
        <p:nvSpPr>
          <p:cNvPr id="17415" name="TextBox 2"/>
          <p:cNvSpPr txBox="1">
            <a:spLocks noChangeArrowheads="1"/>
          </p:cNvSpPr>
          <p:nvPr/>
        </p:nvSpPr>
        <p:spPr bwMode="auto">
          <a:xfrm>
            <a:off x="2195513" y="2516188"/>
            <a:ext cx="2592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xíng zhuàng</a:t>
            </a:r>
          </a:p>
        </p:txBody>
      </p:sp>
      <p:sp>
        <p:nvSpPr>
          <p:cNvPr id="17416" name="TextBox 5"/>
          <p:cNvSpPr txBox="1">
            <a:spLocks noChangeArrowheads="1"/>
          </p:cNvSpPr>
          <p:nvPr/>
        </p:nvSpPr>
        <p:spPr bwMode="auto">
          <a:xfrm>
            <a:off x="2195513" y="3030538"/>
            <a:ext cx="3168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形 状</a:t>
            </a:r>
          </a:p>
        </p:txBody>
      </p:sp>
      <p:sp>
        <p:nvSpPr>
          <p:cNvPr id="17417" name="TextBox 20"/>
          <p:cNvSpPr txBox="1">
            <a:spLocks noChangeArrowheads="1"/>
          </p:cNvSpPr>
          <p:nvPr/>
        </p:nvSpPr>
        <p:spPr bwMode="auto">
          <a:xfrm>
            <a:off x="396875" y="3697288"/>
            <a:ext cx="1654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 shī wàng </a:t>
            </a:r>
          </a:p>
        </p:txBody>
      </p:sp>
      <p:sp>
        <p:nvSpPr>
          <p:cNvPr id="17418" name="TextBox 24"/>
          <p:cNvSpPr txBox="1">
            <a:spLocks noChangeArrowheads="1"/>
          </p:cNvSpPr>
          <p:nvPr/>
        </p:nvSpPr>
        <p:spPr bwMode="auto">
          <a:xfrm>
            <a:off x="179388" y="4202113"/>
            <a:ext cx="1493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失 望</a:t>
            </a:r>
          </a:p>
        </p:txBody>
      </p:sp>
      <p:sp>
        <p:nvSpPr>
          <p:cNvPr id="17419" name="TextBox 2"/>
          <p:cNvSpPr txBox="1">
            <a:spLocks noChangeArrowheads="1"/>
          </p:cNvSpPr>
          <p:nvPr/>
        </p:nvSpPr>
        <p:spPr bwMode="auto">
          <a:xfrm>
            <a:off x="4067175" y="2586038"/>
            <a:ext cx="1512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 hú li </a:t>
            </a:r>
          </a:p>
        </p:txBody>
      </p:sp>
      <p:sp>
        <p:nvSpPr>
          <p:cNvPr id="17420" name="TextBox 5"/>
          <p:cNvSpPr txBox="1">
            <a:spLocks noChangeArrowheads="1"/>
          </p:cNvSpPr>
          <p:nvPr/>
        </p:nvSpPr>
        <p:spPr bwMode="auto">
          <a:xfrm>
            <a:off x="3995738" y="3049588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狐 狸</a:t>
            </a:r>
          </a:p>
        </p:txBody>
      </p:sp>
      <p:sp>
        <p:nvSpPr>
          <p:cNvPr id="17421" name="TextBox 2"/>
          <p:cNvSpPr txBox="1">
            <a:spLocks noChangeArrowheads="1"/>
          </p:cNvSpPr>
          <p:nvPr/>
        </p:nvSpPr>
        <p:spPr bwMode="auto">
          <a:xfrm>
            <a:off x="5435600" y="2595563"/>
            <a:ext cx="129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/>
              <a:t>  dān xīn</a:t>
            </a:r>
          </a:p>
        </p:txBody>
      </p:sp>
      <p:sp>
        <p:nvSpPr>
          <p:cNvPr id="17422" name="TextBox 5"/>
          <p:cNvSpPr txBox="1">
            <a:spLocks noChangeArrowheads="1"/>
          </p:cNvSpPr>
          <p:nvPr/>
        </p:nvSpPr>
        <p:spPr bwMode="auto">
          <a:xfrm>
            <a:off x="5580063" y="3051175"/>
            <a:ext cx="1511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担 心</a:t>
            </a:r>
          </a:p>
        </p:txBody>
      </p:sp>
      <p:sp>
        <p:nvSpPr>
          <p:cNvPr id="17423" name="TextBox 2"/>
          <p:cNvSpPr txBox="1">
            <a:spLocks noChangeArrowheads="1"/>
          </p:cNvSpPr>
          <p:nvPr/>
        </p:nvSpPr>
        <p:spPr bwMode="auto">
          <a:xfrm>
            <a:off x="2338388" y="36972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/>
              <a:t> bēi bāo</a:t>
            </a:r>
            <a:endParaRPr lang="en-US" altLang="zh-CN" sz="2000" b="1"/>
          </a:p>
        </p:txBody>
      </p:sp>
      <p:sp>
        <p:nvSpPr>
          <p:cNvPr id="17424" name="TextBox 5"/>
          <p:cNvSpPr txBox="1">
            <a:spLocks noChangeArrowheads="1"/>
          </p:cNvSpPr>
          <p:nvPr/>
        </p:nvSpPr>
        <p:spPr bwMode="auto">
          <a:xfrm>
            <a:off x="2195513" y="4183063"/>
            <a:ext cx="2447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背 包</a:t>
            </a:r>
          </a:p>
        </p:txBody>
      </p:sp>
      <p:sp>
        <p:nvSpPr>
          <p:cNvPr id="17425" name="TextBox 5"/>
          <p:cNvSpPr txBox="1">
            <a:spLocks noChangeArrowheads="1"/>
          </p:cNvSpPr>
          <p:nvPr/>
        </p:nvSpPr>
        <p:spPr bwMode="auto">
          <a:xfrm>
            <a:off x="252413" y="5281613"/>
            <a:ext cx="129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面 包</a:t>
            </a:r>
          </a:p>
        </p:txBody>
      </p:sp>
      <p:sp>
        <p:nvSpPr>
          <p:cNvPr id="17426" name="TextBox 2"/>
          <p:cNvSpPr txBox="1">
            <a:spLocks noChangeArrowheads="1"/>
          </p:cNvSpPr>
          <p:nvPr/>
        </p:nvSpPr>
        <p:spPr bwMode="auto">
          <a:xfrm>
            <a:off x="323850" y="4849813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miàn bāo</a:t>
            </a:r>
          </a:p>
        </p:txBody>
      </p:sp>
      <p:sp>
        <p:nvSpPr>
          <p:cNvPr id="17427" name="TextBox 5"/>
          <p:cNvSpPr txBox="1">
            <a:spLocks noChangeArrowheads="1"/>
          </p:cNvSpPr>
          <p:nvPr/>
        </p:nvSpPr>
        <p:spPr bwMode="auto">
          <a:xfrm>
            <a:off x="2266950" y="5241925"/>
            <a:ext cx="1800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花 生</a:t>
            </a:r>
          </a:p>
        </p:txBody>
      </p:sp>
      <p:sp>
        <p:nvSpPr>
          <p:cNvPr id="17428" name="TextBox 2"/>
          <p:cNvSpPr txBox="1">
            <a:spLocks noChangeArrowheads="1"/>
          </p:cNvSpPr>
          <p:nvPr/>
        </p:nvSpPr>
        <p:spPr bwMode="auto">
          <a:xfrm>
            <a:off x="2266950" y="4810125"/>
            <a:ext cx="2087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huā shēng</a:t>
            </a:r>
          </a:p>
        </p:txBody>
      </p:sp>
      <p:sp>
        <p:nvSpPr>
          <p:cNvPr id="17429" name="TextBox 5"/>
          <p:cNvSpPr txBox="1">
            <a:spLocks noChangeArrowheads="1"/>
          </p:cNvSpPr>
          <p:nvPr/>
        </p:nvSpPr>
        <p:spPr bwMode="auto">
          <a:xfrm>
            <a:off x="4067175" y="5210175"/>
            <a:ext cx="1800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牛 奶</a:t>
            </a:r>
          </a:p>
        </p:txBody>
      </p:sp>
      <p:sp>
        <p:nvSpPr>
          <p:cNvPr id="17430" name="TextBox 2"/>
          <p:cNvSpPr txBox="1">
            <a:spLocks noChangeArrowheads="1"/>
          </p:cNvSpPr>
          <p:nvPr/>
        </p:nvSpPr>
        <p:spPr bwMode="auto">
          <a:xfrm>
            <a:off x="4283075" y="3697288"/>
            <a:ext cx="1439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qiǎo kè lì</a:t>
            </a:r>
          </a:p>
        </p:txBody>
      </p:sp>
      <p:sp>
        <p:nvSpPr>
          <p:cNvPr id="17431" name="TextBox 2"/>
          <p:cNvSpPr txBox="1">
            <a:spLocks noChangeArrowheads="1"/>
          </p:cNvSpPr>
          <p:nvPr/>
        </p:nvSpPr>
        <p:spPr bwMode="auto">
          <a:xfrm>
            <a:off x="5938838" y="3697288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 xiāng cháng</a:t>
            </a:r>
          </a:p>
        </p:txBody>
      </p:sp>
      <p:sp>
        <p:nvSpPr>
          <p:cNvPr id="17432" name="TextBox 5"/>
          <p:cNvSpPr txBox="1">
            <a:spLocks noChangeArrowheads="1"/>
          </p:cNvSpPr>
          <p:nvPr/>
        </p:nvSpPr>
        <p:spPr bwMode="auto">
          <a:xfrm>
            <a:off x="4067175" y="4183063"/>
            <a:ext cx="1439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巧克力</a:t>
            </a:r>
          </a:p>
        </p:txBody>
      </p:sp>
      <p:sp>
        <p:nvSpPr>
          <p:cNvPr id="17433" name="TextBox 5"/>
          <p:cNvSpPr txBox="1">
            <a:spLocks noChangeArrowheads="1"/>
          </p:cNvSpPr>
          <p:nvPr/>
        </p:nvSpPr>
        <p:spPr bwMode="auto">
          <a:xfrm>
            <a:off x="5938838" y="4183063"/>
            <a:ext cx="14747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香 肠</a:t>
            </a:r>
          </a:p>
        </p:txBody>
      </p:sp>
      <p:sp>
        <p:nvSpPr>
          <p:cNvPr id="17434" name="TextBox 2"/>
          <p:cNvSpPr txBox="1">
            <a:spLocks noChangeArrowheads="1"/>
          </p:cNvSpPr>
          <p:nvPr/>
        </p:nvSpPr>
        <p:spPr bwMode="auto">
          <a:xfrm>
            <a:off x="4210050" y="4778375"/>
            <a:ext cx="208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 niú nǎi</a:t>
            </a:r>
          </a:p>
        </p:txBody>
      </p:sp>
      <p:sp>
        <p:nvSpPr>
          <p:cNvPr id="17435" name="TextBox 2"/>
          <p:cNvSpPr txBox="1">
            <a:spLocks noChangeArrowheads="1"/>
          </p:cNvSpPr>
          <p:nvPr/>
        </p:nvSpPr>
        <p:spPr bwMode="auto">
          <a:xfrm>
            <a:off x="6227763" y="4737100"/>
            <a:ext cx="1763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jì xù</a:t>
            </a:r>
          </a:p>
        </p:txBody>
      </p:sp>
      <p:sp>
        <p:nvSpPr>
          <p:cNvPr id="17436" name="TextBox 5"/>
          <p:cNvSpPr txBox="1">
            <a:spLocks noChangeArrowheads="1"/>
          </p:cNvSpPr>
          <p:nvPr/>
        </p:nvSpPr>
        <p:spPr bwMode="auto">
          <a:xfrm>
            <a:off x="6083300" y="5137150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继 续</a:t>
            </a:r>
          </a:p>
        </p:txBody>
      </p:sp>
      <p:sp>
        <p:nvSpPr>
          <p:cNvPr id="17437" name="TextBox 5"/>
          <p:cNvSpPr txBox="1">
            <a:spLocks noChangeArrowheads="1"/>
          </p:cNvSpPr>
          <p:nvPr/>
        </p:nvSpPr>
        <p:spPr bwMode="auto">
          <a:xfrm>
            <a:off x="6948488" y="3051175"/>
            <a:ext cx="1511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丁 零</a:t>
            </a:r>
          </a:p>
        </p:txBody>
      </p:sp>
      <p:sp>
        <p:nvSpPr>
          <p:cNvPr id="17438" name="TextBox 2"/>
          <p:cNvSpPr txBox="1">
            <a:spLocks noChangeArrowheads="1"/>
          </p:cNvSpPr>
          <p:nvPr/>
        </p:nvSpPr>
        <p:spPr bwMode="auto">
          <a:xfrm>
            <a:off x="6804025" y="2597150"/>
            <a:ext cx="129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/>
              <a:t> dīng líng</a:t>
            </a:r>
          </a:p>
        </p:txBody>
      </p:sp>
    </p:spTree>
    <p:extLst>
      <p:ext uri="{BB962C8B-B14F-4D97-AF65-F5344CB8AC3E}">
        <p14:creationId xmlns:p14="http://schemas.microsoft.com/office/powerpoint/2010/main" val="1938916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111250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8" name="组合 5"/>
          <p:cNvGrpSpPr>
            <a:grpSpLocks/>
          </p:cNvGrpSpPr>
          <p:nvPr/>
        </p:nvGrpSpPr>
        <p:grpSpPr bwMode="auto">
          <a:xfrm>
            <a:off x="119063" y="1111250"/>
            <a:ext cx="2073275" cy="661988"/>
            <a:chOff x="0" y="0"/>
            <a:chExt cx="2071702" cy="661806"/>
          </a:xfrm>
        </p:grpSpPr>
        <p:sp>
          <p:nvSpPr>
            <p:cNvPr id="19459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923954" y="1064999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9461" name="文本框 9"/>
          <p:cNvSpPr txBox="1">
            <a:spLocks noChangeArrowheads="1"/>
          </p:cNvSpPr>
          <p:nvPr/>
        </p:nvSpPr>
        <p:spPr bwMode="auto">
          <a:xfrm>
            <a:off x="409575" y="2492375"/>
            <a:ext cx="985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fàn cài</a:t>
            </a:r>
          </a:p>
        </p:txBody>
      </p:sp>
      <p:sp>
        <p:nvSpPr>
          <p:cNvPr id="19462" name="TextBox 1"/>
          <p:cNvSpPr txBox="1">
            <a:spLocks noChangeArrowheads="1"/>
          </p:cNvSpPr>
          <p:nvPr/>
        </p:nvSpPr>
        <p:spPr bwMode="auto">
          <a:xfrm>
            <a:off x="395288" y="2995613"/>
            <a:ext cx="1439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饭 菜</a:t>
            </a:r>
          </a:p>
        </p:txBody>
      </p:sp>
      <p:sp>
        <p:nvSpPr>
          <p:cNvPr id="19463" name="TextBox 2"/>
          <p:cNvSpPr txBox="1">
            <a:spLocks noChangeArrowheads="1"/>
          </p:cNvSpPr>
          <p:nvPr/>
        </p:nvSpPr>
        <p:spPr bwMode="auto">
          <a:xfrm>
            <a:off x="2339975" y="2516188"/>
            <a:ext cx="194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 pái gǔ </a:t>
            </a:r>
          </a:p>
          <a:p>
            <a:endParaRPr lang="zh-CN" altLang="en-US" sz="2000"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9464" name="TextBox 5"/>
          <p:cNvSpPr txBox="1">
            <a:spLocks noChangeArrowheads="1"/>
          </p:cNvSpPr>
          <p:nvPr/>
        </p:nvSpPr>
        <p:spPr bwMode="auto">
          <a:xfrm>
            <a:off x="2266950" y="3030538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排 骨</a:t>
            </a:r>
          </a:p>
        </p:txBody>
      </p:sp>
      <p:sp>
        <p:nvSpPr>
          <p:cNvPr id="19465" name="TextBox 20"/>
          <p:cNvSpPr txBox="1">
            <a:spLocks noChangeArrowheads="1"/>
          </p:cNvSpPr>
          <p:nvPr/>
        </p:nvSpPr>
        <p:spPr bwMode="auto">
          <a:xfrm>
            <a:off x="107950" y="3697288"/>
            <a:ext cx="2085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    cí   zhí</a:t>
            </a:r>
          </a:p>
        </p:txBody>
      </p:sp>
      <p:sp>
        <p:nvSpPr>
          <p:cNvPr id="19466" name="TextBox 24"/>
          <p:cNvSpPr txBox="1">
            <a:spLocks noChangeArrowheads="1"/>
          </p:cNvSpPr>
          <p:nvPr/>
        </p:nvSpPr>
        <p:spPr bwMode="auto">
          <a:xfrm>
            <a:off x="179388" y="4202113"/>
            <a:ext cx="1493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辞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职</a:t>
            </a:r>
          </a:p>
        </p:txBody>
      </p:sp>
      <p:sp>
        <p:nvSpPr>
          <p:cNvPr id="19467" name="TextBox 2"/>
          <p:cNvSpPr txBox="1">
            <a:spLocks noChangeArrowheads="1"/>
          </p:cNvSpPr>
          <p:nvPr/>
        </p:nvSpPr>
        <p:spPr bwMode="auto">
          <a:xfrm>
            <a:off x="4572000" y="2516188"/>
            <a:ext cx="1512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latin typeface="方正中等线简体"/>
                <a:ea typeface="方正中等线简体"/>
                <a:cs typeface="方正中等线简体"/>
              </a:rPr>
              <a:t> shuǐ zhū </a:t>
            </a:r>
          </a:p>
        </p:txBody>
      </p:sp>
      <p:sp>
        <p:nvSpPr>
          <p:cNvPr id="19468" name="TextBox 5"/>
          <p:cNvSpPr txBox="1">
            <a:spLocks noChangeArrowheads="1"/>
          </p:cNvSpPr>
          <p:nvPr/>
        </p:nvSpPr>
        <p:spPr bwMode="auto">
          <a:xfrm>
            <a:off x="4500563" y="2979738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水 珠</a:t>
            </a:r>
          </a:p>
        </p:txBody>
      </p:sp>
      <p:sp>
        <p:nvSpPr>
          <p:cNvPr id="19469" name="TextBox 2"/>
          <p:cNvSpPr txBox="1">
            <a:spLocks noChangeArrowheads="1"/>
          </p:cNvSpPr>
          <p:nvPr/>
        </p:nvSpPr>
        <p:spPr bwMode="auto">
          <a:xfrm>
            <a:off x="6481763" y="2503488"/>
            <a:ext cx="2266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>
                <a:solidFill>
                  <a:srgbClr val="000000"/>
                </a:solidFill>
                <a:latin typeface="Arial" pitchFamily="34" charset="0"/>
              </a:rPr>
              <a:t>zuǐ ba</a:t>
            </a:r>
            <a:endParaRPr lang="en-US" altLang="zh-CN" sz="2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470" name="TextBox 5"/>
          <p:cNvSpPr txBox="1">
            <a:spLocks noChangeArrowheads="1"/>
          </p:cNvSpPr>
          <p:nvPr/>
        </p:nvSpPr>
        <p:spPr bwMode="auto">
          <a:xfrm>
            <a:off x="6300788" y="2959100"/>
            <a:ext cx="1511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嘴 巴</a:t>
            </a:r>
          </a:p>
        </p:txBody>
      </p:sp>
    </p:spTree>
    <p:extLst>
      <p:ext uri="{BB962C8B-B14F-4D97-AF65-F5344CB8AC3E}">
        <p14:creationId xmlns:p14="http://schemas.microsoft.com/office/powerpoint/2010/main" val="2687385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111250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6" name="组合 5"/>
          <p:cNvGrpSpPr>
            <a:grpSpLocks/>
          </p:cNvGrpSpPr>
          <p:nvPr/>
        </p:nvGrpSpPr>
        <p:grpSpPr bwMode="auto">
          <a:xfrm>
            <a:off x="119063" y="1111250"/>
            <a:ext cx="2073275" cy="661988"/>
            <a:chOff x="0" y="0"/>
            <a:chExt cx="2071702" cy="661806"/>
          </a:xfrm>
        </p:grpSpPr>
        <p:sp>
          <p:nvSpPr>
            <p:cNvPr id="2150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923954" y="1064999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多音字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150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2990850"/>
            <a:ext cx="39433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6977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10461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直线连接符 21"/>
          <p:cNvSpPr>
            <a:spLocks noChangeShapeType="1"/>
          </p:cNvSpPr>
          <p:nvPr/>
        </p:nvSpPr>
        <p:spPr bwMode="auto">
          <a:xfrm flipV="1">
            <a:off x="122238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67840" y="1198559"/>
            <a:ext cx="5328369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我变成了一棵树</a:t>
            </a:r>
            <a:endParaRPr lang="zh-CN" alt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Box 12"/>
          <p:cNvSpPr txBox="1">
            <a:spLocks noChangeArrowheads="1"/>
          </p:cNvSpPr>
          <p:nvPr/>
        </p:nvSpPr>
        <p:spPr bwMode="auto">
          <a:xfrm>
            <a:off x="5503863" y="26082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557" name="矩形 1"/>
          <p:cNvSpPr>
            <a:spLocks noChangeArrowheads="1"/>
          </p:cNvSpPr>
          <p:nvPr/>
        </p:nvSpPr>
        <p:spPr bwMode="auto">
          <a:xfrm>
            <a:off x="755650" y="2276475"/>
            <a:ext cx="828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    </a:t>
            </a:r>
          </a:p>
        </p:txBody>
      </p:sp>
      <p:sp>
        <p:nvSpPr>
          <p:cNvPr id="9223" name="矩形 2"/>
          <p:cNvSpPr>
            <a:spLocks noChangeArrowheads="1"/>
          </p:cNvSpPr>
          <p:nvPr/>
        </p:nvSpPr>
        <p:spPr bwMode="auto">
          <a:xfrm>
            <a:off x="684213" y="2708275"/>
            <a:ext cx="7561262" cy="3048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>
                <a:latin typeface="+mn-ea"/>
                <a:ea typeface="+mn-ea"/>
              </a:rPr>
              <a:t>“英英，吃饭了！”</a:t>
            </a:r>
            <a:endParaRPr lang="en-US" altLang="zh-CN" sz="2400" dirty="0">
              <a:latin typeface="+mn-ea"/>
              <a:ea typeface="+mn-ea"/>
            </a:endParaRPr>
          </a:p>
          <a:p>
            <a:pPr>
              <a:buFontTx/>
              <a:buNone/>
              <a:defRPr/>
            </a:pPr>
            <a:r>
              <a:rPr lang="zh-CN" altLang="en-US" sz="2400" dirty="0">
                <a:latin typeface="+mn-ea"/>
                <a:ea typeface="+mn-ea"/>
              </a:rPr>
              <a:t>我在树下玩得好好的，一点儿都不想吃饭。</a:t>
            </a:r>
            <a:endParaRPr lang="en-US" altLang="zh-CN" sz="2400" dirty="0">
              <a:latin typeface="+mn-ea"/>
              <a:ea typeface="+mn-ea"/>
            </a:endParaRPr>
          </a:p>
          <a:p>
            <a:pPr>
              <a:buFontTx/>
              <a:buNone/>
              <a:defRPr/>
            </a:pPr>
            <a:r>
              <a:rPr lang="zh-CN" altLang="en-US" sz="2400" dirty="0">
                <a:latin typeface="+mn-ea"/>
                <a:ea typeface="+mn-ea"/>
              </a:rPr>
              <a:t>“英英，吃饭了！”妈妈的嗓门又大了许多。</a:t>
            </a:r>
            <a:endParaRPr lang="en-US" altLang="zh-CN" sz="2400" dirty="0">
              <a:latin typeface="+mn-ea"/>
              <a:ea typeface="+mn-ea"/>
            </a:endParaRPr>
          </a:p>
          <a:p>
            <a:pPr>
              <a:buFontTx/>
              <a:buNone/>
              <a:defRPr/>
            </a:pPr>
            <a:r>
              <a:rPr lang="zh-CN" altLang="en-US" sz="2400" dirty="0">
                <a:latin typeface="+mn-ea"/>
                <a:ea typeface="+mn-ea"/>
              </a:rPr>
              <a:t>我真希（</a:t>
            </a:r>
            <a:r>
              <a:rPr lang="en-US" altLang="zh-CN" sz="2400" dirty="0" err="1">
                <a:latin typeface="+mn-ea"/>
                <a:ea typeface="+mn-ea"/>
              </a:rPr>
              <a:t>xī</a:t>
            </a:r>
            <a:r>
              <a:rPr lang="zh-CN" altLang="en-US" sz="2400" dirty="0">
                <a:latin typeface="+mn-ea"/>
                <a:ea typeface="+mn-ea"/>
              </a:rPr>
              <a:t>）望变成一棵树，这样就没人在你玩的时候叫你吃饭了。我心里想着，就觉得身上痒（</a:t>
            </a:r>
            <a:r>
              <a:rPr lang="en-US" altLang="zh-CN" sz="2400" dirty="0" err="1">
                <a:latin typeface="+mn-ea"/>
                <a:ea typeface="+mn-ea"/>
              </a:rPr>
              <a:t>yǎng</a:t>
            </a:r>
            <a:r>
              <a:rPr lang="zh-CN" altLang="en-US" sz="2400" dirty="0">
                <a:latin typeface="+mn-ea"/>
                <a:ea typeface="+mn-ea"/>
              </a:rPr>
              <a:t>）痒的，低头一看，发现许多小树枝正从我身上冒出来。呀，我真的变成了一棵树！</a:t>
            </a:r>
            <a:endParaRPr lang="en-US" altLang="zh-CN" sz="2400" dirty="0">
              <a:latin typeface="+mn-ea"/>
              <a:ea typeface="+mn-ea"/>
            </a:endParaRPr>
          </a:p>
          <a:p>
            <a:pPr>
              <a:buFontTx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（第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1-4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自然段）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539750" y="5876925"/>
            <a:ext cx="7272338" cy="646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dirty="0">
                <a:solidFill>
                  <a:srgbClr val="00B0F0"/>
                </a:solidFill>
              </a:rPr>
              <a:t>“冒”有“向外透，往上升”的意思，一个“冒”字动感十足，写出了树枝抽芽、生长的状态。</a:t>
            </a:r>
            <a:endParaRPr lang="zh-CN" altLang="en-US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560" name="TextBox 10"/>
          <p:cNvSpPr txBox="1">
            <a:spLocks noChangeArrowheads="1"/>
          </p:cNvSpPr>
          <p:nvPr/>
        </p:nvSpPr>
        <p:spPr bwMode="auto">
          <a:xfrm>
            <a:off x="539750" y="1916113"/>
            <a:ext cx="8496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</a:rPr>
              <a:t>    第一部分（</a:t>
            </a:r>
            <a:r>
              <a:rPr lang="en-US" altLang="zh-CN" sz="2000" b="1">
                <a:solidFill>
                  <a:srgbClr val="FF0000"/>
                </a:solidFill>
                <a:latin typeface="宋体" pitchFamily="2" charset="-122"/>
              </a:rPr>
              <a:t>1-4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</a:rPr>
              <a:t>）写“我”因不想回家吃饭，梦想变成一棵树，就真的变成了一棵树。</a:t>
            </a:r>
          </a:p>
        </p:txBody>
      </p:sp>
    </p:spTree>
    <p:extLst>
      <p:ext uri="{BB962C8B-B14F-4D97-AF65-F5344CB8AC3E}">
        <p14:creationId xmlns:p14="http://schemas.microsoft.com/office/powerpoint/2010/main" val="13243646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1602</Words>
  <Application>Microsoft Office PowerPoint</Application>
  <PresentationFormat>全屏显示(4:3)</PresentationFormat>
  <Paragraphs>193</Paragraphs>
  <Slides>21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14</cp:revision>
  <dcterms:created xsi:type="dcterms:W3CDTF">2018-12-17T00:31:49Z</dcterms:created>
  <dcterms:modified xsi:type="dcterms:W3CDTF">2019-01-30T09:41:42Z</dcterms:modified>
  <cp:category/>
</cp:coreProperties>
</file>