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71" r:id="rId3"/>
    <p:sldId id="256" r:id="rId4"/>
    <p:sldId id="262" r:id="rId5"/>
    <p:sldId id="274" r:id="rId6"/>
    <p:sldId id="270" r:id="rId7"/>
    <p:sldId id="273" r:id="rId8"/>
    <p:sldId id="272" r:id="rId9"/>
    <p:sldId id="269" r:id="rId10"/>
    <p:sldId id="263" r:id="rId11"/>
    <p:sldId id="275" r:id="rId12"/>
    <p:sldId id="276" r:id="rId13"/>
    <p:sldId id="277" r:id="rId14"/>
    <p:sldId id="278" r:id="rId15"/>
    <p:sldId id="279" r:id="rId16"/>
    <p:sldId id="280" r:id="rId17"/>
    <p:sldId id="282" r:id="rId18"/>
    <p:sldId id="283" r:id="rId19"/>
    <p:sldId id="264" r:id="rId20"/>
    <p:sldId id="281" r:id="rId21"/>
    <p:sldId id="285" r:id="rId22"/>
    <p:sldId id="286" r:id="rId23"/>
    <p:sldId id="288" r:id="rId24"/>
    <p:sldId id="284" r:id="rId25"/>
    <p:sldId id="287" r:id="rId26"/>
    <p:sldId id="259" r:id="rId27"/>
    <p:sldId id="267" r:id="rId28"/>
    <p:sldId id="289" r:id="rId29"/>
    <p:sldId id="290" r:id="rId30"/>
    <p:sldId id="291" r:id="rId31"/>
    <p:sldId id="292" r:id="rId32"/>
    <p:sldId id="293" r:id="rId33"/>
    <p:sldId id="260" r:id="rId34"/>
    <p:sldId id="268" r:id="rId35"/>
    <p:sldId id="295" r:id="rId36"/>
    <p:sldId id="297" r:id="rId38"/>
    <p:sldId id="300" r:id="rId39"/>
    <p:sldId id="301" r:id="rId40"/>
    <p:sldId id="302" r:id="rId41"/>
    <p:sldId id="299" r:id="rId42"/>
    <p:sldId id="304" r:id="rId43"/>
    <p:sldId id="305" r:id="rId44"/>
    <p:sldId id="306" r:id="rId45"/>
    <p:sldId id="307" r:id="rId46"/>
    <p:sldId id="308" r:id="rId47"/>
    <p:sldId id="303" r:id="rId4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页眉占位符 430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43011" name="日期占位符 430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3012" name="幻灯片图像占位符 4301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3013" name="文本占位符 4301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3014" name="页脚占位符 4301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altLang="en-US" sz="1200" dirty="0"/>
          </a:p>
        </p:txBody>
      </p:sp>
      <p:sp>
        <p:nvSpPr>
          <p:cNvPr id="43015" name="灯片编号占位符 4301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  <a:ln/>
        </p:spPr>
      </p:sp>
      <p:sp>
        <p:nvSpPr>
          <p:cNvPr id="44035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  <a:ln/>
        </p:spPr>
        <p:txBody>
          <a:bodyPr wrap="square" lIns="84390" tIns="42195" rIns="84390" bIns="42195" anchor="t"/>
          <a:p>
            <a:pPr lvl="0"/>
            <a:endParaRPr dirty="0"/>
          </a:p>
        </p:txBody>
      </p:sp>
      <p:sp>
        <p:nvSpPr>
          <p:cNvPr id="44036" name="灯片编号占位符 3"/>
          <p:cNvSpPr txBox="1">
            <a:spLocks noGrp="1"/>
          </p:cNvSpPr>
          <p:nvPr/>
        </p:nvSpPr>
        <p:spPr>
          <a:xfrm>
            <a:off x="3749675" y="7759700"/>
            <a:ext cx="2868613" cy="407988"/>
          </a:xfrm>
          <a:prstGeom prst="rect">
            <a:avLst/>
          </a:prstGeom>
          <a:noFill/>
          <a:ln w="9525">
            <a:noFill/>
          </a:ln>
        </p:spPr>
        <p:txBody>
          <a:bodyPr lIns="84390" tIns="42195" rIns="84390" bIns="42195" anchor="b"/>
          <a:p>
            <a:pPr lvl="0" algn="r" defTabSz="844550">
              <a:buNone/>
            </a:pPr>
            <a:fld id="{9A0DB2DC-4C9A-4742-B13C-FB6460FD3503}" type="slidenum">
              <a:rPr lang="zh-CN" altLang="en-US" sz="1100" dirty="0">
                <a:latin typeface="Calibri" panose="020F0502020204030204" pitchFamily="34" charset="0"/>
              </a:rPr>
            </a:fld>
            <a:endParaRPr lang="zh-CN" altLang="en-US" sz="1100" dirty="0">
              <a:latin typeface="Calibri" panose="020F0502020204030204" pitchFamily="34" charset="0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png"/><Relationship Id="rId2" Type="http://schemas.openxmlformats.org/officeDocument/2006/relationships/image" Target="../media/image24.jpe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microsoft.com/office/2007/relationships/media" Target="file:///E:\BOOK%20%20FILE\&#23385;&#26195;&#26757;\&#25945;&#23398;&#35838;&#31243;\&#19968;&#24180;&#32423;\&#31532;&#20108;&#20876;&#35821;&#25991;&#20219;&#21153;\2018&#37096;&#32534;&#25945;&#26448;&#36164;&#26009;\&#37096;&#32534;&#25945;&#26448;&#19968;&#19979;&#26448;&#26009;\&#37096;&#32534;&#25945;&#26448;&#19968;&#19979;&#35821;&#25991;2018&#29256;\&#37096;&#32534;&#25945;&#26448;&#19968;&#19979;&#35821;&#25991;&#31532;&#19968;&#21333;&#20803;2018&#29256;\&#21628;&#35835;&#38899;.mp3" TargetMode="External"/><Relationship Id="rId1" Type="http://schemas.openxmlformats.org/officeDocument/2006/relationships/audio" Target="file:///E:\BOOK%20%20FILE\&#23385;&#26195;&#26757;\&#25945;&#23398;&#35838;&#31243;\&#19968;&#24180;&#32423;\&#31532;&#20108;&#20876;&#35821;&#25991;&#20219;&#21153;\2018&#37096;&#32534;&#25945;&#26448;&#36164;&#26009;\&#37096;&#32534;&#25945;&#26448;&#19968;&#19979;&#26448;&#26009;\&#37096;&#32534;&#25945;&#26448;&#19968;&#19979;&#35821;&#25991;2018&#29256;\&#37096;&#32534;&#25945;&#26448;&#19968;&#19979;&#35821;&#25991;&#31532;&#19968;&#21333;&#20803;2018&#29256;\&#21628;&#35835;&#38899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4" name="图片 17413" descr="timg?image&amp;quality=80&amp;size=b9999_10000&amp;sec=1518795277483&amp;di=ec8b7e66b4a830911430c84dab42c7d7&amp;imgtype=0&amp;src=http%3A%2F%2Fpic"/>
          <p:cNvPicPr>
            <a:picLocks noChangeAspect="1"/>
          </p:cNvPicPr>
          <p:nvPr/>
        </p:nvPicPr>
        <p:blipFill>
          <a:blip r:embed="rId1">
            <a:clrChange>
              <a:clrFrom>
                <a:srgbClr val="EEFCFC"/>
              </a:clrFrom>
              <a:clrTo>
                <a:srgbClr val="EEFCFC">
                  <a:alpha val="0"/>
                </a:srgbClr>
              </a:clrTo>
            </a:clrChange>
          </a:blip>
          <a:srcRect t="62289"/>
          <a:stretch>
            <a:fillRect/>
          </a:stretch>
        </p:blipFill>
        <p:spPr>
          <a:xfrm>
            <a:off x="0" y="4941888"/>
            <a:ext cx="9144000" cy="1916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4" name="图片 17423" descr="1-1205151603461P"/>
          <p:cNvPicPr>
            <a:picLocks noChangeAspect="1"/>
          </p:cNvPicPr>
          <p:nvPr/>
        </p:nvPicPr>
        <p:blipFill>
          <a:blip r:embed="rId2"/>
          <a:srcRect t="4739" b="41502"/>
          <a:stretch>
            <a:fillRect/>
          </a:stretch>
        </p:blipFill>
        <p:spPr>
          <a:xfrm>
            <a:off x="0" y="0"/>
            <a:ext cx="9144000" cy="234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5" name="文本框 17424"/>
          <p:cNvSpPr txBox="1"/>
          <p:nvPr/>
        </p:nvSpPr>
        <p:spPr>
          <a:xfrm>
            <a:off x="2195513" y="2276475"/>
            <a:ext cx="47529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语文园地一</a:t>
            </a:r>
            <a:endParaRPr lang="zh-CN" altLang="en-US" sz="60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426" name="文本框 17425"/>
          <p:cNvSpPr txBox="1"/>
          <p:nvPr/>
        </p:nvSpPr>
        <p:spPr>
          <a:xfrm>
            <a:off x="155893" y="200025"/>
            <a:ext cx="44640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部编教材一年级下册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/>
          <p:cNvSpPr/>
          <p:nvPr/>
        </p:nvSpPr>
        <p:spPr>
          <a:xfrm>
            <a:off x="250825" y="1268413"/>
            <a:ext cx="3527425" cy="4751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sz="2400" dirty="0"/>
              <a:t>A   B   C   D   E   F   G </a:t>
            </a:r>
            <a:endParaRPr lang="pt-BR" altLang="zh-CN" sz="2400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dirty="0"/>
              <a:t>ɑ</a:t>
            </a:r>
            <a:r>
              <a:rPr lang="pt-BR" altLang="zh-CN" sz="2400" dirty="0"/>
              <a:t>    b   c    d   e    f    g</a:t>
            </a:r>
            <a:endParaRPr lang="pt-BR" altLang="zh-CN" sz="2400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sz="2400" dirty="0"/>
              <a:t>H   I    J    K   L   M   N </a:t>
            </a:r>
            <a:endParaRPr lang="pt-BR" altLang="zh-CN" sz="2400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sz="2400" dirty="0"/>
              <a:t>h   i     j     k    l    m   n </a:t>
            </a:r>
            <a:endParaRPr lang="pt-BR" altLang="zh-CN" sz="2400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sz="2400" dirty="0"/>
              <a:t>O   P   Q       R    S   T</a:t>
            </a:r>
            <a:endParaRPr lang="pl-PL" altLang="zh-CN" sz="2400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sz="2400" dirty="0"/>
              <a:t>o    p    q        r     s    t </a:t>
            </a:r>
            <a:endParaRPr lang="pt-BR" altLang="zh-CN" sz="2400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l-PL" altLang="zh-CN" sz="2400" dirty="0"/>
              <a:t>U   V   W       X    Y    Z</a:t>
            </a:r>
            <a:endParaRPr lang="pt-BR" altLang="zh-CN" sz="2400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l-PL" altLang="zh-CN" sz="2400" dirty="0"/>
              <a:t>u    v   w         x    y    z</a:t>
            </a:r>
            <a:r>
              <a:rPr lang="pl-PL" altLang="zh-CN" sz="2800" dirty="0"/>
              <a:t> </a:t>
            </a:r>
            <a:endParaRPr lang="en-US" altLang="zh-CN" sz="2800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23850" y="2565400"/>
            <a:ext cx="3024188" cy="22225"/>
          </a:xfrm>
          <a:prstGeom prst="line">
            <a:avLst/>
          </a:prstGeom>
          <a:ln w="12700">
            <a:solidFill>
              <a:srgbClr val="0000FF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23850" y="3716338"/>
            <a:ext cx="3024188" cy="22225"/>
          </a:xfrm>
          <a:prstGeom prst="line">
            <a:avLst/>
          </a:prstGeom>
          <a:ln w="12700">
            <a:solidFill>
              <a:srgbClr val="0000FF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23850" y="4797425"/>
            <a:ext cx="3095625" cy="22225"/>
          </a:xfrm>
          <a:prstGeom prst="line">
            <a:avLst/>
          </a:prstGeom>
          <a:ln w="12700">
            <a:solidFill>
              <a:srgbClr val="0000FF"/>
            </a:solidFill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510" name="矩形 1"/>
          <p:cNvSpPr/>
          <p:nvPr/>
        </p:nvSpPr>
        <p:spPr>
          <a:xfrm>
            <a:off x="2411413" y="188913"/>
            <a:ext cx="3600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读一读，记一记。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24300" y="1412875"/>
            <a:ext cx="5003800" cy="4749800"/>
          </a:xfrm>
          <a:prstGeom prst="rect">
            <a:avLst/>
          </a:prstGeom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这是汉语拼音字母表。要记住大小写字母的写法，我们可以比较大小写字母的异同：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）有哪些大小写字母完全一样？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Cc  Kk  Oo  Pp  Ss  Vv  Ww  Xx  Zz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）有哪些大小写字母相近？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Ff  Ii  Jj  Ll  Mm  Nn  Tt  Uu  Yy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）剩下的是哪几对大小写字母？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Aɑ  Bb  Dd  Ee  Gɡ  Hh  Qq  Rr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3" name="圆角矩形 21512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字词句运用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charRg st="41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9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charRg st="93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43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charRg st="143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矩形 14"/>
          <p:cNvSpPr/>
          <p:nvPr/>
        </p:nvSpPr>
        <p:spPr>
          <a:xfrm>
            <a:off x="7092950" y="5589588"/>
            <a:ext cx="768350" cy="12684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矩形 13"/>
          <p:cNvSpPr/>
          <p:nvPr/>
        </p:nvSpPr>
        <p:spPr>
          <a:xfrm>
            <a:off x="4572000" y="5516563"/>
            <a:ext cx="788988" cy="13414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矩形 12"/>
          <p:cNvSpPr/>
          <p:nvPr/>
        </p:nvSpPr>
        <p:spPr>
          <a:xfrm>
            <a:off x="2700338" y="5661025"/>
            <a:ext cx="647700" cy="11969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矩形 11"/>
          <p:cNvSpPr/>
          <p:nvPr/>
        </p:nvSpPr>
        <p:spPr>
          <a:xfrm>
            <a:off x="1331913" y="5589588"/>
            <a:ext cx="720725" cy="12684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5651500" y="3716338"/>
            <a:ext cx="760413" cy="12969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1476375" y="3716338"/>
            <a:ext cx="666750" cy="1284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" name="矩形 9"/>
          <p:cNvSpPr/>
          <p:nvPr/>
        </p:nvSpPr>
        <p:spPr>
          <a:xfrm>
            <a:off x="250825" y="3644900"/>
            <a:ext cx="725488" cy="1284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2808288" y="46038"/>
            <a:ext cx="684213" cy="13668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476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2538" name="文本占位符 31746"/>
          <p:cNvSpPr>
            <a:spLocks noGrp="1"/>
          </p:cNvSpPr>
          <p:nvPr>
            <p:ph idx="1"/>
          </p:nvPr>
        </p:nvSpPr>
        <p:spPr>
          <a:xfrm>
            <a:off x="179388" y="0"/>
            <a:ext cx="8777287" cy="6324600"/>
          </a:xfrm>
          <a:ln/>
        </p:spPr>
        <p:txBody>
          <a:bodyPr lIns="91440" tIns="45720" rIns="91440" bIns="45720" anchor="t"/>
          <a:p>
            <a:pPr>
              <a:lnSpc>
                <a:spcPts val="6200"/>
              </a:lnSpc>
              <a:buNone/>
            </a:pPr>
            <a:r>
              <a:rPr lang="en-US" altLang="zh-CN" sz="6600"/>
              <a:t>A   B   C   D   E   F  G</a:t>
            </a:r>
            <a:endParaRPr lang="en-US" altLang="zh-CN" sz="66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6200"/>
              </a:lnSpc>
              <a:buNone/>
            </a:pPr>
            <a:endParaRPr lang="en-US" altLang="zh-CN" sz="2400"/>
          </a:p>
          <a:p>
            <a:pPr>
              <a:lnSpc>
                <a:spcPts val="6200"/>
              </a:lnSpc>
              <a:buNone/>
            </a:pPr>
            <a:r>
              <a:rPr lang="en-US" altLang="zh-CN" sz="6600"/>
              <a:t>H   I   J    K    L   M  N</a:t>
            </a:r>
            <a:endParaRPr lang="en-US" altLang="zh-CN" sz="6600"/>
          </a:p>
          <a:p>
            <a:pPr>
              <a:lnSpc>
                <a:spcPts val="6200"/>
              </a:lnSpc>
              <a:buNone/>
            </a:pPr>
            <a:endParaRPr lang="en-US" altLang="zh-CN" sz="2400"/>
          </a:p>
          <a:p>
            <a:pPr>
              <a:lnSpc>
                <a:spcPts val="6200"/>
              </a:lnSpc>
              <a:buNone/>
            </a:pPr>
            <a:r>
              <a:rPr lang="en-US" altLang="zh-CN" sz="6600"/>
              <a:t>O   P  Q     R   S   T</a:t>
            </a:r>
            <a:endParaRPr lang="en-US" altLang="zh-CN" sz="6600"/>
          </a:p>
          <a:p>
            <a:pPr>
              <a:lnSpc>
                <a:spcPts val="6200"/>
              </a:lnSpc>
              <a:buNone/>
            </a:pPr>
            <a:endParaRPr lang="en-US" altLang="zh-CN" sz="2400"/>
          </a:p>
          <a:p>
            <a:pPr>
              <a:lnSpc>
                <a:spcPts val="6200"/>
              </a:lnSpc>
              <a:buNone/>
            </a:pPr>
            <a:r>
              <a:rPr lang="en-US" altLang="zh-CN" sz="6600"/>
              <a:t>U   V   W     X   Y   Z</a:t>
            </a:r>
            <a:endParaRPr lang="en-US" altLang="zh-CN" sz="6600"/>
          </a:p>
        </p:txBody>
      </p:sp>
      <p:sp>
        <p:nvSpPr>
          <p:cNvPr id="31749" name="文本框 31748"/>
          <p:cNvSpPr txBox="1"/>
          <p:nvPr/>
        </p:nvSpPr>
        <p:spPr>
          <a:xfrm>
            <a:off x="184150" y="787400"/>
            <a:ext cx="8912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 ɑ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       b       c       d      e       f        g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751" name="文本框 31750"/>
          <p:cNvSpPr txBox="1"/>
          <p:nvPr/>
        </p:nvSpPr>
        <p:spPr>
          <a:xfrm>
            <a:off x="368300" y="4365625"/>
            <a:ext cx="87757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o      p       q           r       s       t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752" name="文本框 31751"/>
          <p:cNvSpPr txBox="1"/>
          <p:nvPr/>
        </p:nvSpPr>
        <p:spPr>
          <a:xfrm>
            <a:off x="368300" y="6156325"/>
            <a:ext cx="83073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u       v       w           x       </a:t>
            </a:r>
            <a:r>
              <a:rPr lang="en-US" altLang="zh-CN" sz="4000"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       z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79388" y="1484313"/>
            <a:ext cx="89646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79388" y="3357563"/>
            <a:ext cx="89646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79388" y="5229225"/>
            <a:ext cx="89646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41300" y="2608263"/>
            <a:ext cx="87534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h      i      j         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         l       m      n</a:t>
            </a:r>
            <a:endParaRPr lang="en-US" altLang="zh-CN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4" grpId="0" bldLvl="0" animBg="1"/>
      <p:bldP spid="13" grpId="0" bldLvl="0" animBg="1"/>
      <p:bldP spid="12" grpId="0" bldLvl="0" animBg="1"/>
      <p:bldP spid="8" grpId="0" bldLvl="0" animBg="1"/>
      <p:bldP spid="9" grpId="0" bldLvl="0" animBg="1"/>
      <p:bldP spid="10" grpId="0" bldLvl="0" animBg="1"/>
      <p:bldP spid="6" grpId="0" bldLvl="0" animBg="1"/>
      <p:bldP spid="31749" grpId="0"/>
      <p:bldP spid="31751" grpId="0"/>
      <p:bldP spid="31752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5" name="文本框 32770"/>
          <p:cNvSpPr txBox="1"/>
          <p:nvPr/>
        </p:nvSpPr>
        <p:spPr>
          <a:xfrm>
            <a:off x="900113" y="404813"/>
            <a:ext cx="72723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第一类：大小写字母相同</a:t>
            </a:r>
            <a:endParaRPr lang="zh-CN" altLang="en-US" sz="4800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6" name="文本框 32771"/>
          <p:cNvSpPr txBox="1"/>
          <p:nvPr/>
        </p:nvSpPr>
        <p:spPr>
          <a:xfrm>
            <a:off x="971550" y="1844675"/>
            <a:ext cx="7200900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>
                <a:latin typeface="Arial" panose="020B0604020202020204" pitchFamily="34" charset="0"/>
              </a:rPr>
              <a:t>Cc   </a:t>
            </a:r>
            <a:r>
              <a:rPr lang="en-US" altLang="zh-CN" sz="7200" err="1">
                <a:latin typeface="Arial" panose="020B0604020202020204" pitchFamily="34" charset="0"/>
              </a:rPr>
              <a:t>Oo</a:t>
            </a:r>
            <a:r>
              <a:rPr lang="en-US" altLang="zh-CN" sz="7200">
                <a:latin typeface="Arial" panose="020B0604020202020204" pitchFamily="34" charset="0"/>
              </a:rPr>
              <a:t>   Pp  Ss  </a:t>
            </a:r>
            <a:endParaRPr lang="en-US" altLang="zh-CN" sz="7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>
                <a:latin typeface="Arial" panose="020B0604020202020204" pitchFamily="34" charset="0"/>
              </a:rPr>
              <a:t>Vv  </a:t>
            </a:r>
            <a:r>
              <a:rPr lang="en-US" altLang="zh-CN" sz="7200" err="1">
                <a:latin typeface="Arial" panose="020B0604020202020204" pitchFamily="34" charset="0"/>
              </a:rPr>
              <a:t>Ww</a:t>
            </a:r>
            <a:r>
              <a:rPr lang="en-US" altLang="zh-CN" sz="7200">
                <a:latin typeface="Arial" panose="020B0604020202020204" pitchFamily="34" charset="0"/>
              </a:rPr>
              <a:t>   Xx  </a:t>
            </a:r>
            <a:r>
              <a:rPr lang="en-US" altLang="zh-CN" sz="7200" err="1">
                <a:latin typeface="Arial" panose="020B0604020202020204" pitchFamily="34" charset="0"/>
              </a:rPr>
              <a:t>Zz</a:t>
            </a:r>
            <a:endParaRPr lang="en-US" altLang="zh-CN" sz="7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33793"/>
          <p:cNvSpPr txBox="1"/>
          <p:nvPr/>
        </p:nvSpPr>
        <p:spPr>
          <a:xfrm>
            <a:off x="539750" y="836613"/>
            <a:ext cx="7272338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第二类：大小写字母相似</a:t>
            </a:r>
            <a:endParaRPr lang="zh-CN" altLang="en-US" sz="4800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9" name="文本框 33794"/>
          <p:cNvSpPr txBox="1"/>
          <p:nvPr/>
        </p:nvSpPr>
        <p:spPr>
          <a:xfrm>
            <a:off x="971550" y="2420938"/>
            <a:ext cx="6926263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>
                <a:latin typeface="Arial" panose="020B0604020202020204" pitchFamily="34" charset="0"/>
              </a:rPr>
              <a:t>Ff  Li  </a:t>
            </a:r>
            <a:r>
              <a:rPr lang="en-US" altLang="zh-CN" sz="7200" err="1">
                <a:latin typeface="Arial" panose="020B0604020202020204" pitchFamily="34" charset="0"/>
              </a:rPr>
              <a:t>Jj</a:t>
            </a:r>
            <a:r>
              <a:rPr lang="en-US" altLang="zh-CN" sz="7200">
                <a:latin typeface="Arial" panose="020B0604020202020204" pitchFamily="34" charset="0"/>
              </a:rPr>
              <a:t>  </a:t>
            </a:r>
            <a:r>
              <a:rPr lang="en-US" altLang="zh-CN" sz="7200" err="1">
                <a:latin typeface="Calibri" panose="020F0502020204030204" pitchFamily="34" charset="0"/>
              </a:rPr>
              <a:t>K</a:t>
            </a:r>
            <a:r>
              <a:rPr lang="en-US" altLang="zh-CN" sz="7200" err="1">
                <a:latin typeface="Arial" panose="020B0604020202020204" pitchFamily="34" charset="0"/>
              </a:rPr>
              <a:t>k</a:t>
            </a:r>
            <a:r>
              <a:rPr lang="en-US" altLang="zh-CN" sz="7200">
                <a:latin typeface="Arial" panose="020B0604020202020204" pitchFamily="34" charset="0"/>
              </a:rPr>
              <a:t>  Mm  </a:t>
            </a:r>
            <a:endParaRPr lang="en-US" altLang="zh-CN" sz="7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7200" err="1">
                <a:latin typeface="Arial" panose="020B0604020202020204" pitchFamily="34" charset="0"/>
              </a:rPr>
              <a:t>Nn</a:t>
            </a:r>
            <a:r>
              <a:rPr lang="en-US" altLang="zh-CN" sz="7200">
                <a:latin typeface="Arial" panose="020B0604020202020204" pitchFamily="34" charset="0"/>
              </a:rPr>
              <a:t> </a:t>
            </a:r>
            <a:r>
              <a:rPr lang="en-US" altLang="zh-CN" sz="7200" err="1">
                <a:latin typeface="Arial" panose="020B0604020202020204" pitchFamily="34" charset="0"/>
              </a:rPr>
              <a:t>Tt</a:t>
            </a:r>
            <a:r>
              <a:rPr lang="en-US" altLang="zh-CN" sz="7200">
                <a:latin typeface="Arial" panose="020B0604020202020204" pitchFamily="34" charset="0"/>
              </a:rPr>
              <a:t>  </a:t>
            </a:r>
            <a:r>
              <a:rPr lang="en-US" altLang="zh-CN" sz="7200" err="1">
                <a:latin typeface="Arial" panose="020B0604020202020204" pitchFamily="34" charset="0"/>
              </a:rPr>
              <a:t>Uu</a:t>
            </a:r>
            <a:r>
              <a:rPr lang="en-US" altLang="zh-CN" sz="7200">
                <a:latin typeface="Arial" panose="020B0604020202020204" pitchFamily="34" charset="0"/>
              </a:rPr>
              <a:t>  </a:t>
            </a:r>
            <a:r>
              <a:rPr lang="en-US" altLang="zh-CN" sz="7200" err="1">
                <a:latin typeface="Arial" panose="020B0604020202020204" pitchFamily="34" charset="0"/>
              </a:rPr>
              <a:t>Y</a:t>
            </a:r>
            <a:r>
              <a:rPr lang="en-US" altLang="zh-CN" sz="7200" err="1">
                <a:latin typeface="Comic Sans MS" panose="030F0702030302020204" pitchFamily="66" charset="0"/>
              </a:rPr>
              <a:t>y</a:t>
            </a:r>
            <a:endParaRPr lang="en-US" altLang="zh-CN" sz="72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34817"/>
          <p:cNvSpPr txBox="1"/>
          <p:nvPr/>
        </p:nvSpPr>
        <p:spPr>
          <a:xfrm>
            <a:off x="539750" y="188913"/>
            <a:ext cx="7650163" cy="1627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000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第三类：</a:t>
            </a:r>
            <a:endParaRPr lang="zh-CN" altLang="en-US" sz="4800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10000"/>
              </a:spcBef>
              <a:buFont typeface="Arial" panose="020B0604020202020204" pitchFamily="34" charset="0"/>
              <a:buNone/>
            </a:pPr>
            <a:r>
              <a:rPr lang="zh-CN" altLang="en-US" sz="48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大小写字母长得最不像</a:t>
            </a:r>
            <a:endParaRPr lang="zh-CN" altLang="en-US" sz="4800" dirty="0">
              <a:solidFill>
                <a:srgbClr val="CC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3" name="文本框 34818"/>
          <p:cNvSpPr txBox="1"/>
          <p:nvPr/>
        </p:nvSpPr>
        <p:spPr>
          <a:xfrm>
            <a:off x="2051050" y="2205038"/>
            <a:ext cx="5372100" cy="4017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600" err="1">
                <a:latin typeface="Arial" panose="020B0604020202020204" pitchFamily="34" charset="0"/>
              </a:rPr>
              <a:t>A</a:t>
            </a:r>
            <a:r>
              <a:rPr lang="en-US" altLang="zh-CN" sz="6600" b="1" err="1">
                <a:latin typeface="Arial" panose="020B0604020202020204" pitchFamily="34" charset="0"/>
              </a:rPr>
              <a:t>ɑ</a:t>
            </a:r>
            <a:r>
              <a:rPr lang="en-US" altLang="zh-CN" sz="6600">
                <a:latin typeface="Arial" panose="020B0604020202020204" pitchFamily="34" charset="0"/>
              </a:rPr>
              <a:t>   Bb  </a:t>
            </a:r>
            <a:r>
              <a:rPr lang="en-US" altLang="zh-CN" sz="6600" err="1">
                <a:latin typeface="Arial" panose="020B0604020202020204" pitchFamily="34" charset="0"/>
              </a:rPr>
              <a:t>Dd</a:t>
            </a:r>
            <a:r>
              <a:rPr lang="en-US" altLang="zh-CN" sz="6600">
                <a:latin typeface="Arial" panose="020B0604020202020204" pitchFamily="34" charset="0"/>
              </a:rPr>
              <a:t>  </a:t>
            </a:r>
            <a:r>
              <a:rPr lang="en-US" altLang="zh-CN" sz="6600" err="1">
                <a:latin typeface="Arial" panose="020B0604020202020204" pitchFamily="34" charset="0"/>
              </a:rPr>
              <a:t>Ee</a:t>
            </a:r>
            <a:r>
              <a:rPr lang="en-US" altLang="zh-CN" sz="6600">
                <a:latin typeface="Arial" panose="020B0604020202020204" pitchFamily="34" charset="0"/>
              </a:rPr>
              <a:t>  </a:t>
            </a:r>
            <a:r>
              <a:rPr lang="en-US" altLang="zh-CN" sz="6600" err="1">
                <a:latin typeface="Arial" panose="020B0604020202020204" pitchFamily="34" charset="0"/>
              </a:rPr>
              <a:t>Gg</a:t>
            </a:r>
            <a:r>
              <a:rPr lang="en-US" altLang="zh-CN" sz="6600">
                <a:latin typeface="Arial" panose="020B0604020202020204" pitchFamily="34" charset="0"/>
              </a:rPr>
              <a:t>  </a:t>
            </a:r>
            <a:r>
              <a:rPr lang="en-US" altLang="zh-CN" sz="6600" err="1">
                <a:latin typeface="Arial" panose="020B0604020202020204" pitchFamily="34" charset="0"/>
              </a:rPr>
              <a:t>Hh</a:t>
            </a:r>
            <a:r>
              <a:rPr lang="en-US" altLang="zh-CN" sz="6600">
                <a:latin typeface="Arial" panose="020B0604020202020204" pitchFamily="34" charset="0"/>
              </a:rPr>
              <a:t> </a:t>
            </a:r>
            <a:endParaRPr lang="en-US" altLang="zh-CN" sz="66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600" err="1">
                <a:latin typeface="Arial" panose="020B0604020202020204" pitchFamily="34" charset="0"/>
              </a:rPr>
              <a:t>Ll</a:t>
            </a:r>
            <a:r>
              <a:rPr lang="en-US" altLang="zh-CN" sz="6600">
                <a:latin typeface="Arial" panose="020B0604020202020204" pitchFamily="34" charset="0"/>
              </a:rPr>
              <a:t>  </a:t>
            </a:r>
            <a:r>
              <a:rPr lang="en-US" altLang="zh-CN" sz="6600" err="1">
                <a:latin typeface="Calibri" panose="020F0502020204030204" pitchFamily="34" charset="0"/>
              </a:rPr>
              <a:t>Q</a:t>
            </a:r>
            <a:r>
              <a:rPr lang="en-US" altLang="zh-CN" sz="6600" err="1">
                <a:latin typeface="Arial" panose="020B0604020202020204" pitchFamily="34" charset="0"/>
              </a:rPr>
              <a:t>q</a:t>
            </a:r>
            <a:r>
              <a:rPr lang="en-US" altLang="zh-CN" sz="6600">
                <a:latin typeface="Arial" panose="020B0604020202020204" pitchFamily="34" charset="0"/>
              </a:rPr>
              <a:t>  </a:t>
            </a:r>
            <a:r>
              <a:rPr lang="en-US" altLang="zh-CN" sz="6600" err="1">
                <a:latin typeface="Calibri" panose="020F0502020204030204" pitchFamily="34" charset="0"/>
              </a:rPr>
              <a:t>R</a:t>
            </a:r>
            <a:r>
              <a:rPr lang="en-US" altLang="zh-CN" sz="6600" err="1">
                <a:latin typeface="Arial" panose="020B0604020202020204" pitchFamily="34" charset="0"/>
              </a:rPr>
              <a:t>r</a:t>
            </a:r>
            <a:endParaRPr lang="en-US" altLang="zh-CN" sz="66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文本框 37890"/>
          <p:cNvSpPr txBox="1"/>
          <p:nvPr/>
        </p:nvSpPr>
        <p:spPr>
          <a:xfrm>
            <a:off x="179388" y="908050"/>
            <a:ext cx="896461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400" err="1">
                <a:latin typeface="Calibri" panose="020F0502020204030204" pitchFamily="34" charset="0"/>
              </a:rPr>
              <a:t>A</a:t>
            </a:r>
            <a:r>
              <a:rPr lang="en-US" altLang="zh-CN" sz="5400" b="1" err="1">
                <a:latin typeface="Arial" panose="020B0604020202020204" pitchFamily="34" charset="0"/>
              </a:rPr>
              <a:t>ɑ</a:t>
            </a:r>
            <a:r>
              <a:rPr lang="en-US" altLang="zh-CN" sz="5400" b="1">
                <a:latin typeface="Arial" panose="020B0604020202020204" pitchFamily="34" charset="0"/>
              </a:rPr>
              <a:t>   </a:t>
            </a:r>
            <a:r>
              <a:rPr lang="en-US" altLang="zh-CN" sz="5400">
                <a:solidFill>
                  <a:srgbClr val="CC0000"/>
                </a:solidFill>
                <a:latin typeface="Calibri" panose="020F0502020204030204" pitchFamily="34" charset="0"/>
              </a:rPr>
              <a:t>B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b</a:t>
            </a:r>
            <a:r>
              <a:rPr lang="en-US" altLang="zh-CN" sz="5400">
                <a:latin typeface="Arial" panose="020B0604020202020204" pitchFamily="34" charset="0"/>
              </a:rPr>
              <a:t>   </a:t>
            </a:r>
            <a:r>
              <a:rPr lang="en-US" altLang="zh-CN" sz="5400">
                <a:latin typeface="Calibri" panose="020F0502020204030204" pitchFamily="34" charset="0"/>
              </a:rPr>
              <a:t>C</a:t>
            </a:r>
            <a:r>
              <a:rPr lang="en-US" altLang="zh-CN" sz="5400">
                <a:latin typeface="Arial" panose="020B0604020202020204" pitchFamily="34" charset="0"/>
              </a:rPr>
              <a:t>c   </a:t>
            </a:r>
            <a:r>
              <a:rPr lang="en-US" altLang="zh-CN" sz="5400" err="1">
                <a:solidFill>
                  <a:srgbClr val="CC0000"/>
                </a:solidFill>
                <a:latin typeface="Calibri" panose="020F0502020204030204" pitchFamily="34" charset="0"/>
              </a:rPr>
              <a:t>D</a:t>
            </a:r>
            <a:r>
              <a:rPr lang="en-US" altLang="zh-CN" sz="5400" err="1">
                <a:solidFill>
                  <a:srgbClr val="CC0000"/>
                </a:solidFill>
                <a:latin typeface="Arial" panose="020B0604020202020204" pitchFamily="34" charset="0"/>
              </a:rPr>
              <a:t>d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5400">
                <a:latin typeface="Arial" panose="020B0604020202020204" pitchFamily="34" charset="0"/>
              </a:rPr>
              <a:t>  </a:t>
            </a:r>
            <a:r>
              <a:rPr lang="en-US" altLang="zh-CN" sz="5400" err="1">
                <a:latin typeface="Calibri" panose="020F0502020204030204" pitchFamily="34" charset="0"/>
              </a:rPr>
              <a:t>E</a:t>
            </a:r>
            <a:r>
              <a:rPr lang="en-US" altLang="zh-CN" sz="5400" err="1">
                <a:latin typeface="Arial" panose="020B0604020202020204" pitchFamily="34" charset="0"/>
              </a:rPr>
              <a:t>e</a:t>
            </a:r>
            <a:r>
              <a:rPr lang="en-US" altLang="zh-CN" sz="5400">
                <a:latin typeface="Arial" panose="020B0604020202020204" pitchFamily="34" charset="0"/>
              </a:rPr>
              <a:t>   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Ff</a:t>
            </a:r>
            <a:r>
              <a:rPr lang="en-US" altLang="zh-CN" sz="5400">
                <a:latin typeface="Arial" panose="020B0604020202020204" pitchFamily="34" charset="0"/>
              </a:rPr>
              <a:t>   </a:t>
            </a:r>
            <a:r>
              <a:rPr lang="en-US" altLang="zh-CN" sz="5400" err="1">
                <a:latin typeface="Calibri" panose="020F0502020204030204" pitchFamily="34" charset="0"/>
              </a:rPr>
              <a:t>G</a:t>
            </a:r>
            <a:r>
              <a:rPr lang="en-US" altLang="zh-CN" sz="5400" err="1">
                <a:latin typeface="Arial" panose="020B0604020202020204" pitchFamily="34" charset="0"/>
              </a:rPr>
              <a:t>g</a:t>
            </a:r>
            <a:endParaRPr lang="en-US" altLang="zh-CN" sz="5400">
              <a:latin typeface="Arial" panose="020B0604020202020204" pitchFamily="34" charset="0"/>
            </a:endParaRPr>
          </a:p>
        </p:txBody>
      </p:sp>
      <p:sp>
        <p:nvSpPr>
          <p:cNvPr id="37892" name="文本框 37891"/>
          <p:cNvSpPr txBox="1"/>
          <p:nvPr/>
        </p:nvSpPr>
        <p:spPr>
          <a:xfrm>
            <a:off x="0" y="2060575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400" err="1">
                <a:solidFill>
                  <a:srgbClr val="CC0000"/>
                </a:solidFill>
                <a:latin typeface="Arial" panose="020B0604020202020204" pitchFamily="34" charset="0"/>
              </a:rPr>
              <a:t>Hh</a:t>
            </a:r>
            <a:r>
              <a:rPr lang="en-US" altLang="zh-CN" sz="5400">
                <a:latin typeface="Arial" panose="020B0604020202020204" pitchFamily="34" charset="0"/>
              </a:rPr>
              <a:t>   </a:t>
            </a:r>
            <a:r>
              <a:rPr lang="en-US" altLang="zh-CN" sz="5400" err="1">
                <a:latin typeface="Arial" panose="020B0604020202020204" pitchFamily="34" charset="0"/>
              </a:rPr>
              <a:t>li</a:t>
            </a:r>
            <a:r>
              <a:rPr lang="en-US" altLang="zh-CN" sz="5400">
                <a:latin typeface="Arial" panose="020B0604020202020204" pitchFamily="34" charset="0"/>
              </a:rPr>
              <a:t>     </a:t>
            </a:r>
            <a:r>
              <a:rPr lang="en-US" altLang="zh-CN" sz="5400" err="1">
                <a:solidFill>
                  <a:srgbClr val="CC0000"/>
                </a:solidFill>
                <a:latin typeface="Arial" panose="020B0604020202020204" pitchFamily="34" charset="0"/>
              </a:rPr>
              <a:t>Jj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5400">
                <a:latin typeface="Arial" panose="020B0604020202020204" pitchFamily="34" charset="0"/>
              </a:rPr>
              <a:t> </a:t>
            </a:r>
            <a:r>
              <a:rPr lang="en-US" altLang="zh-CN" sz="5400" err="1">
                <a:latin typeface="Calibri" panose="020F0502020204030204" pitchFamily="34" charset="0"/>
              </a:rPr>
              <a:t>K</a:t>
            </a:r>
            <a:r>
              <a:rPr lang="en-US" altLang="zh-CN" sz="5400" err="1">
                <a:latin typeface="Arial" panose="020B0604020202020204" pitchFamily="34" charset="0"/>
              </a:rPr>
              <a:t>k</a:t>
            </a:r>
            <a:r>
              <a:rPr lang="en-US" altLang="zh-CN" sz="5400">
                <a:latin typeface="Arial" panose="020B0604020202020204" pitchFamily="34" charset="0"/>
              </a:rPr>
              <a:t>    </a:t>
            </a:r>
            <a:r>
              <a:rPr lang="en-US" altLang="zh-CN" sz="5400" err="1">
                <a:solidFill>
                  <a:srgbClr val="CC0000"/>
                </a:solidFill>
                <a:latin typeface="Arial" panose="020B0604020202020204" pitchFamily="34" charset="0"/>
              </a:rPr>
              <a:t>Ll</a:t>
            </a:r>
            <a:r>
              <a:rPr lang="en-US" altLang="zh-CN" sz="5400">
                <a:latin typeface="Arial" panose="020B0604020202020204" pitchFamily="34" charset="0"/>
              </a:rPr>
              <a:t>   Mm  </a:t>
            </a:r>
            <a:r>
              <a:rPr lang="en-US" altLang="zh-CN" sz="5400" err="1">
                <a:solidFill>
                  <a:srgbClr val="CC0000"/>
                </a:solidFill>
                <a:latin typeface="Arial" panose="020B0604020202020204" pitchFamily="34" charset="0"/>
              </a:rPr>
              <a:t>Nn</a:t>
            </a:r>
            <a:endParaRPr lang="en-US" altLang="zh-CN" sz="540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0" y="3141663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400" err="1">
                <a:latin typeface="Arial" panose="020B0604020202020204" pitchFamily="34" charset="0"/>
              </a:rPr>
              <a:t>Oo</a:t>
            </a:r>
            <a:r>
              <a:rPr lang="en-US" altLang="zh-CN" sz="5400">
                <a:latin typeface="Arial" panose="020B0604020202020204" pitchFamily="34" charset="0"/>
              </a:rPr>
              <a:t>  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Pp</a:t>
            </a:r>
            <a:r>
              <a:rPr lang="en-US" altLang="zh-CN" sz="5400">
                <a:latin typeface="Arial" panose="020B0604020202020204" pitchFamily="34" charset="0"/>
              </a:rPr>
              <a:t>  </a:t>
            </a:r>
            <a:r>
              <a:rPr lang="en-US" altLang="zh-CN" sz="5400" err="1">
                <a:latin typeface="Calibri" panose="020F0502020204030204" pitchFamily="34" charset="0"/>
              </a:rPr>
              <a:t>Q</a:t>
            </a:r>
            <a:r>
              <a:rPr lang="en-US" altLang="zh-CN" sz="5400" err="1">
                <a:latin typeface="Arial" panose="020B0604020202020204" pitchFamily="34" charset="0"/>
              </a:rPr>
              <a:t>q</a:t>
            </a:r>
            <a:r>
              <a:rPr lang="en-US" altLang="zh-CN" sz="5400">
                <a:latin typeface="Arial" panose="020B0604020202020204" pitchFamily="34" charset="0"/>
              </a:rPr>
              <a:t>        </a:t>
            </a:r>
            <a:r>
              <a:rPr lang="en-US" altLang="zh-CN" sz="5400" err="1">
                <a:latin typeface="Calibri" panose="020F0502020204030204" pitchFamily="34" charset="0"/>
              </a:rPr>
              <a:t>R</a:t>
            </a:r>
            <a:r>
              <a:rPr lang="en-US" altLang="zh-CN" sz="5400" err="1">
                <a:latin typeface="Arial" panose="020B0604020202020204" pitchFamily="34" charset="0"/>
              </a:rPr>
              <a:t>r</a:t>
            </a:r>
            <a:r>
              <a:rPr lang="en-US" altLang="zh-CN" sz="5400">
                <a:latin typeface="Arial" panose="020B0604020202020204" pitchFamily="34" charset="0"/>
              </a:rPr>
              <a:t>   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Ss   </a:t>
            </a:r>
            <a:r>
              <a:rPr lang="en-US" altLang="zh-CN" sz="5400" err="1">
                <a:latin typeface="Arial" panose="020B0604020202020204" pitchFamily="34" charset="0"/>
              </a:rPr>
              <a:t>Tt</a:t>
            </a:r>
            <a:endParaRPr lang="en-US" altLang="zh-CN" sz="5400">
              <a:latin typeface="Arial" panose="020B0604020202020204" pitchFamily="34" charset="0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0" y="4365625"/>
            <a:ext cx="9144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5400" err="1">
                <a:solidFill>
                  <a:schemeClr val="tx2"/>
                </a:solidFill>
                <a:latin typeface="Arial" panose="020B0604020202020204" pitchFamily="34" charset="0"/>
              </a:rPr>
              <a:t>Uu</a:t>
            </a:r>
            <a:r>
              <a:rPr lang="en-US" altLang="zh-CN" sz="5400">
                <a:solidFill>
                  <a:schemeClr val="tx2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Vv</a:t>
            </a:r>
            <a:r>
              <a:rPr lang="en-US" altLang="zh-CN" sz="5400">
                <a:latin typeface="Arial" panose="020B0604020202020204" pitchFamily="34" charset="0"/>
              </a:rPr>
              <a:t>  </a:t>
            </a:r>
            <a:r>
              <a:rPr lang="en-US" altLang="zh-CN" sz="5400" err="1">
                <a:solidFill>
                  <a:schemeClr val="tx2"/>
                </a:solidFill>
                <a:latin typeface="Arial" panose="020B0604020202020204" pitchFamily="34" charset="0"/>
              </a:rPr>
              <a:t>Ww</a:t>
            </a:r>
            <a:r>
              <a:rPr lang="en-US" altLang="zh-CN" sz="5400">
                <a:latin typeface="Arial" panose="020B0604020202020204" pitchFamily="34" charset="0"/>
              </a:rPr>
              <a:t>       Xx   </a:t>
            </a:r>
            <a:r>
              <a:rPr lang="en-US" altLang="zh-CN" sz="5400" err="1">
                <a:solidFill>
                  <a:srgbClr val="CC0000"/>
                </a:solidFill>
                <a:latin typeface="Arial" panose="020B0604020202020204" pitchFamily="34" charset="0"/>
              </a:rPr>
              <a:t>Y</a:t>
            </a:r>
            <a:r>
              <a:rPr lang="en-US" altLang="zh-CN" sz="5400" err="1">
                <a:solidFill>
                  <a:srgbClr val="CC0000"/>
                </a:solidFill>
                <a:latin typeface="Comic Sans MS" panose="030F0702030302020204" pitchFamily="66" charset="0"/>
              </a:rPr>
              <a:t>y</a:t>
            </a: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5400" err="1">
                <a:latin typeface="Arial" panose="020B0604020202020204" pitchFamily="34" charset="0"/>
              </a:rPr>
              <a:t>Zz</a:t>
            </a:r>
            <a:endParaRPr lang="en-US" altLang="zh-CN" sz="5400">
              <a:latin typeface="Arial" panose="020B0604020202020204" pitchFamily="34" charset="0"/>
            </a:endParaRPr>
          </a:p>
        </p:txBody>
      </p:sp>
      <p:sp>
        <p:nvSpPr>
          <p:cNvPr id="26631" name="圆角矩形 26630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背一背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  <p:bldP spid="3789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圆角矩形 28675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练一练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2700338" y="260350"/>
            <a:ext cx="42481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将大小写字母连起来。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38" name="文本框 39937"/>
          <p:cNvSpPr txBox="1"/>
          <p:nvPr/>
        </p:nvSpPr>
        <p:spPr>
          <a:xfrm>
            <a:off x="971550" y="1052513"/>
            <a:ext cx="684053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0000"/>
                </a:solidFill>
                <a:latin typeface="Calibri" panose="020F0502020204030204" pitchFamily="34" charset="0"/>
              </a:rPr>
              <a:t>N    U    E    W     T    F</a:t>
            </a:r>
            <a:endParaRPr lang="en-US" altLang="zh-CN" sz="600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9939" name="文本框 39938"/>
          <p:cNvSpPr txBox="1"/>
          <p:nvPr/>
        </p:nvSpPr>
        <p:spPr>
          <a:xfrm>
            <a:off x="1116013" y="2924175"/>
            <a:ext cx="72739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6000">
                <a:latin typeface="Arial" panose="020B0604020202020204" pitchFamily="34" charset="0"/>
              </a:rPr>
              <a:t>w   u    f    n    t    e</a:t>
            </a:r>
            <a:endParaRPr lang="en-US" altLang="zh-CN" sz="6000">
              <a:latin typeface="Arial" panose="020B0604020202020204" pitchFamily="34" charset="0"/>
            </a:endParaRPr>
          </a:p>
        </p:txBody>
      </p:sp>
      <p:sp>
        <p:nvSpPr>
          <p:cNvPr id="28686" name="直接连接符 28685"/>
          <p:cNvSpPr/>
          <p:nvPr/>
        </p:nvSpPr>
        <p:spPr>
          <a:xfrm>
            <a:off x="1403350" y="1844675"/>
            <a:ext cx="3384550" cy="1439863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7" name="直接连接符 28686"/>
          <p:cNvSpPr/>
          <p:nvPr/>
        </p:nvSpPr>
        <p:spPr>
          <a:xfrm>
            <a:off x="2411413" y="1844675"/>
            <a:ext cx="73025" cy="1368425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8" name="直接连接符 28687"/>
          <p:cNvSpPr/>
          <p:nvPr/>
        </p:nvSpPr>
        <p:spPr>
          <a:xfrm>
            <a:off x="3635375" y="1844675"/>
            <a:ext cx="3457575" cy="1439863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9" name="直接连接符 28688"/>
          <p:cNvSpPr/>
          <p:nvPr/>
        </p:nvSpPr>
        <p:spPr>
          <a:xfrm flipH="1">
            <a:off x="1547813" y="1844675"/>
            <a:ext cx="3168650" cy="1296988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0" name="直接连接符 28689"/>
          <p:cNvSpPr/>
          <p:nvPr/>
        </p:nvSpPr>
        <p:spPr>
          <a:xfrm flipH="1">
            <a:off x="6084888" y="1844675"/>
            <a:ext cx="142875" cy="1368425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1" name="直接连接符 28690"/>
          <p:cNvSpPr/>
          <p:nvPr/>
        </p:nvSpPr>
        <p:spPr>
          <a:xfrm flipH="1">
            <a:off x="3851275" y="1844675"/>
            <a:ext cx="3313113" cy="1368425"/>
          </a:xfrm>
          <a:prstGeom prst="line">
            <a:avLst/>
          </a:prstGeom>
          <a:ln w="28575" cap="flat" cmpd="sng">
            <a:solidFill>
              <a:srgbClr val="0033CC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1619250" y="765175"/>
            <a:ext cx="649288" cy="711200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latin typeface="Arial" panose="020B0604020202020204" pitchFamily="34" charset="0"/>
              </a:rPr>
              <a:t>B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2700338" y="549275"/>
            <a:ext cx="54387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latin typeface="Arial" panose="020B0604020202020204" pitchFamily="34" charset="0"/>
              </a:rPr>
              <a:t>d    b    q</a:t>
            </a:r>
            <a:endParaRPr lang="en-US" altLang="zh-CN" sz="6000">
              <a:latin typeface="Arial" panose="020B0604020202020204" pitchFamily="34" charset="0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1619250" y="1700213"/>
            <a:ext cx="649288" cy="711200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latin typeface="Arial" panose="020B0604020202020204" pitchFamily="34" charset="0"/>
              </a:rPr>
              <a:t>G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2700338" y="1052513"/>
            <a:ext cx="531495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latin typeface="Arial" panose="020B0604020202020204" pitchFamily="34" charset="0"/>
              </a:rPr>
              <a:t>q    p    g</a:t>
            </a:r>
            <a:r>
              <a:rPr lang="en-US" altLang="zh-CN" sz="10000">
                <a:latin typeface="Arial" panose="020B0604020202020204" pitchFamily="34" charset="0"/>
              </a:rPr>
              <a:t> </a:t>
            </a:r>
            <a:endParaRPr lang="en-US" altLang="zh-CN" sz="10000">
              <a:latin typeface="Arial" panose="020B0604020202020204" pitchFamily="34" charset="0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1619250" y="2708275"/>
            <a:ext cx="720725" cy="711200"/>
          </a:xfrm>
          <a:prstGeom prst="rect">
            <a:avLst/>
          </a:prstGeom>
          <a:solidFill>
            <a:srgbClr val="0099FF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latin typeface="Arial" panose="020B0604020202020204" pitchFamily="34" charset="0"/>
              </a:rPr>
              <a:t>P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2771775" y="2565400"/>
            <a:ext cx="5314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latin typeface="Arial" panose="020B0604020202020204" pitchFamily="34" charset="0"/>
              </a:rPr>
              <a:t>p    d    g</a:t>
            </a:r>
            <a:endParaRPr lang="en-US" altLang="zh-CN" sz="6000">
              <a:latin typeface="Arial" panose="020B0604020202020204" pitchFamily="34" charset="0"/>
            </a:endParaRPr>
          </a:p>
        </p:txBody>
      </p:sp>
      <p:sp>
        <p:nvSpPr>
          <p:cNvPr id="40970" name="椭圆 40969"/>
          <p:cNvSpPr/>
          <p:nvPr/>
        </p:nvSpPr>
        <p:spPr>
          <a:xfrm>
            <a:off x="3851275" y="476250"/>
            <a:ext cx="792163" cy="1082675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dirty="0">
              <a:latin typeface="Calibri" panose="020F0502020204030204" pitchFamily="34" charset="0"/>
            </a:endParaRPr>
          </a:p>
        </p:txBody>
      </p:sp>
      <p:sp>
        <p:nvSpPr>
          <p:cNvPr id="29707" name="文本框 40970"/>
          <p:cNvSpPr txBox="1"/>
          <p:nvPr/>
        </p:nvSpPr>
        <p:spPr>
          <a:xfrm>
            <a:off x="395288" y="836613"/>
            <a:ext cx="12811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en-US" altLang="zh-CN" sz="3200" dirty="0">
                <a:latin typeface="Arial" panose="020B0604020202020204" pitchFamily="34" charset="0"/>
              </a:rPr>
              <a:t>1</a:t>
            </a:r>
            <a:r>
              <a:rPr lang="zh-CN" altLang="en-US" sz="3200" dirty="0">
                <a:latin typeface="Arial" panose="020B0604020202020204" pitchFamily="34" charset="0"/>
              </a:rPr>
              <a:t>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9708" name="文本框 40971"/>
          <p:cNvSpPr txBox="1"/>
          <p:nvPr/>
        </p:nvSpPr>
        <p:spPr>
          <a:xfrm>
            <a:off x="468313" y="1844675"/>
            <a:ext cx="14398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en-US" altLang="zh-CN" sz="3200" dirty="0">
                <a:latin typeface="Arial" panose="020B0604020202020204" pitchFamily="34" charset="0"/>
              </a:rPr>
              <a:t>2</a:t>
            </a:r>
            <a:r>
              <a:rPr lang="zh-CN" altLang="en-US" sz="3200" dirty="0">
                <a:latin typeface="Arial" panose="020B0604020202020204" pitchFamily="34" charset="0"/>
              </a:rPr>
              <a:t>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9709" name="文本框 40972"/>
          <p:cNvSpPr txBox="1"/>
          <p:nvPr/>
        </p:nvSpPr>
        <p:spPr>
          <a:xfrm>
            <a:off x="468313" y="2781300"/>
            <a:ext cx="1235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en-US" altLang="zh-CN" sz="3200" dirty="0">
                <a:latin typeface="Arial" panose="020B0604020202020204" pitchFamily="34" charset="0"/>
              </a:rPr>
              <a:t>3</a:t>
            </a:r>
            <a:r>
              <a:rPr lang="zh-CN" altLang="en-US" sz="3200" dirty="0">
                <a:latin typeface="Arial" panose="020B0604020202020204" pitchFamily="34" charset="0"/>
              </a:rPr>
              <a:t>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" name="椭圆 40969"/>
          <p:cNvSpPr/>
          <p:nvPr/>
        </p:nvSpPr>
        <p:spPr>
          <a:xfrm>
            <a:off x="5076825" y="1700213"/>
            <a:ext cx="792163" cy="1082675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dirty="0">
              <a:latin typeface="Calibri" panose="020F0502020204030204" pitchFamily="34" charset="0"/>
            </a:endParaRPr>
          </a:p>
        </p:txBody>
      </p:sp>
      <p:sp>
        <p:nvSpPr>
          <p:cNvPr id="3" name="椭圆 40969"/>
          <p:cNvSpPr/>
          <p:nvPr/>
        </p:nvSpPr>
        <p:spPr>
          <a:xfrm>
            <a:off x="2627313" y="2636838"/>
            <a:ext cx="792162" cy="1082675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dirty="0">
              <a:latin typeface="Calibri" panose="020F0502020204030204" pitchFamily="34" charset="0"/>
            </a:endParaRPr>
          </a:p>
        </p:txBody>
      </p:sp>
      <p:sp>
        <p:nvSpPr>
          <p:cNvPr id="29717" name="文本框 40972"/>
          <p:cNvSpPr txBox="1"/>
          <p:nvPr/>
        </p:nvSpPr>
        <p:spPr>
          <a:xfrm>
            <a:off x="539750" y="3644900"/>
            <a:ext cx="123507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en-US" altLang="zh-CN" sz="3200" dirty="0">
                <a:latin typeface="Arial" panose="020B0604020202020204" pitchFamily="34" charset="0"/>
              </a:rPr>
              <a:t>4</a:t>
            </a:r>
            <a:r>
              <a:rPr lang="zh-CN" altLang="en-US" sz="3200" dirty="0">
                <a:latin typeface="Arial" panose="020B0604020202020204" pitchFamily="34" charset="0"/>
              </a:rPr>
              <a:t>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9718" name="文本框 40972"/>
          <p:cNvSpPr txBox="1"/>
          <p:nvPr/>
        </p:nvSpPr>
        <p:spPr>
          <a:xfrm>
            <a:off x="539750" y="4652963"/>
            <a:ext cx="12350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en-US" altLang="zh-CN" sz="3200" dirty="0">
                <a:latin typeface="Arial" panose="020B0604020202020204" pitchFamily="34" charset="0"/>
              </a:rPr>
              <a:t>5</a:t>
            </a:r>
            <a:r>
              <a:rPr lang="zh-CN" altLang="en-US" sz="3200" dirty="0">
                <a:latin typeface="Arial" panose="020B0604020202020204" pitchFamily="34" charset="0"/>
              </a:rPr>
              <a:t>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9719" name="文本框 40972"/>
          <p:cNvSpPr txBox="1"/>
          <p:nvPr/>
        </p:nvSpPr>
        <p:spPr>
          <a:xfrm>
            <a:off x="539750" y="5516563"/>
            <a:ext cx="12350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</a:rPr>
              <a:t>（</a:t>
            </a:r>
            <a:r>
              <a:rPr lang="en-US" altLang="zh-CN" sz="3200" dirty="0">
                <a:latin typeface="Arial" panose="020B0604020202020204" pitchFamily="34" charset="0"/>
              </a:rPr>
              <a:t>6</a:t>
            </a:r>
            <a:r>
              <a:rPr lang="zh-CN" altLang="en-US" sz="3200" dirty="0">
                <a:latin typeface="Arial" panose="020B0604020202020204" pitchFamily="34" charset="0"/>
              </a:rPr>
              <a:t>）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9720" name="文本框 40965"/>
          <p:cNvSpPr txBox="1"/>
          <p:nvPr/>
        </p:nvSpPr>
        <p:spPr>
          <a:xfrm>
            <a:off x="1619250" y="3644900"/>
            <a:ext cx="720725" cy="711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latin typeface="Arial" panose="020B0604020202020204" pitchFamily="34" charset="0"/>
              </a:rPr>
              <a:t>b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29721" name="文本框 40965"/>
          <p:cNvSpPr txBox="1"/>
          <p:nvPr/>
        </p:nvSpPr>
        <p:spPr>
          <a:xfrm>
            <a:off x="1619250" y="4581525"/>
            <a:ext cx="720725" cy="711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latin typeface="Arial" panose="020B0604020202020204" pitchFamily="34" charset="0"/>
              </a:rPr>
              <a:t>e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29722" name="文本框 40965"/>
          <p:cNvSpPr txBox="1"/>
          <p:nvPr/>
        </p:nvSpPr>
        <p:spPr>
          <a:xfrm>
            <a:off x="1619250" y="5445125"/>
            <a:ext cx="720725" cy="7112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>
                <a:latin typeface="Arial" panose="020B0604020202020204" pitchFamily="34" charset="0"/>
              </a:rPr>
              <a:t>i</a:t>
            </a:r>
            <a:endParaRPr lang="en-US" altLang="zh-CN" sz="4000">
              <a:latin typeface="Arial" panose="020B0604020202020204" pitchFamily="34" charset="0"/>
            </a:endParaRPr>
          </a:p>
        </p:txBody>
      </p:sp>
      <p:sp>
        <p:nvSpPr>
          <p:cNvPr id="4" name="文本框 40966"/>
          <p:cNvSpPr txBox="1"/>
          <p:nvPr/>
        </p:nvSpPr>
        <p:spPr>
          <a:xfrm>
            <a:off x="2771775" y="3500438"/>
            <a:ext cx="5314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latin typeface="Arial" panose="020B0604020202020204" pitchFamily="34" charset="0"/>
              </a:rPr>
              <a:t>D    B    P</a:t>
            </a:r>
            <a:endParaRPr lang="en-US" altLang="zh-CN" sz="6000">
              <a:latin typeface="Arial" panose="020B0604020202020204" pitchFamily="34" charset="0"/>
            </a:endParaRPr>
          </a:p>
        </p:txBody>
      </p:sp>
      <p:sp>
        <p:nvSpPr>
          <p:cNvPr id="5" name="文本框 40966"/>
          <p:cNvSpPr txBox="1"/>
          <p:nvPr/>
        </p:nvSpPr>
        <p:spPr>
          <a:xfrm>
            <a:off x="2771775" y="4508500"/>
            <a:ext cx="5314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0033CC"/>
                </a:solidFill>
                <a:latin typeface="Arial" panose="020B0604020202020204" pitchFamily="34" charset="0"/>
              </a:rPr>
              <a:t>E    F    B</a:t>
            </a:r>
            <a:endParaRPr lang="en-US" altLang="zh-CN" sz="600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40966"/>
          <p:cNvSpPr txBox="1"/>
          <p:nvPr/>
        </p:nvSpPr>
        <p:spPr>
          <a:xfrm>
            <a:off x="2771775" y="5373688"/>
            <a:ext cx="5314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0033CC"/>
                </a:solidFill>
                <a:latin typeface="Arial" panose="020B0604020202020204" pitchFamily="34" charset="0"/>
              </a:rPr>
              <a:t>L     I     J</a:t>
            </a:r>
            <a:endParaRPr lang="en-US" altLang="zh-CN" sz="6000">
              <a:solidFill>
                <a:srgbClr val="0033CC"/>
              </a:solidFill>
              <a:latin typeface="Arial" panose="020B0604020202020204" pitchFamily="34" charset="0"/>
            </a:endParaRPr>
          </a:p>
        </p:txBody>
      </p:sp>
      <p:sp>
        <p:nvSpPr>
          <p:cNvPr id="7" name="椭圆 40969"/>
          <p:cNvSpPr/>
          <p:nvPr/>
        </p:nvSpPr>
        <p:spPr>
          <a:xfrm>
            <a:off x="4067175" y="3500438"/>
            <a:ext cx="792163" cy="1082675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dirty="0">
              <a:latin typeface="Calibri" panose="020F0502020204030204" pitchFamily="34" charset="0"/>
            </a:endParaRPr>
          </a:p>
        </p:txBody>
      </p:sp>
      <p:sp>
        <p:nvSpPr>
          <p:cNvPr id="8" name="椭圆 40969"/>
          <p:cNvSpPr/>
          <p:nvPr/>
        </p:nvSpPr>
        <p:spPr>
          <a:xfrm>
            <a:off x="2700338" y="4437063"/>
            <a:ext cx="792162" cy="1082675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dirty="0">
              <a:latin typeface="Calibri" panose="020F0502020204030204" pitchFamily="34" charset="0"/>
            </a:endParaRPr>
          </a:p>
        </p:txBody>
      </p:sp>
      <p:sp>
        <p:nvSpPr>
          <p:cNvPr id="9" name="椭圆 40969"/>
          <p:cNvSpPr/>
          <p:nvPr/>
        </p:nvSpPr>
        <p:spPr>
          <a:xfrm>
            <a:off x="3995738" y="5373688"/>
            <a:ext cx="792162" cy="1082675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>
              <a:buFont typeface="Arial" panose="020B0604020202020204" pitchFamily="34" charset="0"/>
              <a:buNone/>
            </a:pPr>
            <a:endParaRPr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4" grpId="0" animBg="1"/>
      <p:bldP spid="40966" grpId="0" animBg="1"/>
      <p:bldP spid="40970" grpId="0" animBg="1"/>
      <p:bldP spid="2" grpId="0" animBg="1"/>
      <p:bldP spid="3" grpId="0" animBg="1"/>
      <p:bldP spid="29720" grpId="0" animBg="1"/>
      <p:bldP spid="29721" grpId="0" animBg="1"/>
      <p:bldP spid="29722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71550" y="3860800"/>
            <a:ext cx="73580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读字，我们发现这几个字有的韵母是</a:t>
            </a:r>
            <a:r>
              <a:rPr lang="en-US" altLang="zh-CN" sz="2800" err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ɑn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，有的韵母是</a:t>
            </a:r>
            <a:r>
              <a:rPr lang="en-US" altLang="zh-CN" sz="2800" err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ɑnɡ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6" name="圆角矩形 10245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读一读写一写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0247" name="Picture 2" descr="C:\Documents and Settings\Administrator\桌面\15.jpg"/>
          <p:cNvPicPr>
            <a:picLocks noChangeAspect="1"/>
          </p:cNvPicPr>
          <p:nvPr/>
        </p:nvPicPr>
        <p:blipFill>
          <a:blip r:embed="rId1"/>
          <a:srcRect l="15166" t="5936" r="17804" b="79283"/>
          <a:stretch>
            <a:fillRect/>
          </a:stretch>
        </p:blipFill>
        <p:spPr>
          <a:xfrm>
            <a:off x="1116013" y="981075"/>
            <a:ext cx="6767512" cy="2255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C:\Documents and Settings\Administrator\桌面\15.jpg"/>
          <p:cNvPicPr>
            <a:picLocks noChangeAspect="1"/>
          </p:cNvPicPr>
          <p:nvPr/>
        </p:nvPicPr>
        <p:blipFill>
          <a:blip r:embed="rId1"/>
          <a:srcRect l="1584" r="18614" b="64107"/>
          <a:stretch>
            <a:fillRect/>
          </a:stretch>
        </p:blipFill>
        <p:spPr>
          <a:xfrm>
            <a:off x="684213" y="188913"/>
            <a:ext cx="7127875" cy="4846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7088" y="5084763"/>
            <a:ext cx="735806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按顺序读字，把这些字写在相应的田字格里，注意整个字要写到田字格的中间。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4427538" y="3068638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4427538" y="3860800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5219700" y="3860800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5292725" y="3068638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6011863" y="3068638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6011863" y="3860800"/>
            <a:ext cx="6477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 build="p"/>
      <p:bldP spid="3" grpId="0" build="p"/>
      <p:bldP spid="4" grpId="0" build="p"/>
      <p:bldP spid="5" grpId="0" build="p"/>
      <p:bldP spid="7" grpId="0" build="p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timg?image&amp;quality=80&amp;size=b9999_10000&amp;sec=1518710307205&amp;di=6035dfc0fc531a380ae6c65bde472369&amp;imgtype=0&amp;src=http%3A%2F%2Fimg"/>
          <p:cNvPicPr>
            <a:picLocks noChangeAspect="1"/>
          </p:cNvPicPr>
          <p:nvPr/>
        </p:nvPicPr>
        <p:blipFill>
          <a:blip r:embed="rId1"/>
          <a:srcRect r="3630" b="78729"/>
          <a:stretch>
            <a:fillRect/>
          </a:stretch>
        </p:blipFill>
        <p:spPr>
          <a:xfrm>
            <a:off x="0" y="0"/>
            <a:ext cx="2916238" cy="73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2054" descr="timg?image&amp;quality=80&amp;size=b9999_10000&amp;sec=1518710276549&amp;di=6a027ba6d931d790cbcdd6a6b6d89c8e&amp;imgtype=0&amp;src=http%3A%2F%2Fimg1"/>
          <p:cNvPicPr>
            <a:picLocks noChangeAspect="1"/>
          </p:cNvPicPr>
          <p:nvPr/>
        </p:nvPicPr>
        <p:blipFill>
          <a:blip r:embed="rId2"/>
          <a:srcRect r="51662" b="53581"/>
          <a:stretch>
            <a:fillRect/>
          </a:stretch>
        </p:blipFill>
        <p:spPr>
          <a:xfrm>
            <a:off x="179388" y="1125538"/>
            <a:ext cx="1368425" cy="1312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2056" descr="timg?image&amp;quality=80&amp;size=b9999_10000&amp;sec=1518710276549&amp;di=6a027ba6d931d790cbcdd6a6b6d89c8e&amp;imgtype=0&amp;src=http%3A%2F%2Fimg1"/>
          <p:cNvPicPr>
            <a:picLocks noChangeAspect="1"/>
          </p:cNvPicPr>
          <p:nvPr/>
        </p:nvPicPr>
        <p:blipFill>
          <a:blip r:embed="rId2"/>
          <a:srcRect l="52217" b="53581"/>
          <a:stretch>
            <a:fillRect/>
          </a:stretch>
        </p:blipFill>
        <p:spPr>
          <a:xfrm>
            <a:off x="1619250" y="1125538"/>
            <a:ext cx="1368425" cy="1328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8" name="图片 2057" descr="timg?image&amp;quality=80&amp;size=b9999_10000&amp;sec=1518710276549&amp;di=6a027ba6d931d790cbcdd6a6b6d89c8e&amp;imgtype=0&amp;src=http%3A%2F%2Fimg1"/>
          <p:cNvPicPr>
            <a:picLocks noChangeAspect="1"/>
          </p:cNvPicPr>
          <p:nvPr/>
        </p:nvPicPr>
        <p:blipFill>
          <a:blip r:embed="rId2"/>
          <a:srcRect t="52217" r="51662"/>
          <a:stretch>
            <a:fillRect/>
          </a:stretch>
        </p:blipFill>
        <p:spPr>
          <a:xfrm>
            <a:off x="4500563" y="1125538"/>
            <a:ext cx="1366837" cy="1350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2058" descr="timg?image&amp;quality=80&amp;size=b9999_10000&amp;sec=1518710276549&amp;di=6a027ba6d931d790cbcdd6a6b6d89c8e&amp;imgtype=0&amp;src=http%3A%2F%2Fimg1"/>
          <p:cNvPicPr>
            <a:picLocks noChangeAspect="1"/>
          </p:cNvPicPr>
          <p:nvPr/>
        </p:nvPicPr>
        <p:blipFill>
          <a:blip r:embed="rId2"/>
          <a:srcRect l="52217" t="52217" r="1407" b="3325"/>
          <a:stretch>
            <a:fillRect/>
          </a:stretch>
        </p:blipFill>
        <p:spPr>
          <a:xfrm>
            <a:off x="5940425" y="1125538"/>
            <a:ext cx="1439863" cy="1381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2060" descr="timg?image&amp;quality=80&amp;size=b9999_10000&amp;sec=1518710725804&amp;di=5cfcbbcdb96b6f91f871a41595d793bc&amp;imgtype=0&amp;src=http%3A%2F%2Fimg"/>
          <p:cNvPicPr>
            <a:picLocks noChangeAspect="1"/>
          </p:cNvPicPr>
          <p:nvPr/>
        </p:nvPicPr>
        <p:blipFill>
          <a:blip r:embed="rId3"/>
          <a:srcRect l="63774" t="13512" r="10350" b="59421"/>
          <a:stretch>
            <a:fillRect/>
          </a:stretch>
        </p:blipFill>
        <p:spPr>
          <a:xfrm>
            <a:off x="3059113" y="1125538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3" name="图片 2062" descr="timg?image&amp;quality=80&amp;size=b9999_10000&amp;sec=1518710725804&amp;di=5cfcbbcdb96b6f91f871a41595d793bc&amp;imgtype=0&amp;src=http%3A%2F%2Fimg"/>
          <p:cNvPicPr>
            <a:picLocks noChangeAspect="1"/>
          </p:cNvPicPr>
          <p:nvPr/>
        </p:nvPicPr>
        <p:blipFill>
          <a:blip r:embed="rId3"/>
          <a:srcRect l="8313" t="67647" r="65811" b="5286"/>
          <a:stretch>
            <a:fillRect/>
          </a:stretch>
        </p:blipFill>
        <p:spPr>
          <a:xfrm>
            <a:off x="7451725" y="1125538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5" name="图片 2064" descr="timg?image&amp;quality=80&amp;size=b9999_10000&amp;sec=1518710307205&amp;di=6035dfc0fc531a380ae6c65bde472369&amp;imgtype=0&amp;src=http%3A%2F%2Fimg"/>
          <p:cNvPicPr>
            <a:picLocks noChangeAspect="1"/>
          </p:cNvPicPr>
          <p:nvPr/>
        </p:nvPicPr>
        <p:blipFill>
          <a:blip r:embed="rId1"/>
          <a:srcRect t="25107" b="51662"/>
          <a:stretch>
            <a:fillRect/>
          </a:stretch>
        </p:blipFill>
        <p:spPr>
          <a:xfrm>
            <a:off x="3132138" y="0"/>
            <a:ext cx="2881312" cy="747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7" name="图片 2066" descr="timg?image&amp;quality=80&amp;size=b9999_10000&amp;sec=1518710307205&amp;di=6035dfc0fc531a380ae6c65bde472369&amp;imgtype=0&amp;src=http%3A%2F%2Fimg"/>
          <p:cNvPicPr>
            <a:picLocks noChangeAspect="1"/>
          </p:cNvPicPr>
          <p:nvPr/>
        </p:nvPicPr>
        <p:blipFill>
          <a:blip r:embed="rId1"/>
          <a:srcRect t="75404"/>
          <a:stretch>
            <a:fillRect/>
          </a:stretch>
        </p:blipFill>
        <p:spPr>
          <a:xfrm>
            <a:off x="6084888" y="0"/>
            <a:ext cx="3059112" cy="744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8" name="文本框 2067"/>
          <p:cNvSpPr txBox="1"/>
          <p:nvPr/>
        </p:nvSpPr>
        <p:spPr>
          <a:xfrm>
            <a:off x="755650" y="3357563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小朋友，你认识这些气象图标吗？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070" name="图片 2069" descr="timg?image&amp;quality=80&amp;size=b9999_10000&amp;sec=1518711503590&amp;di=df648c47b7cb3ea9f2a65e6c0d5093aa&amp;imgtype=0&amp;src=http%3A%2F%2Fwww"/>
          <p:cNvPicPr>
            <a:picLocks noChangeAspect="1"/>
          </p:cNvPicPr>
          <p:nvPr/>
        </p:nvPicPr>
        <p:blipFill>
          <a:blip r:embed="rId4"/>
          <a:srcRect l="64142" t="31216" b="37619"/>
          <a:stretch>
            <a:fillRect/>
          </a:stretch>
        </p:blipFill>
        <p:spPr>
          <a:xfrm>
            <a:off x="7380288" y="3933825"/>
            <a:ext cx="1368425" cy="1135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2" name="图片 2071" descr="timg?image&amp;quality=80&amp;size=b9999_10000&amp;sec=1518711503590&amp;di=df648c47b7cb3ea9f2a65e6c0d5093aa&amp;imgtype=0&amp;src=http%3A%2F%2Fwww"/>
          <p:cNvPicPr>
            <a:picLocks noChangeAspect="1"/>
          </p:cNvPicPr>
          <p:nvPr/>
        </p:nvPicPr>
        <p:blipFill>
          <a:blip r:embed="rId4"/>
          <a:srcRect l="38939" t="31165" r="40404" b="39999"/>
          <a:stretch>
            <a:fillRect/>
          </a:stretch>
        </p:blipFill>
        <p:spPr>
          <a:xfrm>
            <a:off x="6300788" y="5300663"/>
            <a:ext cx="757237" cy="100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7" name="组合 1"/>
          <p:cNvGrpSpPr/>
          <p:nvPr/>
        </p:nvGrpSpPr>
        <p:grpSpPr>
          <a:xfrm>
            <a:off x="3059113" y="1844675"/>
            <a:ext cx="2841625" cy="3870325"/>
            <a:chOff x="3289226" y="1563638"/>
            <a:chExt cx="2842456" cy="2903587"/>
          </a:xfrm>
        </p:grpSpPr>
        <p:grpSp>
          <p:nvGrpSpPr>
            <p:cNvPr id="31748" name="组合 2"/>
            <p:cNvGrpSpPr/>
            <p:nvPr/>
          </p:nvGrpSpPr>
          <p:grpSpPr>
            <a:xfrm>
              <a:off x="3312282" y="1563638"/>
              <a:ext cx="2819400" cy="923925"/>
              <a:chOff x="2483768" y="2626059"/>
              <a:chExt cx="2820060" cy="923331"/>
            </a:xfrm>
          </p:grpSpPr>
          <p:grpSp>
            <p:nvGrpSpPr>
              <p:cNvPr id="31749" name="组合 4"/>
              <p:cNvGrpSpPr/>
              <p:nvPr/>
            </p:nvGrpSpPr>
            <p:grpSpPr>
              <a:xfrm>
                <a:off x="2483768" y="2626059"/>
                <a:ext cx="897424" cy="923331"/>
                <a:chOff x="317986" y="1583953"/>
                <a:chExt cx="1887537" cy="1846790"/>
              </a:xfrm>
            </p:grpSpPr>
            <p:pic>
              <p:nvPicPr>
                <p:cNvPr id="31750" name="图片 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51" name="TextBox 4"/>
                <p:cNvSpPr txBox="1"/>
                <p:nvPr/>
              </p:nvSpPr>
              <p:spPr>
                <a:xfrm>
                  <a:off x="367200" y="1583953"/>
                  <a:ext cx="1838323" cy="1782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1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7200" b="1" dirty="0">
                      <a:solidFill>
                        <a:srgbClr val="060606"/>
                      </a:solidFill>
                      <a:latin typeface="楷体_GB2312" pitchFamily="49" charset="-122"/>
                      <a:ea typeface="楷体_GB2312" pitchFamily="49" charset="-122"/>
                    </a:rPr>
                    <a:t>白</a:t>
                  </a:r>
                  <a:endParaRPr lang="zh-CN" altLang="en-US" sz="7200" b="1" dirty="0">
                    <a:solidFill>
                      <a:srgbClr val="060606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pic>
            <p:nvPicPr>
              <p:cNvPr id="31752" name="图片 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53" name="图片 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1754" name="组合 2"/>
            <p:cNvGrpSpPr/>
            <p:nvPr/>
          </p:nvGrpSpPr>
          <p:grpSpPr>
            <a:xfrm>
              <a:off x="3289226" y="2571750"/>
              <a:ext cx="2819400" cy="923925"/>
              <a:chOff x="2483768" y="2626059"/>
              <a:chExt cx="2820060" cy="923331"/>
            </a:xfrm>
          </p:grpSpPr>
          <p:grpSp>
            <p:nvGrpSpPr>
              <p:cNvPr id="31755" name="组合 4"/>
              <p:cNvGrpSpPr/>
              <p:nvPr/>
            </p:nvGrpSpPr>
            <p:grpSpPr>
              <a:xfrm>
                <a:off x="2483768" y="2626059"/>
                <a:ext cx="897424" cy="923331"/>
                <a:chOff x="317986" y="1583953"/>
                <a:chExt cx="1887537" cy="1846790"/>
              </a:xfrm>
            </p:grpSpPr>
            <p:pic>
              <p:nvPicPr>
                <p:cNvPr id="31756" name="图片 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57" name="TextBox 4"/>
                <p:cNvSpPr txBox="1"/>
                <p:nvPr/>
              </p:nvSpPr>
              <p:spPr>
                <a:xfrm>
                  <a:off x="367199" y="1583953"/>
                  <a:ext cx="1838324" cy="1782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1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7200" b="1" dirty="0">
                      <a:solidFill>
                        <a:srgbClr val="060606"/>
                      </a:solidFill>
                      <a:latin typeface="楷体_GB2312" pitchFamily="49" charset="-122"/>
                      <a:ea typeface="楷体_GB2312" pitchFamily="49" charset="-122"/>
                    </a:rPr>
                    <a:t>回</a:t>
                  </a:r>
                  <a:endParaRPr lang="zh-CN" altLang="en-US" sz="7200" b="1" dirty="0">
                    <a:solidFill>
                      <a:srgbClr val="060606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pic>
            <p:nvPicPr>
              <p:cNvPr id="31758" name="图片 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59" name="图片 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1760" name="组合 2"/>
            <p:cNvGrpSpPr/>
            <p:nvPr/>
          </p:nvGrpSpPr>
          <p:grpSpPr>
            <a:xfrm>
              <a:off x="3289226" y="3543300"/>
              <a:ext cx="2819400" cy="923925"/>
              <a:chOff x="2483768" y="2626059"/>
              <a:chExt cx="2820060" cy="923331"/>
            </a:xfrm>
          </p:grpSpPr>
          <p:grpSp>
            <p:nvGrpSpPr>
              <p:cNvPr id="31761" name="组合 4"/>
              <p:cNvGrpSpPr/>
              <p:nvPr/>
            </p:nvGrpSpPr>
            <p:grpSpPr>
              <a:xfrm>
                <a:off x="2483768" y="2626059"/>
                <a:ext cx="897424" cy="923331"/>
                <a:chOff x="317986" y="1583953"/>
                <a:chExt cx="1887537" cy="1846790"/>
              </a:xfrm>
            </p:grpSpPr>
            <p:pic>
              <p:nvPicPr>
                <p:cNvPr id="31762" name="图片 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1763" name="TextBox 4"/>
                <p:cNvSpPr txBox="1"/>
                <p:nvPr/>
              </p:nvSpPr>
              <p:spPr>
                <a:xfrm>
                  <a:off x="367199" y="1583953"/>
                  <a:ext cx="1838324" cy="1782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1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7200" b="1" dirty="0">
                      <a:solidFill>
                        <a:srgbClr val="060606"/>
                      </a:solidFill>
                      <a:latin typeface="楷体_GB2312" pitchFamily="49" charset="-122"/>
                      <a:ea typeface="楷体_GB2312" pitchFamily="49" charset="-122"/>
                    </a:rPr>
                    <a:t>国</a:t>
                  </a:r>
                  <a:endParaRPr lang="zh-CN" altLang="en-US" sz="7200" b="1" dirty="0">
                    <a:solidFill>
                      <a:srgbClr val="060606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pic>
            <p:nvPicPr>
              <p:cNvPr id="31764" name="图片 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65" name="图片 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40963" name="Picture 3" descr="http://i03.c.aliimg.com/img/ibank/2014/250/861/1464168052_709014404.220x22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989138"/>
            <a:ext cx="2095500" cy="22907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0" y="836613"/>
            <a:ext cx="5832475" cy="863600"/>
            <a:chOff x="395536" y="1035029"/>
            <a:chExt cx="2664296" cy="1123742"/>
          </a:xfrm>
        </p:grpSpPr>
        <p:sp>
          <p:nvSpPr>
            <p:cNvPr id="22" name="圆角矩形标注 21"/>
            <p:cNvSpPr/>
            <p:nvPr/>
          </p:nvSpPr>
          <p:spPr>
            <a:xfrm>
              <a:off x="395536" y="1035029"/>
              <a:ext cx="2664296" cy="1123742"/>
            </a:xfrm>
            <a:prstGeom prst="wedgeRoundRectCallout">
              <a:avLst>
                <a:gd name="adj1" fmla="val -35311"/>
                <a:gd name="adj2" fmla="val 65979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336" name="TextBox 22"/>
            <p:cNvSpPr txBox="1"/>
            <p:nvPr/>
          </p:nvSpPr>
          <p:spPr>
            <a:xfrm>
              <a:off x="533319" y="1119723"/>
              <a:ext cx="2388730" cy="7539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2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同学们，写一写这些字吧！</a:t>
              </a:r>
              <a:endPara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940425" y="1052513"/>
            <a:ext cx="2874963" cy="1636712"/>
            <a:chOff x="6300192" y="539834"/>
            <a:chExt cx="2016224" cy="1226000"/>
          </a:xfrm>
        </p:grpSpPr>
        <p:sp>
          <p:nvSpPr>
            <p:cNvPr id="25" name="椭圆形标注 24"/>
            <p:cNvSpPr/>
            <p:nvPr/>
          </p:nvSpPr>
          <p:spPr>
            <a:xfrm>
              <a:off x="6300192" y="539834"/>
              <a:ext cx="2016224" cy="1226000"/>
            </a:xfrm>
            <a:prstGeom prst="wedgeEllipseCallout">
              <a:avLst>
                <a:gd name="adj1" fmla="val 37758"/>
                <a:gd name="adj2" fmla="val 7467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479437" y="730096"/>
              <a:ext cx="1657734" cy="913257"/>
            </a:xfrm>
            <a:prstGeom prst="rect">
              <a:avLst/>
            </a:prstGeom>
            <a:noFill/>
          </p:spPr>
          <p:txBody>
            <a:bodyPr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7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先外后内再封口。</a:t>
              </a:r>
              <a:endParaRPr lang="zh-CN" altLang="en-US" sz="3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774" name="圆角矩形 31773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书写提示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1775" name="Picture 3" descr="C:\Documents and Settings\Administrator\桌面\16.jpg"/>
          <p:cNvPicPr>
            <a:picLocks noChangeAspect="1"/>
          </p:cNvPicPr>
          <p:nvPr/>
        </p:nvPicPr>
        <p:blipFill>
          <a:blip r:embed="rId3"/>
          <a:srcRect l="77258" t="14642" r="6488" b="74144"/>
          <a:stretch>
            <a:fillRect/>
          </a:stretch>
        </p:blipFill>
        <p:spPr>
          <a:xfrm>
            <a:off x="6588125" y="3429000"/>
            <a:ext cx="2303463" cy="2376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 descr="C:\Documents and Settings\Administrator\桌面\人一语大课堂（下）\人一语大课堂正文\续15.tif"/>
          <p:cNvPicPr>
            <a:picLocks noChangeAspect="1"/>
          </p:cNvPicPr>
          <p:nvPr/>
        </p:nvPicPr>
        <p:blipFill>
          <a:blip r:embed="rId1"/>
          <a:srcRect r="16203"/>
          <a:stretch>
            <a:fillRect/>
          </a:stretch>
        </p:blipFill>
        <p:spPr>
          <a:xfrm>
            <a:off x="3348038" y="765175"/>
            <a:ext cx="4618037" cy="24907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771" name="组合 2"/>
          <p:cNvGrpSpPr/>
          <p:nvPr/>
        </p:nvGrpSpPr>
        <p:grpSpPr>
          <a:xfrm>
            <a:off x="415925" y="1509713"/>
            <a:ext cx="2841625" cy="3870325"/>
            <a:chOff x="3289226" y="1563638"/>
            <a:chExt cx="2842456" cy="2903587"/>
          </a:xfrm>
        </p:grpSpPr>
        <p:grpSp>
          <p:nvGrpSpPr>
            <p:cNvPr id="32772" name="组合 3"/>
            <p:cNvGrpSpPr/>
            <p:nvPr/>
          </p:nvGrpSpPr>
          <p:grpSpPr>
            <a:xfrm>
              <a:off x="3312282" y="1563638"/>
              <a:ext cx="2819400" cy="923925"/>
              <a:chOff x="2483768" y="2626059"/>
              <a:chExt cx="2820060" cy="923331"/>
            </a:xfrm>
          </p:grpSpPr>
          <p:grpSp>
            <p:nvGrpSpPr>
              <p:cNvPr id="32773" name="组合 4"/>
              <p:cNvGrpSpPr/>
              <p:nvPr/>
            </p:nvGrpSpPr>
            <p:grpSpPr>
              <a:xfrm>
                <a:off x="2483768" y="2626059"/>
                <a:ext cx="897424" cy="923331"/>
                <a:chOff x="317986" y="1583953"/>
                <a:chExt cx="1887537" cy="1846790"/>
              </a:xfrm>
            </p:grpSpPr>
            <p:pic>
              <p:nvPicPr>
                <p:cNvPr id="32774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775" name="TextBox 4"/>
                <p:cNvSpPr txBox="1"/>
                <p:nvPr/>
              </p:nvSpPr>
              <p:spPr>
                <a:xfrm>
                  <a:off x="367200" y="1583953"/>
                  <a:ext cx="1838323" cy="1782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1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7200" b="1" dirty="0">
                      <a:solidFill>
                        <a:srgbClr val="060606"/>
                      </a:solidFill>
                      <a:latin typeface="楷体_GB2312" pitchFamily="49" charset="-122"/>
                      <a:ea typeface="楷体_GB2312" pitchFamily="49" charset="-122"/>
                    </a:rPr>
                    <a:t>白</a:t>
                  </a:r>
                  <a:endParaRPr lang="zh-CN" altLang="en-US" sz="7200" b="1" dirty="0">
                    <a:solidFill>
                      <a:srgbClr val="060606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pic>
            <p:nvPicPr>
              <p:cNvPr id="32776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777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2778" name="组合 2"/>
            <p:cNvGrpSpPr/>
            <p:nvPr/>
          </p:nvGrpSpPr>
          <p:grpSpPr>
            <a:xfrm>
              <a:off x="3289226" y="2571750"/>
              <a:ext cx="2819400" cy="923925"/>
              <a:chOff x="2483768" y="2626059"/>
              <a:chExt cx="2820060" cy="923331"/>
            </a:xfrm>
          </p:grpSpPr>
          <p:grpSp>
            <p:nvGrpSpPr>
              <p:cNvPr id="32779" name="组合 4"/>
              <p:cNvGrpSpPr/>
              <p:nvPr/>
            </p:nvGrpSpPr>
            <p:grpSpPr>
              <a:xfrm>
                <a:off x="2483768" y="2626059"/>
                <a:ext cx="897424" cy="923331"/>
                <a:chOff x="317986" y="1583953"/>
                <a:chExt cx="1887537" cy="1846790"/>
              </a:xfrm>
            </p:grpSpPr>
            <p:pic>
              <p:nvPicPr>
                <p:cNvPr id="32780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781" name="TextBox 4"/>
                <p:cNvSpPr txBox="1"/>
                <p:nvPr/>
              </p:nvSpPr>
              <p:spPr>
                <a:xfrm>
                  <a:off x="367199" y="1583953"/>
                  <a:ext cx="1838324" cy="1782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1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7200" b="1" dirty="0">
                      <a:solidFill>
                        <a:srgbClr val="060606"/>
                      </a:solidFill>
                      <a:latin typeface="楷体_GB2312" pitchFamily="49" charset="-122"/>
                      <a:ea typeface="楷体_GB2312" pitchFamily="49" charset="-122"/>
                    </a:rPr>
                    <a:t>回</a:t>
                  </a:r>
                  <a:endParaRPr lang="zh-CN" altLang="en-US" sz="7200" b="1" dirty="0">
                    <a:solidFill>
                      <a:srgbClr val="060606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pic>
            <p:nvPicPr>
              <p:cNvPr id="32782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78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2784" name="组合 2"/>
            <p:cNvGrpSpPr/>
            <p:nvPr/>
          </p:nvGrpSpPr>
          <p:grpSpPr>
            <a:xfrm>
              <a:off x="3289226" y="3543300"/>
              <a:ext cx="2819400" cy="923925"/>
              <a:chOff x="2483768" y="2626059"/>
              <a:chExt cx="2820060" cy="923331"/>
            </a:xfrm>
          </p:grpSpPr>
          <p:grpSp>
            <p:nvGrpSpPr>
              <p:cNvPr id="32785" name="组合 4"/>
              <p:cNvGrpSpPr/>
              <p:nvPr/>
            </p:nvGrpSpPr>
            <p:grpSpPr>
              <a:xfrm>
                <a:off x="2483768" y="2626059"/>
                <a:ext cx="897424" cy="923331"/>
                <a:chOff x="317986" y="1583953"/>
                <a:chExt cx="1887537" cy="1846790"/>
              </a:xfrm>
            </p:grpSpPr>
            <p:pic>
              <p:nvPicPr>
                <p:cNvPr id="32786" name="图片 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17986" y="1748182"/>
                  <a:ext cx="1887537" cy="16825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32787" name="TextBox 4"/>
                <p:cNvSpPr txBox="1"/>
                <p:nvPr/>
              </p:nvSpPr>
              <p:spPr>
                <a:xfrm>
                  <a:off x="367199" y="1583953"/>
                  <a:ext cx="1838324" cy="17820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1">
                  <a:spAutoFit/>
                </a:bodyPr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7200" b="1" dirty="0">
                      <a:solidFill>
                        <a:srgbClr val="060606"/>
                      </a:solidFill>
                      <a:latin typeface="楷体_GB2312" pitchFamily="49" charset="-122"/>
                      <a:ea typeface="楷体_GB2312" pitchFamily="49" charset="-122"/>
                    </a:rPr>
                    <a:t>国</a:t>
                  </a:r>
                  <a:endParaRPr lang="zh-CN" altLang="en-US" sz="7200" b="1" dirty="0">
                    <a:solidFill>
                      <a:srgbClr val="060606"/>
                    </a:solidFill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  <p:pic>
            <p:nvPicPr>
              <p:cNvPr id="32788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22025" y="2708167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2789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06404" y="2708168"/>
                <a:ext cx="897424" cy="8412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32790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5588" y="1900238"/>
            <a:ext cx="1268412" cy="338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91" name="流程图: 过程 2"/>
          <p:cNvSpPr/>
          <p:nvPr/>
        </p:nvSpPr>
        <p:spPr>
          <a:xfrm>
            <a:off x="6084888" y="2708275"/>
            <a:ext cx="1511300" cy="433388"/>
          </a:xfrm>
          <a:prstGeom prst="flowChartProcess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9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20" name="Picture 2" descr="C:\Documents and Settings\Administrator\桌面\15.jpg"/>
          <p:cNvPicPr>
            <a:picLocks noChangeAspect="1"/>
          </p:cNvPicPr>
          <p:nvPr/>
        </p:nvPicPr>
        <p:blipFill>
          <a:blip r:embed="rId1"/>
          <a:srcRect t="449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圆角矩形 34820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读一读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5" name="图片 30724" descr="u=1460744556,3541863295&amp;fm=27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692150"/>
            <a:ext cx="6624637" cy="547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文本框 30725"/>
          <p:cNvSpPr txBox="1"/>
          <p:nvPr/>
        </p:nvSpPr>
        <p:spPr>
          <a:xfrm rot="1749006">
            <a:off x="6024563" y="927100"/>
            <a:ext cx="504825" cy="210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大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兴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安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岭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 rot="-735287">
            <a:off x="4140200" y="4076700"/>
            <a:ext cx="23764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长       江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4643438" y="5373688"/>
            <a:ext cx="1657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海南岛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9" name="圆角矩形 30728"/>
          <p:cNvSpPr/>
          <p:nvPr/>
        </p:nvSpPr>
        <p:spPr>
          <a:xfrm>
            <a:off x="2987675" y="1557338"/>
            <a:ext cx="2808288" cy="6492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雪花还在飞舞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30" name="圆角矩形 30729"/>
          <p:cNvSpPr/>
          <p:nvPr/>
        </p:nvSpPr>
        <p:spPr>
          <a:xfrm>
            <a:off x="1403350" y="3716338"/>
            <a:ext cx="2951163" cy="6492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柳枝已经发芽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31" name="圆角矩形 30730"/>
          <p:cNvSpPr/>
          <p:nvPr/>
        </p:nvSpPr>
        <p:spPr>
          <a:xfrm>
            <a:off x="1547813" y="5373688"/>
            <a:ext cx="2952750" cy="64928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到处盛开着鲜花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0733" name="图片 30732" descr="timg?image&amp;quality=80&amp;size=b9999_10000&amp;sec=1518801504577&amp;di=76cd5aa62542b00b01c2c6fa682a5c8f&amp;imgtype=0&amp;src=http%3A%2F%2Fpic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75" y="836613"/>
            <a:ext cx="2016125" cy="151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5" name="图片 30734" descr="timg?image&amp;quality=80&amp;size=b9999_10000&amp;sec=1518801612823&amp;di=0c6685e17dab1fbc8e65ada06da34b8d&amp;imgtype=0&amp;src=http%3A%2F%2Fpic34"/>
          <p:cNvPicPr>
            <a:picLocks noChangeAspect="1"/>
          </p:cNvPicPr>
          <p:nvPr/>
        </p:nvPicPr>
        <p:blipFill>
          <a:blip r:embed="rId3"/>
          <a:srcRect l="57591" t="19310" b="11082"/>
          <a:stretch>
            <a:fillRect/>
          </a:stretch>
        </p:blipFill>
        <p:spPr>
          <a:xfrm>
            <a:off x="5867400" y="2997200"/>
            <a:ext cx="1731963" cy="1800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37" name="图片 30736" descr="timg?image&amp;quality=80&amp;size=b9999_10000&amp;sec=1518801709091&amp;di=3db65686f8086ebea286305d5deaaac6&amp;imgtype=0&amp;src=http%3A%2F%2Fimg"/>
          <p:cNvPicPr>
            <a:picLocks noChangeAspect="1"/>
          </p:cNvPicPr>
          <p:nvPr/>
        </p:nvPicPr>
        <p:blipFill>
          <a:blip r:embed="rId4"/>
          <a:srcRect l="31894" b="34271"/>
          <a:stretch>
            <a:fillRect/>
          </a:stretch>
        </p:blipFill>
        <p:spPr>
          <a:xfrm>
            <a:off x="6084888" y="4941888"/>
            <a:ext cx="2233612" cy="1617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animBg="1"/>
      <p:bldP spid="30730" grpId="0" animBg="1"/>
      <p:bldP spid="307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95288" y="333375"/>
            <a:ext cx="5759450" cy="570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祖国多么广大</a:t>
            </a:r>
            <a:endParaRPr lang="zh-CN" altLang="en-US" sz="32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大兴（</a:t>
            </a:r>
            <a:r>
              <a:rPr lang="en-US" altLang="zh-CN" sz="3200" err="1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xīn</a:t>
            </a:r>
            <a:r>
              <a:rPr lang="en-US" altLang="en-US" sz="3200" err="1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）安岭</a:t>
            </a:r>
            <a:r>
              <a:rPr lang="en-US" altLang="zh-CN" sz="3200" err="1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(lǐn</a:t>
            </a:r>
            <a:r>
              <a:rPr lang="en-US" altLang="en-US" sz="3200" err="1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3200" dirty="0">
              <a:solidFill>
                <a:srgbClr val="06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雪花还在飞舞。</a:t>
            </a:r>
            <a:endParaRPr lang="zh-CN" altLang="en-US" sz="3200" dirty="0">
              <a:solidFill>
                <a:srgbClr val="06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长江两岸，</a:t>
            </a:r>
            <a:endParaRPr lang="zh-CN" altLang="en-US" sz="3200" dirty="0">
              <a:solidFill>
                <a:srgbClr val="06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柳枝已经发芽。</a:t>
            </a:r>
            <a:endParaRPr lang="zh-CN" altLang="en-US" sz="3200" dirty="0">
              <a:solidFill>
                <a:srgbClr val="06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海南岛</a:t>
            </a:r>
            <a:r>
              <a:rPr lang="en-US" altLang="zh-CN" sz="3200" err="1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(dǎo</a:t>
            </a:r>
            <a:r>
              <a:rPr lang="en-US" altLang="zh-CN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上，</a:t>
            </a:r>
            <a:endParaRPr lang="zh-CN" altLang="en-US" sz="3200" dirty="0">
              <a:solidFill>
                <a:srgbClr val="06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到处盛</a:t>
            </a:r>
            <a:r>
              <a:rPr lang="en-US" altLang="zh-CN" sz="3200" err="1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(shèn</a:t>
            </a:r>
            <a:r>
              <a:rPr lang="en-US" altLang="en-US" sz="3200" err="1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ɡ</a:t>
            </a:r>
            <a:r>
              <a:rPr lang="en-US" altLang="zh-CN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开着鲜花。</a:t>
            </a:r>
            <a:endParaRPr lang="zh-CN" altLang="en-US" sz="3200" dirty="0">
              <a:solidFill>
                <a:srgbClr val="06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6060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我们的祖国多么广大。</a:t>
            </a:r>
            <a:endParaRPr lang="zh-CN" altLang="en-US" sz="3200" dirty="0">
              <a:solidFill>
                <a:srgbClr val="06060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35600" y="476250"/>
            <a:ext cx="3211513" cy="586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49" charset="-122"/>
              </a:rPr>
              <a:t>点拨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33CC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33CC"/>
                </a:solidFill>
                <a:latin typeface="仿宋" panose="02010609060101010101" pitchFamily="49" charset="-122"/>
                <a:ea typeface="黑体" panose="02010609060101010101" pitchFamily="49" charset="-122"/>
              </a:rPr>
              <a:t>同一季节，祖国南北是不同景色，说明祖国广大和美丽。</a:t>
            </a:r>
            <a:endParaRPr lang="zh-CN" altLang="en-US" sz="2800" dirty="0">
              <a:solidFill>
                <a:srgbClr val="0033CC"/>
              </a:solidFill>
              <a:latin typeface="仿宋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33CC"/>
                </a:solidFill>
                <a:latin typeface="仿宋" panose="02010609060101010101" pitchFamily="49" charset="-122"/>
                <a:ea typeface="黑体" panose="02010609060101010101" pitchFamily="49" charset="-122"/>
              </a:rPr>
              <a:t>    我们要注意“岭、盛、祖”的读音，要读出对祖国的热爱之情。</a:t>
            </a:r>
            <a:endParaRPr lang="zh-CN" altLang="en-US" sz="2800" dirty="0">
              <a:solidFill>
                <a:srgbClr val="0033CC"/>
              </a:solidFill>
              <a:latin typeface="仿宋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4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charRg st="34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3" name="Picture 3" descr="C:\Documents and Settings\Administrator\桌面\16.jpg"/>
          <p:cNvPicPr>
            <a:picLocks noChangeAspect="1"/>
          </p:cNvPicPr>
          <p:nvPr/>
        </p:nvPicPr>
        <p:blipFill>
          <a:blip r:embed="rId1"/>
          <a:srcRect t="37691"/>
          <a:stretch>
            <a:fillRect/>
          </a:stretch>
        </p:blipFill>
        <p:spPr>
          <a:xfrm>
            <a:off x="0" y="-19050"/>
            <a:ext cx="9144000" cy="687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圆角矩形 5123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日积月累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1"/>
          <p:cNvSpPr/>
          <p:nvPr/>
        </p:nvSpPr>
        <p:spPr>
          <a:xfrm>
            <a:off x="1619250" y="188913"/>
            <a:ext cx="6245225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春回大地     万物复苏</a:t>
            </a:r>
            <a:endParaRPr lang="zh-CN" altLang="en-US" sz="36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柳绿花红     莺歌燕舞</a:t>
            </a:r>
            <a:endParaRPr lang="zh-CN" altLang="en-US" sz="36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冰雪融化     泉水叮咚</a:t>
            </a:r>
            <a:endParaRPr lang="zh-CN" altLang="en-US" sz="36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百花齐放     百鸟争鸣</a:t>
            </a:r>
            <a:endParaRPr lang="zh-CN" altLang="en-US" sz="36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5650" y="3933825"/>
            <a:ext cx="7358063" cy="2657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这些词语写的都是春天的典型事物或现象。朗读时，每行的两个词语之间可接得紧些，读完末尾的“苏、舞、咚、鸣”后要稍作停顿，以显示韵脚。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22" name="圆角矩形 13321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日积月累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charRg st="0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5" name="图片 35844" descr="timg?image&amp;quality=80&amp;size=b9999_10000&amp;sec=1518802273297&amp;di=4d88291a84c70ef16d0b0795dad8afce&amp;imgtype=0&amp;src=http%3A%2F%2Fs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133600"/>
            <a:ext cx="8208962" cy="430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矩形 11"/>
          <p:cNvSpPr/>
          <p:nvPr/>
        </p:nvSpPr>
        <p:spPr>
          <a:xfrm>
            <a:off x="1476375" y="476250"/>
            <a:ext cx="624522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春回大地     万物复苏</a:t>
            </a:r>
            <a:endParaRPr lang="zh-CN" altLang="en-US" sz="4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9" name="图片 36868" descr="timg?image&amp;quality=80&amp;size=b9999_10000&amp;sec=1518802386982&amp;di=e321d3e43b9f87951a917113d431591a&amp;imgtype=0&amp;src=http%3A%2F%2Fpic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412875"/>
            <a:ext cx="6121400" cy="520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矩形 11"/>
          <p:cNvSpPr/>
          <p:nvPr/>
        </p:nvSpPr>
        <p:spPr>
          <a:xfrm>
            <a:off x="1258888" y="260350"/>
            <a:ext cx="624522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柳绿桃红     莺歌燕舞</a:t>
            </a:r>
            <a:endParaRPr lang="zh-CN" altLang="en-US" sz="4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6" name="组合 37895"/>
          <p:cNvGrpSpPr/>
          <p:nvPr/>
        </p:nvGrpSpPr>
        <p:grpSpPr>
          <a:xfrm>
            <a:off x="1187450" y="2420938"/>
            <a:ext cx="7058025" cy="3932237"/>
            <a:chOff x="0" y="2490"/>
            <a:chExt cx="3300" cy="1830"/>
          </a:xfrm>
        </p:grpSpPr>
        <p:pic>
          <p:nvPicPr>
            <p:cNvPr id="37893" name="图片 37892" descr="u=3506676142,1870800203&amp;fm=27&amp;gp=0"/>
            <p:cNvPicPr>
              <a:picLocks noChangeAspect="1"/>
            </p:cNvPicPr>
            <p:nvPr/>
          </p:nvPicPr>
          <p:blipFill>
            <a:blip r:embed="rId1"/>
            <a:srcRect r="29211"/>
            <a:stretch>
              <a:fillRect/>
            </a:stretch>
          </p:blipFill>
          <p:spPr>
            <a:xfrm>
              <a:off x="0" y="2490"/>
              <a:ext cx="2336" cy="18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895" name="图片 37894" descr="u=3506676142,1870800203&amp;fm=27&amp;gp=0"/>
            <p:cNvPicPr>
              <a:picLocks noChangeAspect="1"/>
            </p:cNvPicPr>
            <p:nvPr/>
          </p:nvPicPr>
          <p:blipFill>
            <a:blip r:embed="rId1"/>
            <a:srcRect b="18907"/>
            <a:stretch>
              <a:fillRect/>
            </a:stretch>
          </p:blipFill>
          <p:spPr>
            <a:xfrm>
              <a:off x="0" y="2490"/>
              <a:ext cx="3300" cy="148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7897" name="矩形 11"/>
          <p:cNvSpPr/>
          <p:nvPr/>
        </p:nvSpPr>
        <p:spPr>
          <a:xfrm>
            <a:off x="1258888" y="260350"/>
            <a:ext cx="624522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冰雪融化     泉水叮咚</a:t>
            </a:r>
            <a:endParaRPr lang="zh-CN" altLang="en-US" sz="4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1"/>
          <p:cNvSpPr/>
          <p:nvPr/>
        </p:nvSpPr>
        <p:spPr>
          <a:xfrm>
            <a:off x="1692275" y="908050"/>
            <a:ext cx="6264275" cy="3106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阴     晴     雾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雷电   阵雨   暴雨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冰雹   霜冻   雨夹雪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矩形 6"/>
          <p:cNvSpPr/>
          <p:nvPr/>
        </p:nvSpPr>
        <p:spPr>
          <a:xfrm>
            <a:off x="1692275" y="908050"/>
            <a:ext cx="54006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yīn                       wù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矩形 7"/>
          <p:cNvSpPr/>
          <p:nvPr/>
        </p:nvSpPr>
        <p:spPr>
          <a:xfrm>
            <a:off x="1619250" y="1916113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léi diàn     zhèn          bào</a:t>
            </a:r>
            <a:r>
              <a:rPr lang="en-US" altLang="zh-CN" sz="1800"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180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197" name="矩形 6"/>
          <p:cNvSpPr/>
          <p:nvPr/>
        </p:nvSpPr>
        <p:spPr>
          <a:xfrm>
            <a:off x="1692275" y="2924175"/>
            <a:ext cx="668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bīnɡ báo         dònɡ         jiā</a:t>
            </a:r>
            <a:r>
              <a:rPr lang="en-US" altLang="zh-CN" sz="1800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1800">
              <a:solidFill>
                <a:srgbClr val="00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199" name="TextBox 30"/>
          <p:cNvSpPr txBox="1"/>
          <p:nvPr/>
        </p:nvSpPr>
        <p:spPr>
          <a:xfrm>
            <a:off x="250825" y="3789363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认一认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68538" y="4292600"/>
            <a:ext cx="12223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léi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5738" y="4292600"/>
            <a:ext cx="11191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zhèn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32138" y="4292600"/>
            <a:ext cx="1443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diàn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43663" y="4292600"/>
            <a:ext cx="1284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jiā</a:t>
            </a:r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24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207" name="TextBox 17"/>
          <p:cNvSpPr txBox="1"/>
          <p:nvPr/>
        </p:nvSpPr>
        <p:spPr>
          <a:xfrm>
            <a:off x="1476375" y="4797425"/>
            <a:ext cx="66960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 雷 电 阵 冰 冻 夹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9338" y="4292600"/>
            <a:ext cx="1017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bīnɡ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24525" y="4292600"/>
            <a:ext cx="1120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dònɡ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31913" y="4292600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240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yīn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15" name="圆角矩形 8214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识字加油站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12" grpId="0"/>
      <p:bldP spid="13" grpId="0"/>
      <p:bldP spid="14" grpId="0"/>
      <p:bldP spid="15" grpId="0"/>
      <p:bldP spid="8207" grpId="0"/>
      <p:bldP spid="21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7" name="图片 38916" descr="timg?image&amp;quality=80&amp;size=b9999_10000&amp;sec=1518802744078&amp;di=72ec8797886e72b1474bdc78c6fb244f&amp;imgtype=jpg&amp;src=http%3A%2F%2Fimg3"/>
          <p:cNvPicPr>
            <a:picLocks noChangeAspect="1"/>
          </p:cNvPicPr>
          <p:nvPr/>
        </p:nvPicPr>
        <p:blipFill>
          <a:blip r:embed="rId1"/>
          <a:srcRect l="27014" r="21590"/>
          <a:stretch>
            <a:fillRect/>
          </a:stretch>
        </p:blipFill>
        <p:spPr>
          <a:xfrm>
            <a:off x="250825" y="3429000"/>
            <a:ext cx="2874963" cy="300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38918" descr="u=763369636,625999929&amp;fm=27&amp;gp=0"/>
          <p:cNvPicPr>
            <a:picLocks noChangeAspect="1"/>
          </p:cNvPicPr>
          <p:nvPr/>
        </p:nvPicPr>
        <p:blipFill>
          <a:blip r:embed="rId2"/>
          <a:srcRect l="8560" t="5194" r="14091" b="11986"/>
          <a:stretch>
            <a:fillRect/>
          </a:stretch>
        </p:blipFill>
        <p:spPr>
          <a:xfrm>
            <a:off x="2555875" y="2349500"/>
            <a:ext cx="3744913" cy="266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1" name="图片 38920" descr="timg?image&amp;quality=80&amp;size=b9999_10000&amp;sec=1518802815396&amp;di=6abaf99c5ed6bc901cae86973d0390bc&amp;imgtype=0&amp;src=http%3A%2F%2Fs2"/>
          <p:cNvPicPr>
            <a:picLocks noChangeAspect="1"/>
          </p:cNvPicPr>
          <p:nvPr/>
        </p:nvPicPr>
        <p:blipFill>
          <a:blip r:embed="rId3"/>
          <a:srcRect l="4205" t="3836" r="3217" b="5286"/>
          <a:stretch>
            <a:fillRect/>
          </a:stretch>
        </p:blipFill>
        <p:spPr>
          <a:xfrm>
            <a:off x="5435600" y="3995738"/>
            <a:ext cx="3529013" cy="2513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22" name="矩形 11"/>
          <p:cNvSpPr/>
          <p:nvPr/>
        </p:nvSpPr>
        <p:spPr>
          <a:xfrm>
            <a:off x="1258888" y="333375"/>
            <a:ext cx="6245225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百花齐放     百鸟争鸣</a:t>
            </a:r>
            <a:endParaRPr lang="zh-CN" altLang="en-US" sz="4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3" descr="C:\Documents and Settings\Administrator\桌面\16.jpg"/>
          <p:cNvPicPr>
            <a:picLocks noChangeAspect="1"/>
          </p:cNvPicPr>
          <p:nvPr/>
        </p:nvPicPr>
        <p:blipFill>
          <a:blip r:embed="rId1"/>
          <a:srcRect t="37691"/>
          <a:stretch>
            <a:fillRect/>
          </a:stretch>
        </p:blipFill>
        <p:spPr>
          <a:xfrm>
            <a:off x="2339975" y="260350"/>
            <a:ext cx="5867400" cy="4629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圆角矩形 39938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读读说说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900113" y="5084763"/>
            <a:ext cx="7273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春天来了，（什么）（怎么样）。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C:\Documents and Settings\Administrator\桌面\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1168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C:\Documents and Settings\Administrator\桌面\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600" y="0"/>
            <a:ext cx="4597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71" name="组合 14370"/>
          <p:cNvGrpSpPr/>
          <p:nvPr/>
        </p:nvGrpSpPr>
        <p:grpSpPr>
          <a:xfrm>
            <a:off x="4546600" y="0"/>
            <a:ext cx="4597400" cy="6858000"/>
            <a:chOff x="2864" y="0"/>
            <a:chExt cx="2896" cy="4320"/>
          </a:xfrm>
        </p:grpSpPr>
        <p:pic>
          <p:nvPicPr>
            <p:cNvPr id="14368" name="Picture 3" descr="C:\Documents and Settings\Administrator\桌面\18.jpg"/>
            <p:cNvPicPr>
              <a:picLocks noChangeAspect="1"/>
            </p:cNvPicPr>
            <p:nvPr/>
          </p:nvPicPr>
          <p:blipFill>
            <a:blip r:embed="rId1"/>
            <a:srcRect l="63191"/>
            <a:stretch>
              <a:fillRect/>
            </a:stretch>
          </p:blipFill>
          <p:spPr>
            <a:xfrm>
              <a:off x="4694" y="0"/>
              <a:ext cx="1066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9" name="Picture 3" descr="C:\Documents and Settings\Administrator\桌面\18.jpg"/>
            <p:cNvPicPr>
              <a:picLocks noChangeAspect="1"/>
            </p:cNvPicPr>
            <p:nvPr/>
          </p:nvPicPr>
          <p:blipFill>
            <a:blip r:embed="rId1"/>
            <a:srcRect b="79398"/>
            <a:stretch>
              <a:fillRect/>
            </a:stretch>
          </p:blipFill>
          <p:spPr>
            <a:xfrm>
              <a:off x="2864" y="0"/>
              <a:ext cx="2896" cy="8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70" name="Picture 3" descr="C:\Documents and Settings\Administrator\桌面\18.jpg"/>
            <p:cNvPicPr>
              <a:picLocks noChangeAspect="1"/>
            </p:cNvPicPr>
            <p:nvPr/>
          </p:nvPicPr>
          <p:blipFill>
            <a:blip r:embed="rId1"/>
            <a:srcRect t="70996"/>
            <a:stretch>
              <a:fillRect/>
            </a:stretch>
          </p:blipFill>
          <p:spPr>
            <a:xfrm>
              <a:off x="2864" y="3067"/>
              <a:ext cx="2896" cy="125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62" name="Picture 2" descr="C:\Documents and Settings\Administrator\桌面\17.jpg"/>
          <p:cNvPicPr>
            <a:picLocks noChangeAspect="1"/>
          </p:cNvPicPr>
          <p:nvPr/>
        </p:nvPicPr>
        <p:blipFill>
          <a:blip r:embed="rId2"/>
          <a:srcRect r="58623"/>
          <a:stretch>
            <a:fillRect/>
          </a:stretch>
        </p:blipFill>
        <p:spPr>
          <a:xfrm>
            <a:off x="0" y="0"/>
            <a:ext cx="1908175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67" name="组合 14366"/>
          <p:cNvGrpSpPr/>
          <p:nvPr/>
        </p:nvGrpSpPr>
        <p:grpSpPr>
          <a:xfrm>
            <a:off x="0" y="0"/>
            <a:ext cx="4611688" cy="6858000"/>
            <a:chOff x="0" y="0"/>
            <a:chExt cx="2905" cy="4320"/>
          </a:xfrm>
        </p:grpSpPr>
        <p:pic>
          <p:nvPicPr>
            <p:cNvPr id="14364" name="Picture 2" descr="C:\Documents and Settings\Administrator\桌面\17.jpg"/>
            <p:cNvPicPr>
              <a:picLocks noChangeAspect="1"/>
            </p:cNvPicPr>
            <p:nvPr/>
          </p:nvPicPr>
          <p:blipFill>
            <a:blip r:embed="rId2"/>
            <a:srcRect t="77292"/>
            <a:stretch>
              <a:fillRect/>
            </a:stretch>
          </p:blipFill>
          <p:spPr>
            <a:xfrm>
              <a:off x="0" y="3339"/>
              <a:ext cx="2905" cy="9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5" name="Picture 2" descr="C:\Documents and Settings\Administrator\桌面\17.jpg"/>
            <p:cNvPicPr>
              <a:picLocks noChangeAspect="1"/>
            </p:cNvPicPr>
            <p:nvPr/>
          </p:nvPicPr>
          <p:blipFill>
            <a:blip r:embed="rId2"/>
            <a:srcRect r="58623"/>
            <a:stretch>
              <a:fillRect/>
            </a:stretch>
          </p:blipFill>
          <p:spPr>
            <a:xfrm>
              <a:off x="0" y="0"/>
              <a:ext cx="1202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66" name="Picture 2" descr="C:\Documents and Settings\Administrator\桌面\17.jpg"/>
            <p:cNvPicPr>
              <a:picLocks noChangeAspect="1"/>
            </p:cNvPicPr>
            <p:nvPr/>
          </p:nvPicPr>
          <p:blipFill>
            <a:blip r:embed="rId2"/>
            <a:srcRect b="91991"/>
            <a:stretch>
              <a:fillRect/>
            </a:stretch>
          </p:blipFill>
          <p:spPr>
            <a:xfrm>
              <a:off x="0" y="0"/>
              <a:ext cx="2905" cy="3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38" name="AutoShape 4" descr="C:\Users\Administrator\AppData\Roaming\Tencent\Users\541737432\QQ\WinTemp\RichOle\2)Y{E_x0013_Z~Y9RFH}%2}E23N.pn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sz="1800" dirty="0"/>
          </a:p>
        </p:txBody>
      </p:sp>
      <p:sp>
        <p:nvSpPr>
          <p:cNvPr id="14354" name="文本框 14353"/>
          <p:cNvSpPr txBox="1"/>
          <p:nvPr/>
        </p:nvSpPr>
        <p:spPr>
          <a:xfrm>
            <a:off x="900113" y="1844675"/>
            <a:ext cx="2808287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藤和瓜好，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它们手拉手，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不吵也不闹。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蜜蜂和花好，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蜜蜂来采蜜，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花儿仰脸笑。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5" name="文本框 14354"/>
          <p:cNvSpPr txBox="1"/>
          <p:nvPr/>
        </p:nvSpPr>
        <p:spPr>
          <a:xfrm>
            <a:off x="3419475" y="1844675"/>
            <a:ext cx="2808288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白云和风好，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风往哪里刮，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云往哪里跑。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我和同学好，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大家唱着歌，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一起上学校。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6" name="矩形 14355"/>
          <p:cNvSpPr/>
          <p:nvPr/>
        </p:nvSpPr>
        <p:spPr>
          <a:xfrm>
            <a:off x="2124075" y="908050"/>
            <a:ext cx="25193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谁和谁好</a:t>
            </a:r>
            <a:endParaRPr lang="zh-CN" altLang="en-US" sz="40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57" name="文本框 14356"/>
          <p:cNvSpPr txBox="1"/>
          <p:nvPr/>
        </p:nvSpPr>
        <p:spPr>
          <a:xfrm>
            <a:off x="900113" y="1844675"/>
            <a:ext cx="2808287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藤和瓜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它们手拉手，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不吵也不闹。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蜜蜂和花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蜜蜂来采蜜，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花儿仰脸笑。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8" name="文本框 14357"/>
          <p:cNvSpPr txBox="1"/>
          <p:nvPr/>
        </p:nvSpPr>
        <p:spPr>
          <a:xfrm>
            <a:off x="3419475" y="1844675"/>
            <a:ext cx="2808288" cy="3935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   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白云和风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风往哪里刮，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云往哪里跑。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谁和谁好？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我和同学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好，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大家唱着歌，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一起上学校。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3" name="TextBox 1"/>
          <p:cNvSpPr txBox="1"/>
          <p:nvPr/>
        </p:nvSpPr>
        <p:spPr>
          <a:xfrm>
            <a:off x="2124075" y="188913"/>
            <a:ext cx="6686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Calibri" panose="020F0502020204030204" pitchFamily="34" charset="0"/>
                <a:ea typeface="黑体" panose="02010609060101010101" pitchFamily="49" charset="-122"/>
              </a:rPr>
              <a:t>这首小诗中写了哪几对的关系很好？</a:t>
            </a:r>
            <a:endParaRPr lang="zh-CN" altLang="en-US" sz="3200" dirty="0">
              <a:solidFill>
                <a:srgbClr val="0033CC"/>
              </a:solidFill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/>
      <p:bldP spid="1435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0" y="1341438"/>
            <a:ext cx="2014538" cy="3200400"/>
            <a:chOff x="480068" y="1995686"/>
            <a:chExt cx="2014652" cy="2399363"/>
          </a:xfrm>
        </p:grpSpPr>
        <p:pic>
          <p:nvPicPr>
            <p:cNvPr id="41988" name="Picture 9" descr="http://img1.ooopic.com/01/02/04/61bOOOPICab_202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3608" y="1995686"/>
              <a:ext cx="1451112" cy="23993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6" name="TextBox 3"/>
            <p:cNvSpPr txBox="1"/>
            <p:nvPr/>
          </p:nvSpPr>
          <p:spPr>
            <a:xfrm>
              <a:off x="480068" y="1995686"/>
              <a:ext cx="747755" cy="1125892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7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瓜和藤</a:t>
              </a:r>
              <a:endParaRPr lang="zh-CN" altLang="en-US" sz="37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79613" y="1484313"/>
            <a:ext cx="2162175" cy="2792412"/>
            <a:chOff x="2673324" y="1646992"/>
            <a:chExt cx="2161389" cy="2094112"/>
          </a:xfrm>
        </p:grpSpPr>
        <p:grpSp>
          <p:nvGrpSpPr>
            <p:cNvPr id="41991" name="组合 8"/>
            <p:cNvGrpSpPr/>
            <p:nvPr/>
          </p:nvGrpSpPr>
          <p:grpSpPr>
            <a:xfrm>
              <a:off x="2923232" y="1646992"/>
              <a:ext cx="1911481" cy="2094112"/>
              <a:chOff x="2865938" y="1889135"/>
              <a:chExt cx="1568450" cy="1852613"/>
            </a:xfrm>
          </p:grpSpPr>
          <p:pic>
            <p:nvPicPr>
              <p:cNvPr id="41992" name="Picture 10" descr="C:\Documents and Settings\Administrator\桌面\abstract-design-with-beautiful-flowers2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99313" y="2406986"/>
                <a:ext cx="450850" cy="42068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993" name="Picture 15" descr="H:\Files\4cbb49c3e377d8365aa20a00\abstract-design-with-beautiful-flowers2.png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65938" y="1889135"/>
                <a:ext cx="1568450" cy="185261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561" name="TextBox 9"/>
            <p:cNvSpPr txBox="1"/>
            <p:nvPr/>
          </p:nvSpPr>
          <p:spPr>
            <a:xfrm>
              <a:off x="2673324" y="1677945"/>
              <a:ext cx="747441" cy="147861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7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蜜蜂和花</a:t>
              </a:r>
              <a:endParaRPr lang="zh-CN" altLang="en-US" sz="37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75125" y="765175"/>
            <a:ext cx="2557463" cy="3455988"/>
            <a:chOff x="5738659" y="1366778"/>
            <a:chExt cx="2821649" cy="2412265"/>
          </a:xfrm>
        </p:grpSpPr>
        <p:pic>
          <p:nvPicPr>
            <p:cNvPr id="12" name="Picture 2" descr="C:\Documents and Settings\Administrator\桌面\人一语大课堂（下）\人一语大课堂正文\一阵风.T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284" y="2239041"/>
              <a:ext cx="2186024" cy="154000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云形 12"/>
            <p:cNvSpPr/>
            <p:nvPr/>
          </p:nvSpPr>
          <p:spPr>
            <a:xfrm>
              <a:off x="6563103" y="1366778"/>
              <a:ext cx="1786053" cy="822616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998" name="TextBox 13"/>
            <p:cNvSpPr txBox="1"/>
            <p:nvPr/>
          </p:nvSpPr>
          <p:spPr>
            <a:xfrm>
              <a:off x="5738659" y="1586176"/>
              <a:ext cx="824951" cy="147927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7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白云和风</a:t>
              </a:r>
              <a:endParaRPr lang="zh-CN" altLang="en-US" sz="37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59563" y="1196975"/>
            <a:ext cx="2292350" cy="3243263"/>
            <a:chOff x="6989213" y="1296181"/>
            <a:chExt cx="2291978" cy="2432772"/>
          </a:xfrm>
        </p:grpSpPr>
        <p:pic>
          <p:nvPicPr>
            <p:cNvPr id="42000" name="Picture 5" descr="http://p0.so.qhmsg.com/t017cb433569f182e3f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AF9F7"/>
                </a:clrFrom>
                <a:clrTo>
                  <a:srgbClr val="FAF9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89213" y="1296181"/>
              <a:ext cx="2036432" cy="20364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8" name="TextBox 16"/>
            <p:cNvSpPr txBox="1"/>
            <p:nvPr/>
          </p:nvSpPr>
          <p:spPr>
            <a:xfrm>
              <a:off x="7217776" y="3237159"/>
              <a:ext cx="2063415" cy="4917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7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我和同学</a:t>
              </a:r>
              <a:endParaRPr lang="zh-CN" altLang="en-US" sz="37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左大括号 18"/>
          <p:cNvSpPr/>
          <p:nvPr/>
        </p:nvSpPr>
        <p:spPr>
          <a:xfrm rot="16200000">
            <a:off x="4173538" y="1379538"/>
            <a:ext cx="417513" cy="6964363"/>
          </a:xfrm>
          <a:prstGeom prst="leftBrace">
            <a:avLst/>
          </a:prstGeom>
          <a:ln w="38100">
            <a:solidFill>
              <a:srgbClr val="EB1B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流程图: 资料带 19"/>
          <p:cNvSpPr/>
          <p:nvPr/>
        </p:nvSpPr>
        <p:spPr>
          <a:xfrm>
            <a:off x="2854325" y="5253038"/>
            <a:ext cx="3502025" cy="1204913"/>
          </a:xfrm>
          <a:prstGeom prst="flowChartPunchedTape">
            <a:avLst/>
          </a:prstGeom>
          <a:gradFill>
            <a:gsLst>
              <a:gs pos="2000">
                <a:srgbClr val="92D050"/>
              </a:gs>
              <a:gs pos="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33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团结友爱</a:t>
            </a:r>
            <a:endParaRPr kumimoji="0" lang="zh-CN" altLang="en-US" sz="533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6" name="文本框 46085"/>
          <p:cNvSpPr txBox="1"/>
          <p:nvPr/>
        </p:nvSpPr>
        <p:spPr>
          <a:xfrm>
            <a:off x="1187450" y="692150"/>
            <a:ext cx="72009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小朋友们，你们喜欢听童谣或儿歌吗？把你喜欢的一首童谣或儿歌背给大家听听，好吗？</a:t>
            </a:r>
            <a:r>
              <a:rPr lang="zh-CN" altLang="en-US" b="1" dirty="0">
                <a:solidFill>
                  <a:srgbClr val="0033CC"/>
                </a:solidFill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1258888" y="2781300"/>
            <a:ext cx="7129462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一首好的童谣就是一首美妙的诗，一首好的儿歌就是一幅美丽的画。从你们洋溢着快乐的小脸可以看出，儿歌和童谣真的给你们带来了许多快乐！让我们一起走进今天的</a:t>
            </a:r>
            <a:r>
              <a:rPr lang="en-US" altLang="zh-CN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快乐读书吧</a:t>
            </a:r>
            <a:r>
              <a:rPr lang="en-US" altLang="zh-CN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，分享童谣和儿歌带给我们的幸福和快乐！</a:t>
            </a:r>
            <a:endParaRPr lang="zh-CN" altLang="en-US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6088" name="圆角矩形 46087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快乐读书吧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4535" name="Group 23"/>
          <p:cNvGrpSpPr/>
          <p:nvPr/>
        </p:nvGrpSpPr>
        <p:grpSpPr>
          <a:xfrm>
            <a:off x="1258888" y="1844675"/>
            <a:ext cx="6838950" cy="3738563"/>
            <a:chOff x="793" y="1162"/>
            <a:chExt cx="4308" cy="2355"/>
          </a:xfrm>
        </p:grpSpPr>
        <p:sp>
          <p:nvSpPr>
            <p:cNvPr id="49160" name="Rectangle 14"/>
            <p:cNvSpPr/>
            <p:nvPr/>
          </p:nvSpPr>
          <p:spPr>
            <a:xfrm>
              <a:off x="793" y="1162"/>
              <a:ext cx="29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借助拼音读准童谣。</a:t>
              </a:r>
              <a:endPara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161" name="Rectangle 15"/>
            <p:cNvSpPr/>
            <p:nvPr/>
          </p:nvSpPr>
          <p:spPr>
            <a:xfrm>
              <a:off x="793" y="1706"/>
              <a:ext cx="386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和同桌比比谁读得最正确。</a:t>
              </a:r>
              <a:endPara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162" name="Rectangle 16"/>
            <p:cNvSpPr/>
            <p:nvPr/>
          </p:nvSpPr>
          <p:spPr>
            <a:xfrm>
              <a:off x="793" y="2251"/>
              <a:ext cx="4308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带着问题再读童谣，看谁解决的问题多。</a:t>
              </a:r>
              <a:endPara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163" name="Rectangle 22"/>
            <p:cNvSpPr/>
            <p:nvPr/>
          </p:nvSpPr>
          <p:spPr>
            <a:xfrm>
              <a:off x="793" y="3113"/>
              <a:ext cx="32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4.</a:t>
              </a:r>
              <a:r>
                <a:rPr lang="zh-CN" altLang="en-US" sz="3600" dirty="0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谁还能提出新的问题？</a:t>
              </a:r>
              <a:endPara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9164" name="圆角矩形 49163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要求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2509" name="Group 45"/>
          <p:cNvGrpSpPr/>
          <p:nvPr/>
        </p:nvGrpSpPr>
        <p:grpSpPr>
          <a:xfrm>
            <a:off x="3563938" y="692150"/>
            <a:ext cx="3384550" cy="1193800"/>
            <a:chOff x="2245" y="210"/>
            <a:chExt cx="2132" cy="752"/>
          </a:xfrm>
        </p:grpSpPr>
        <p:sp>
          <p:nvSpPr>
            <p:cNvPr id="50179" name="Text Box 17"/>
            <p:cNvSpPr txBox="1"/>
            <p:nvPr/>
          </p:nvSpPr>
          <p:spPr>
            <a:xfrm>
              <a:off x="2245" y="210"/>
              <a:ext cx="205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200" err="1">
                  <a:solidFill>
                    <a:srgbClr val="006600"/>
                  </a:solidFill>
                  <a:latin typeface="Calibri" panose="020F0502020204030204" pitchFamily="34" charset="0"/>
                </a:rPr>
                <a:t>y</a:t>
              </a:r>
              <a:r>
                <a:rPr lang="en-US" altLang="zh-CN" sz="32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3200" err="1">
                  <a:solidFill>
                    <a:srgbClr val="006600"/>
                  </a:solidFill>
                  <a:latin typeface="Calibri" panose="020F0502020204030204" pitchFamily="34" charset="0"/>
                </a:rPr>
                <a:t>o  y</a:t>
              </a:r>
              <a:r>
                <a:rPr lang="en-US" altLang="zh-CN" sz="3200" b="1" err="1">
                  <a:solidFill>
                    <a:srgbClr val="006600"/>
                  </a:solidFill>
                  <a:latin typeface="Calibri" panose="020F0502020204030204" pitchFamily="34" charset="0"/>
                </a:rPr>
                <a:t>ɑ</a:t>
              </a:r>
              <a:r>
                <a:rPr lang="en-US" altLang="zh-CN" sz="3200" err="1">
                  <a:solidFill>
                    <a:srgbClr val="006600"/>
                  </a:solidFill>
                  <a:latin typeface="Calibri" panose="020F0502020204030204" pitchFamily="34" charset="0"/>
                </a:rPr>
                <a:t>o chu</a:t>
              </a:r>
              <a:r>
                <a:rPr lang="en-US" altLang="zh-CN" sz="32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3200" err="1">
                  <a:solidFill>
                    <a:srgbClr val="006600"/>
                  </a:solidFill>
                  <a:latin typeface="Calibri" panose="020F0502020204030204" pitchFamily="34" charset="0"/>
                </a:rPr>
                <a:t>n</a:t>
              </a:r>
              <a:endParaRPr lang="en-US" altLang="zh-CN" sz="3200">
                <a:solidFill>
                  <a:srgbClr val="006600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0180" name="Text Box 18"/>
            <p:cNvSpPr txBox="1"/>
            <p:nvPr/>
          </p:nvSpPr>
          <p:spPr>
            <a:xfrm>
              <a:off x="2245" y="482"/>
              <a:ext cx="213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400" b="1" dirty="0">
                  <a:latin typeface="Arial" panose="020B0604020202020204" pitchFamily="34" charset="0"/>
                  <a:ea typeface="楷体_GB2312" pitchFamily="49" charset="-122"/>
                </a:rPr>
                <a:t>摇  摇  船</a:t>
              </a:r>
              <a:endParaRPr lang="zh-CN" altLang="en-US" sz="44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62504" name="Group 40"/>
          <p:cNvGrpSpPr/>
          <p:nvPr/>
        </p:nvGrpSpPr>
        <p:grpSpPr>
          <a:xfrm>
            <a:off x="1908175" y="1700213"/>
            <a:ext cx="2879725" cy="1001712"/>
            <a:chOff x="1247" y="935"/>
            <a:chExt cx="1814" cy="631"/>
          </a:xfrm>
        </p:grpSpPr>
        <p:sp>
          <p:nvSpPr>
            <p:cNvPr id="50182" name="Text Box 19"/>
            <p:cNvSpPr txBox="1"/>
            <p:nvPr/>
          </p:nvSpPr>
          <p:spPr>
            <a:xfrm>
              <a:off x="1292" y="1162"/>
              <a:ext cx="176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摇  摇  船，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0183" name="Text Box 20"/>
            <p:cNvSpPr txBox="1"/>
            <p:nvPr/>
          </p:nvSpPr>
          <p:spPr>
            <a:xfrm>
              <a:off x="1247" y="935"/>
              <a:ext cx="167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y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  y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 y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</a:t>
              </a:r>
              <a:endParaRPr lang="en-US" altLang="zh-CN" sz="2800">
                <a:solidFill>
                  <a:srgbClr val="00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2505" name="Group 41"/>
          <p:cNvGrpSpPr/>
          <p:nvPr/>
        </p:nvGrpSpPr>
        <p:grpSpPr>
          <a:xfrm>
            <a:off x="1979613" y="2636838"/>
            <a:ext cx="5040312" cy="1001712"/>
            <a:chOff x="1247" y="1570"/>
            <a:chExt cx="3175" cy="631"/>
          </a:xfrm>
        </p:grpSpPr>
        <p:sp>
          <p:nvSpPr>
            <p:cNvPr id="50185" name="Text Box 22"/>
            <p:cNvSpPr txBox="1"/>
            <p:nvPr/>
          </p:nvSpPr>
          <p:spPr>
            <a:xfrm>
              <a:off x="1247" y="1797"/>
              <a:ext cx="317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一 摇 摇 到 外 婆 桥，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0186" name="Text Box 23"/>
            <p:cNvSpPr txBox="1"/>
            <p:nvPr/>
          </p:nvSpPr>
          <p:spPr>
            <a:xfrm>
              <a:off x="1292" y="1570"/>
              <a:ext cx="2903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yí</a:t>
              </a:r>
              <a:r>
                <a:rPr lang="en-US" altLang="zh-CN">
                  <a:latin typeface="Arial" panose="020B0604020202020204" pitchFamily="34" charset="0"/>
                </a:rPr>
                <a:t>   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y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y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d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à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w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à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i p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ó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 ji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</a:t>
              </a:r>
              <a:endParaRPr lang="en-US" altLang="zh-CN" sz="2800">
                <a:solidFill>
                  <a:srgbClr val="00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2506" name="Group 42"/>
          <p:cNvGrpSpPr/>
          <p:nvPr/>
        </p:nvGrpSpPr>
        <p:grpSpPr>
          <a:xfrm>
            <a:off x="1908175" y="3644900"/>
            <a:ext cx="5040313" cy="1001713"/>
            <a:chOff x="1202" y="2205"/>
            <a:chExt cx="3175" cy="631"/>
          </a:xfrm>
        </p:grpSpPr>
        <p:sp>
          <p:nvSpPr>
            <p:cNvPr id="50188" name="Text Box 27"/>
            <p:cNvSpPr txBox="1"/>
            <p:nvPr/>
          </p:nvSpPr>
          <p:spPr>
            <a:xfrm>
              <a:off x="1202" y="2432"/>
              <a:ext cx="317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外 婆 叫 我 好 宝 宝，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0189" name="Text Box 28"/>
            <p:cNvSpPr txBox="1"/>
            <p:nvPr/>
          </p:nvSpPr>
          <p:spPr>
            <a:xfrm>
              <a:off x="1247" y="2205"/>
              <a:ext cx="303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w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à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i  p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ó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 ji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à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w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ǒ</a:t>
              </a:r>
              <a:r>
                <a:rPr lang="en-US" altLang="zh-CN" sz="2800" b="1">
                  <a:solidFill>
                    <a:srgbClr val="0066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h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ǎ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b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ǎ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 b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ɑ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</a:t>
              </a:r>
              <a:endParaRPr lang="en-US" altLang="zh-CN" sz="2800">
                <a:solidFill>
                  <a:srgbClr val="00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2507" name="Group 43"/>
          <p:cNvGrpSpPr/>
          <p:nvPr/>
        </p:nvGrpSpPr>
        <p:grpSpPr>
          <a:xfrm>
            <a:off x="1763713" y="4581525"/>
            <a:ext cx="5543550" cy="1001713"/>
            <a:chOff x="1111" y="2795"/>
            <a:chExt cx="3492" cy="631"/>
          </a:xfrm>
        </p:grpSpPr>
        <p:sp>
          <p:nvSpPr>
            <p:cNvPr id="50191" name="Text Box 30"/>
            <p:cNvSpPr txBox="1"/>
            <p:nvPr/>
          </p:nvSpPr>
          <p:spPr>
            <a:xfrm>
              <a:off x="1111" y="3022"/>
              <a:ext cx="34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Arial" panose="020B0604020202020204" pitchFamily="34" charset="0"/>
                  <a:ea typeface="楷体_GB2312" pitchFamily="49" charset="-122"/>
                </a:rPr>
                <a:t>  </a:t>
              </a:r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糖 一  包，果 一  包，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0192" name="Text Box 31"/>
            <p:cNvSpPr txBox="1"/>
            <p:nvPr/>
          </p:nvSpPr>
          <p:spPr>
            <a:xfrm>
              <a:off x="1160" y="2795"/>
              <a:ext cx="304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t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n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  yí    b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</a:t>
              </a:r>
              <a:r>
                <a:rPr lang="en-US" altLang="zh-CN" sz="2800">
                  <a:solidFill>
                    <a:srgbClr val="006600"/>
                  </a:solidFill>
                  <a:latin typeface="Calibri" panose="020F0502020204030204" pitchFamily="34" charset="0"/>
                </a:rPr>
                <a:t>     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u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ǒ</a:t>
              </a:r>
              <a:r>
                <a:rPr lang="en-US" altLang="zh-CN" sz="2800" b="1">
                  <a:solidFill>
                    <a:srgbClr val="006600"/>
                  </a:solidFill>
                  <a:latin typeface="Arial" panose="020B0604020202020204" pitchFamily="34" charset="0"/>
                </a:rPr>
                <a:t>   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yí   b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o</a:t>
              </a:r>
              <a:endParaRPr lang="en-US" altLang="zh-CN" sz="2800">
                <a:solidFill>
                  <a:srgbClr val="006600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2508" name="Group 44"/>
          <p:cNvGrpSpPr/>
          <p:nvPr/>
        </p:nvGrpSpPr>
        <p:grpSpPr>
          <a:xfrm>
            <a:off x="1908175" y="5445125"/>
            <a:ext cx="5184775" cy="1001713"/>
            <a:chOff x="1202" y="3430"/>
            <a:chExt cx="3266" cy="631"/>
          </a:xfrm>
        </p:grpSpPr>
        <p:sp>
          <p:nvSpPr>
            <p:cNvPr id="50194" name="Text Box 33"/>
            <p:cNvSpPr txBox="1"/>
            <p:nvPr/>
          </p:nvSpPr>
          <p:spPr>
            <a:xfrm>
              <a:off x="1202" y="3657"/>
              <a:ext cx="326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还 有  饼 儿 还 有 糕。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0195" name="Text Box 34"/>
            <p:cNvSpPr txBox="1"/>
            <p:nvPr/>
          </p:nvSpPr>
          <p:spPr>
            <a:xfrm>
              <a:off x="1248" y="3430"/>
              <a:ext cx="308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h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i  y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ǒ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u b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ǐ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n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ɡ</a:t>
              </a:r>
              <a:r>
                <a:rPr lang="en-US" altLang="zh-CN" sz="2800" b="1">
                  <a:solidFill>
                    <a:srgbClr val="0066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é</a:t>
              </a:r>
              <a:r>
                <a:rPr lang="en-US" altLang="zh-CN" sz="2800" b="1" err="1">
                  <a:solidFill>
                    <a:srgbClr val="006600"/>
                  </a:solidFill>
                  <a:latin typeface="Calibri" panose="020F0502020204030204" pitchFamily="34" charset="0"/>
                </a:rPr>
                <a:t>r</a:t>
              </a:r>
              <a:r>
                <a:rPr lang="en-US" altLang="zh-CN" sz="2800" b="1">
                  <a:solidFill>
                    <a:srgbClr val="006600"/>
                  </a:solidFill>
                  <a:latin typeface="Calibri" panose="020F0502020204030204" pitchFamily="34" charset="0"/>
                </a:rPr>
                <a:t> 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h</a:t>
              </a:r>
              <a:r>
                <a:rPr lang="en-US" altLang="zh-CN" sz="2800" b="1" err="1">
                  <a:solidFill>
                    <a:srgbClr val="006600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i y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ǒ</a:t>
              </a:r>
              <a:r>
                <a:rPr lang="en-US" altLang="zh-CN" sz="2800" err="1">
                  <a:solidFill>
                    <a:srgbClr val="006600"/>
                  </a:solidFill>
                  <a:latin typeface="Calibri" panose="020F0502020204030204" pitchFamily="34" charset="0"/>
                </a:rPr>
                <a:t>u</a:t>
              </a:r>
              <a:r>
                <a:rPr lang="en-US" altLang="zh-CN" sz="2800">
                  <a:solidFill>
                    <a:srgbClr val="006600"/>
                  </a:solidFill>
                  <a:latin typeface="Calibri" panose="020F0502020204030204" pitchFamily="34" charset="0"/>
                </a:rPr>
                <a:t> </a:t>
              </a:r>
              <a:r>
                <a:rPr lang="en-US" altLang="zh-CN" sz="2800" b="1" err="1">
                  <a:solidFill>
                    <a:srgbClr val="006600"/>
                  </a:solidFill>
                  <a:latin typeface="Arial" panose="020B0604020202020204" pitchFamily="34" charset="0"/>
                </a:rPr>
                <a:t>ɡā</a:t>
              </a:r>
              <a:r>
                <a:rPr lang="en-US" altLang="zh-CN" sz="2800" b="1" err="1">
                  <a:solidFill>
                    <a:srgbClr val="006600"/>
                  </a:solidFill>
                  <a:latin typeface="Calibri" panose="020F0502020204030204" pitchFamily="34" charset="0"/>
                </a:rPr>
                <a:t>o</a:t>
              </a:r>
              <a:endParaRPr lang="en-US" altLang="zh-CN" sz="2800" b="1">
                <a:solidFill>
                  <a:srgbClr val="006600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50201" name="圆角矩形 50200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读读童谣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2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Picture 9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3860800"/>
            <a:ext cx="3024188" cy="278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AutoShape 11"/>
          <p:cNvSpPr/>
          <p:nvPr/>
        </p:nvSpPr>
        <p:spPr>
          <a:xfrm>
            <a:off x="0" y="1412875"/>
            <a:ext cx="4176713" cy="1727200"/>
          </a:xfrm>
          <a:prstGeom prst="cloudCallout">
            <a:avLst>
              <a:gd name="adj1" fmla="val -8991"/>
              <a:gd name="adj2" fmla="val 10891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外婆为什么叫“我”好宝宝？</a:t>
            </a:r>
            <a:endParaRPr lang="zh-CN" altLang="zh-CN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1212" name="Picture 12" descr="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625" y="3582988"/>
            <a:ext cx="3475038" cy="3275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13" name="AutoShape 11"/>
          <p:cNvSpPr/>
          <p:nvPr/>
        </p:nvSpPr>
        <p:spPr>
          <a:xfrm>
            <a:off x="4284663" y="765175"/>
            <a:ext cx="4176712" cy="1727200"/>
          </a:xfrm>
          <a:prstGeom prst="cloudCallout">
            <a:avLst>
              <a:gd name="adj1" fmla="val 10130"/>
              <a:gd name="adj2" fmla="val 109741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zh-CN" sz="2800" dirty="0">
                <a:solidFill>
                  <a:srgbClr val="0033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外婆都什么时候叫你好宝宝呢？ </a:t>
            </a:r>
            <a:endParaRPr lang="zh-CN" altLang="zh-CN" sz="2800" dirty="0">
              <a:solidFill>
                <a:srgbClr val="0033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2" name="文本框 48131"/>
          <p:cNvSpPr txBox="1"/>
          <p:nvPr/>
        </p:nvSpPr>
        <p:spPr>
          <a:xfrm>
            <a:off x="4643438" y="1125538"/>
            <a:ext cx="3959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童谣中有哪些好吃的东西，把它们圈出来。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1" name="TextBox 2"/>
          <p:cNvSpPr txBox="1"/>
          <p:nvPr/>
        </p:nvSpPr>
        <p:spPr>
          <a:xfrm>
            <a:off x="468313" y="1125538"/>
            <a:ext cx="4032250" cy="3892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摇摇船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摇摇摇，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一摇摇到外婆桥，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外婆叫我好宝宝。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糖一包，果一包，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还有饼儿还有糕。</a:t>
            </a:r>
            <a:endParaRPr lang="zh-CN" altLang="en-US" sz="32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4643438" y="3141663"/>
            <a:ext cx="40322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48135" name="Rectangle 9"/>
          <p:cNvSpPr/>
          <p:nvPr/>
        </p:nvSpPr>
        <p:spPr>
          <a:xfrm>
            <a:off x="4643438" y="2492375"/>
            <a:ext cx="3671887" cy="10683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你到外婆家，你想有哪些好吃的呢？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6" name="Rectangle 9"/>
          <p:cNvSpPr/>
          <p:nvPr/>
        </p:nvSpPr>
        <p:spPr>
          <a:xfrm>
            <a:off x="4643438" y="4433888"/>
            <a:ext cx="41052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你能背诵这首童谣吗？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468313" y="1125538"/>
            <a:ext cx="4032250" cy="3892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摇摇船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摇摇摇，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一摇摇到外婆桥，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外婆叫我好宝宝。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糖</a:t>
            </a: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一包，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果</a:t>
            </a: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一包，</a:t>
            </a:r>
            <a:endParaRPr lang="zh-CN" altLang="en-US" sz="32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还有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饼儿</a:t>
            </a: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还有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糕</a:t>
            </a:r>
            <a:r>
              <a:rPr lang="zh-CN" altLang="en-US" sz="32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  <p:bldP spid="4813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5" name="图片 20484" descr="timg?image&amp;quality=80&amp;size=b9999_10000&amp;sec=1518796365410&amp;di=3c24b4a5663c6a7f8f2310376a73ebe8&amp;imgtype=0&amp;src=http%3A%2F%2F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404813"/>
            <a:ext cx="2735262" cy="1789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20486" descr="timg?image&amp;quality=80&amp;size=b9999_10000&amp;sec=1518796447364&amp;di=ee385e06eeb3cca341facccdb72828f7&amp;imgtype=0&amp;src=http%3A%2F%2Fs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404813"/>
            <a:ext cx="2738438" cy="182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20488" descr="timg?image&amp;quality=80&amp;size=b9999_10000&amp;sec=1518796494286&amp;di=7fe4d0519057c7cd72e13d1457630503&amp;imgtype=0&amp;src=http%3A%2F%2Fimg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5" y="404813"/>
            <a:ext cx="2447925" cy="1838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0" name="矩形 1"/>
          <p:cNvSpPr/>
          <p:nvPr/>
        </p:nvSpPr>
        <p:spPr>
          <a:xfrm>
            <a:off x="755650" y="2205038"/>
            <a:ext cx="7848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         晴        雾</a:t>
            </a:r>
            <a:endParaRPr lang="zh-CN" altLang="en-US" sz="44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92" name="图片 20491" descr="timg?image&amp;quality=80&amp;size=b9999_10000&amp;sec=1518796596980&amp;di=f75dbd053d4aca820f04176d08406b21&amp;imgtype=0&amp;src=http%3A%2F%2Fww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8" y="3141663"/>
            <a:ext cx="2663825" cy="177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4" name="图片 20493" descr="timg?image&amp;quality=80&amp;size=b9999_10000&amp;sec=1518796671797&amp;di=422b39f665202f4e593389e7b1e22567&amp;imgtype=0&amp;src=http%3A%2F%2Fpi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2500" y="3141663"/>
            <a:ext cx="2087563" cy="176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6" name="图片 20495" descr="timg?image&amp;quality=80&amp;size=b9999_10000&amp;sec=1519390934&amp;di=5a5ea6393e95fc981f7f6a36dcbe15f3&amp;imgtype=jpg&amp;er=1&amp;src=http%3A%2F%2Fwww"/>
          <p:cNvPicPr>
            <a:picLocks noChangeAspect="1"/>
          </p:cNvPicPr>
          <p:nvPr/>
        </p:nvPicPr>
        <p:blipFill>
          <a:blip r:embed="rId6"/>
          <a:srcRect r="7825" b="4414"/>
          <a:stretch>
            <a:fillRect/>
          </a:stretch>
        </p:blipFill>
        <p:spPr>
          <a:xfrm>
            <a:off x="3059113" y="3141663"/>
            <a:ext cx="2952750" cy="174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8" name="图片 20497" descr="u=3102621931,3308633571&amp;fm=27&amp;gp=0"/>
          <p:cNvPicPr>
            <a:picLocks noChangeAspect="1"/>
          </p:cNvPicPr>
          <p:nvPr/>
        </p:nvPicPr>
        <p:blipFill>
          <a:blip r:embed="rId7"/>
          <a:srcRect r="15233" b="14919"/>
          <a:stretch>
            <a:fillRect/>
          </a:stretch>
        </p:blipFill>
        <p:spPr>
          <a:xfrm>
            <a:off x="6156325" y="3141663"/>
            <a:ext cx="2808288" cy="172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9" name="矩形 1"/>
          <p:cNvSpPr/>
          <p:nvPr/>
        </p:nvSpPr>
        <p:spPr>
          <a:xfrm>
            <a:off x="539750" y="4941888"/>
            <a:ext cx="8280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雷电       暴雨       霜冻</a:t>
            </a:r>
            <a:endParaRPr lang="zh-CN" altLang="en-US" sz="440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5" name="Rectangle 16"/>
          <p:cNvSpPr/>
          <p:nvPr/>
        </p:nvSpPr>
        <p:spPr>
          <a:xfrm>
            <a:off x="1331913" y="404813"/>
            <a:ext cx="6481762" cy="17399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小朋友们，你们有没有去过理发店理发呢？理发师是怎么给你理发的？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27006" name="Group 30"/>
          <p:cNvGrpSpPr/>
          <p:nvPr/>
        </p:nvGrpSpPr>
        <p:grpSpPr>
          <a:xfrm>
            <a:off x="2268538" y="2708275"/>
            <a:ext cx="4895850" cy="1490663"/>
            <a:chOff x="1292" y="1888"/>
            <a:chExt cx="3084" cy="939"/>
          </a:xfrm>
        </p:grpSpPr>
        <p:sp>
          <p:nvSpPr>
            <p:cNvPr id="53258" name="Text Box 5"/>
            <p:cNvSpPr txBox="1"/>
            <p:nvPr/>
          </p:nvSpPr>
          <p:spPr>
            <a:xfrm>
              <a:off x="1338" y="1888"/>
              <a:ext cx="294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xi</a:t>
              </a:r>
              <a:r>
                <a:rPr lang="en-US" altLang="zh-CN" sz="3600" b="1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ǎ</a:t>
              </a:r>
              <a:r>
                <a:rPr lang="en-US" altLang="zh-CN" sz="3600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o c</a:t>
              </a:r>
              <a:r>
                <a:rPr lang="en-US" altLang="zh-CN" sz="3600" b="1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ì</a:t>
              </a:r>
              <a:r>
                <a:rPr lang="en-US" altLang="zh-CN" sz="3600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wei l</a:t>
              </a:r>
              <a:r>
                <a:rPr lang="en-US" altLang="zh-CN" sz="3600" b="1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ǐ</a:t>
              </a:r>
              <a:r>
                <a:rPr lang="en-US" altLang="zh-CN" sz="3600" b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en-US" altLang="zh-CN" sz="3600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f</a:t>
              </a:r>
              <a:r>
                <a:rPr lang="en-US" altLang="zh-CN" sz="3600" b="1" err="1">
                  <a:solidFill>
                    <a:srgbClr val="0033CC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à</a:t>
              </a:r>
              <a:endParaRPr lang="en-US" altLang="zh-CN" sz="3600" b="1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3259" name="Text Box 6"/>
            <p:cNvSpPr txBox="1"/>
            <p:nvPr/>
          </p:nvSpPr>
          <p:spPr>
            <a:xfrm>
              <a:off x="1292" y="2251"/>
              <a:ext cx="308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5400" dirty="0">
                  <a:solidFill>
                    <a:srgbClr val="0033CC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小 刺 猬 理 发</a:t>
              </a:r>
              <a:endParaRPr lang="zh-CN" altLang="en-US" sz="5400" dirty="0">
                <a:solidFill>
                  <a:srgbClr val="0033CC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70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7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7" name="Text Box 9"/>
          <p:cNvSpPr txBox="1"/>
          <p:nvPr/>
        </p:nvSpPr>
        <p:spPr>
          <a:xfrm>
            <a:off x="1258888" y="1916113"/>
            <a:ext cx="73453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齐读题目，你有什么问题要问？</a:t>
            </a:r>
            <a:endParaRPr lang="zh-CN" altLang="en-US" sz="36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38" name="Text Box 10"/>
          <p:cNvSpPr txBox="1"/>
          <p:nvPr/>
        </p:nvSpPr>
        <p:spPr>
          <a:xfrm>
            <a:off x="1258888" y="2852738"/>
            <a:ext cx="6697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小刺猬为什么要去理发？</a:t>
            </a:r>
            <a:endParaRPr lang="zh-CN" altLang="en-US" sz="36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39" name="Text Box 11"/>
          <p:cNvSpPr txBox="1"/>
          <p:nvPr/>
        </p:nvSpPr>
        <p:spPr>
          <a:xfrm>
            <a:off x="1260475" y="3789363"/>
            <a:ext cx="5903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谁给小刺猬理的发？</a:t>
            </a:r>
            <a:endParaRPr lang="zh-CN" altLang="en-US" sz="36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4940" name="Text Box 12"/>
          <p:cNvSpPr txBox="1"/>
          <p:nvPr/>
        </p:nvSpPr>
        <p:spPr>
          <a:xfrm>
            <a:off x="1260475" y="4652963"/>
            <a:ext cx="5832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小刺猬理完发漂亮吗？</a:t>
            </a:r>
            <a:endParaRPr lang="zh-CN" altLang="en-US" sz="36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4283" name="圆角矩形 54282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思考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7" grpId="0"/>
      <p:bldP spid="124938" grpId="0"/>
      <p:bldP spid="124939" grpId="0"/>
      <p:bldP spid="12494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5965" name="Group 13"/>
          <p:cNvGrpSpPr/>
          <p:nvPr/>
        </p:nvGrpSpPr>
        <p:grpSpPr>
          <a:xfrm>
            <a:off x="1258888" y="1844675"/>
            <a:ext cx="6838950" cy="3738563"/>
            <a:chOff x="793" y="1162"/>
            <a:chExt cx="4308" cy="2355"/>
          </a:xfrm>
        </p:grpSpPr>
        <p:sp>
          <p:nvSpPr>
            <p:cNvPr id="55304" name="Rectangle 14"/>
            <p:cNvSpPr/>
            <p:nvPr/>
          </p:nvSpPr>
          <p:spPr>
            <a:xfrm>
              <a:off x="793" y="1162"/>
              <a:ext cx="299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借助拼音读准童谣。</a:t>
              </a:r>
              <a:endPara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5305" name="Rectangle 15"/>
            <p:cNvSpPr/>
            <p:nvPr/>
          </p:nvSpPr>
          <p:spPr>
            <a:xfrm>
              <a:off x="793" y="1706"/>
              <a:ext cx="386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和同桌比比谁读得最正确。</a:t>
              </a:r>
              <a:endPara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5306" name="Rectangle 16"/>
            <p:cNvSpPr/>
            <p:nvPr/>
          </p:nvSpPr>
          <p:spPr>
            <a:xfrm>
              <a:off x="793" y="2251"/>
              <a:ext cx="4308" cy="7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带着问题再读童谣，看谁解决的问题多。</a:t>
              </a:r>
              <a:endPara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55307" name="Rectangle 17"/>
            <p:cNvSpPr/>
            <p:nvPr/>
          </p:nvSpPr>
          <p:spPr>
            <a:xfrm>
              <a:off x="793" y="3113"/>
              <a:ext cx="32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4.</a:t>
              </a:r>
              <a:r>
                <a:rPr lang="zh-CN" altLang="en-US" sz="36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谁还能提出新的问题？</a:t>
              </a:r>
              <a:endPara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5308" name="圆角矩形 55307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要求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6322" name="Group 34"/>
          <p:cNvGrpSpPr/>
          <p:nvPr/>
        </p:nvGrpSpPr>
        <p:grpSpPr>
          <a:xfrm>
            <a:off x="4140200" y="333375"/>
            <a:ext cx="3240088" cy="1060450"/>
            <a:chOff x="2245" y="210"/>
            <a:chExt cx="2041" cy="668"/>
          </a:xfrm>
        </p:grpSpPr>
        <p:sp>
          <p:nvSpPr>
            <p:cNvPr id="56323" name="Text Box 12"/>
            <p:cNvSpPr txBox="1"/>
            <p:nvPr/>
          </p:nvSpPr>
          <p:spPr>
            <a:xfrm>
              <a:off x="2245" y="210"/>
              <a:ext cx="19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xi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ǎ</a:t>
              </a:r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o c</a:t>
              </a:r>
              <a:r>
                <a:rPr lang="en-US" altLang="zh-CN" sz="2800" b="1" err="1">
                  <a:solidFill>
                    <a:srgbClr val="0033CC"/>
                  </a:solidFill>
                  <a:latin typeface="宋体" panose="02010600030101010101" pitchFamily="2" charset="-122"/>
                </a:rPr>
                <a:t>ì</a:t>
              </a:r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 wei l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ǐ</a:t>
              </a:r>
              <a:r>
                <a:rPr lang="en-US" altLang="zh-CN" sz="2800" b="1">
                  <a:solidFill>
                    <a:srgbClr val="0033CC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 f</a:t>
              </a:r>
              <a:r>
                <a:rPr lang="en-US" altLang="zh-CN" sz="2800" b="1" err="1">
                  <a:solidFill>
                    <a:srgbClr val="0033CC"/>
                  </a:solidFill>
                  <a:latin typeface="宋体" panose="02010600030101010101" pitchFamily="2" charset="-122"/>
                </a:rPr>
                <a:t>à</a:t>
              </a:r>
              <a:endParaRPr lang="en-US" altLang="zh-CN" sz="2800" b="1">
                <a:solidFill>
                  <a:srgbClr val="00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24" name="Text Box 13"/>
            <p:cNvSpPr txBox="1"/>
            <p:nvPr/>
          </p:nvSpPr>
          <p:spPr>
            <a:xfrm>
              <a:off x="2245" y="436"/>
              <a:ext cx="204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000" b="1" dirty="0">
                  <a:latin typeface="Arial" panose="020B0604020202020204" pitchFamily="34" charset="0"/>
                  <a:ea typeface="楷体_GB2312" pitchFamily="49" charset="-122"/>
                </a:rPr>
                <a:t>小刺猬理发</a:t>
              </a:r>
              <a:endParaRPr lang="zh-CN" altLang="en-US" sz="40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6330" name="Group 35"/>
          <p:cNvGrpSpPr/>
          <p:nvPr/>
        </p:nvGrpSpPr>
        <p:grpSpPr>
          <a:xfrm>
            <a:off x="3059113" y="1700213"/>
            <a:ext cx="4968875" cy="1000125"/>
            <a:chOff x="2245" y="210"/>
            <a:chExt cx="2041" cy="630"/>
          </a:xfrm>
        </p:grpSpPr>
        <p:sp>
          <p:nvSpPr>
            <p:cNvPr id="56331" name="Text Box 36"/>
            <p:cNvSpPr txBox="1"/>
            <p:nvPr/>
          </p:nvSpPr>
          <p:spPr>
            <a:xfrm>
              <a:off x="2245" y="210"/>
              <a:ext cx="19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xi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ǎ</a:t>
              </a:r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o  c</a:t>
              </a:r>
              <a:r>
                <a:rPr lang="en-US" altLang="zh-CN" sz="2800" b="1" err="1">
                  <a:solidFill>
                    <a:srgbClr val="0033CC"/>
                  </a:solidFill>
                  <a:latin typeface="宋体" panose="02010600030101010101" pitchFamily="2" charset="-122"/>
                </a:rPr>
                <a:t>ì</a:t>
              </a:r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  wei      q</a:t>
              </a:r>
              <a:r>
                <a:rPr lang="en-US" altLang="zh-CN" sz="2800" b="1" err="1">
                  <a:solidFill>
                    <a:srgbClr val="0033CC"/>
                  </a:solidFill>
                  <a:latin typeface="宋体" panose="02010600030101010101" pitchFamily="2" charset="-122"/>
                </a:rPr>
                <a:t>ù</a:t>
              </a:r>
              <a:r>
                <a:rPr lang="en-US" altLang="zh-CN">
                  <a:latin typeface="Arial" panose="020B0604020202020204" pitchFamily="34" charset="0"/>
                </a:rPr>
                <a:t>      </a:t>
              </a:r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l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ǐ</a:t>
              </a:r>
              <a:r>
                <a:rPr lang="en-US" altLang="zh-CN" sz="2800" b="1">
                  <a:solidFill>
                    <a:srgbClr val="0033CC"/>
                  </a:solidFill>
                  <a:latin typeface="Arial" panose="020B0604020202020204" pitchFamily="34" charset="0"/>
                </a:rPr>
                <a:t> 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 f</a:t>
              </a:r>
              <a:r>
                <a:rPr lang="en-US" altLang="zh-CN" sz="2800" b="1" err="1">
                  <a:solidFill>
                    <a:srgbClr val="0033CC"/>
                  </a:solidFill>
                  <a:latin typeface="宋体" panose="02010600030101010101" pitchFamily="2" charset="-122"/>
                </a:rPr>
                <a:t>à</a:t>
              </a:r>
              <a:endParaRPr lang="en-US" altLang="zh-CN" sz="2800" b="1">
                <a:solidFill>
                  <a:srgbClr val="00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32" name="Text Box 37"/>
            <p:cNvSpPr txBox="1"/>
            <p:nvPr/>
          </p:nvSpPr>
          <p:spPr>
            <a:xfrm>
              <a:off x="2245" y="436"/>
              <a:ext cx="204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小 刺 猬，去  理 发，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6333" name="Group 38"/>
          <p:cNvGrpSpPr/>
          <p:nvPr/>
        </p:nvGrpSpPr>
        <p:grpSpPr>
          <a:xfrm>
            <a:off x="3203575" y="2708275"/>
            <a:ext cx="5256213" cy="1000125"/>
            <a:chOff x="2245" y="210"/>
            <a:chExt cx="2041" cy="630"/>
          </a:xfrm>
        </p:grpSpPr>
        <p:sp>
          <p:nvSpPr>
            <p:cNvPr id="56334" name="Text Box 39"/>
            <p:cNvSpPr txBox="1"/>
            <p:nvPr/>
          </p:nvSpPr>
          <p:spPr>
            <a:xfrm>
              <a:off x="2245" y="210"/>
              <a:ext cx="19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ch</a:t>
              </a:r>
              <a:r>
                <a:rPr lang="en-US" altLang="zh-CN" sz="2800" b="1" err="1">
                  <a:solidFill>
                    <a:srgbClr val="0033CC"/>
                  </a:solidFill>
                  <a:latin typeface="Calibri" panose="020F0502020204030204" pitchFamily="34" charset="0"/>
                </a:rPr>
                <a:t>ā</a:t>
              </a:r>
              <a:r>
                <a:rPr lang="en-US" altLang="zh-CN">
                  <a:latin typeface="Arial" panose="020B0604020202020204" pitchFamily="34" charset="0"/>
                </a:rPr>
                <a:t>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ch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b="1">
                  <a:solidFill>
                    <a:srgbClr val="0033CC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ch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b="1">
                  <a:solidFill>
                    <a:srgbClr val="0033CC"/>
                  </a:solidFill>
                  <a:latin typeface="Arial" panose="020B0604020202020204" pitchFamily="34" charset="0"/>
                </a:rPr>
                <a:t>   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ch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b="1">
                  <a:solidFill>
                    <a:srgbClr val="0033CC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ch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b="1">
                  <a:solidFill>
                    <a:srgbClr val="0033CC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ch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ā</a:t>
              </a:r>
              <a:endParaRPr lang="en-US" altLang="zh-CN" sz="2800" b="1">
                <a:solidFill>
                  <a:srgbClr val="00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35" name="Text Box 40"/>
            <p:cNvSpPr txBox="1"/>
            <p:nvPr/>
          </p:nvSpPr>
          <p:spPr>
            <a:xfrm>
              <a:off x="2245" y="436"/>
              <a:ext cx="204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嚓 嚓 嚓，嚓  嚓 嚓，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6336" name="Group 41"/>
          <p:cNvGrpSpPr/>
          <p:nvPr/>
        </p:nvGrpSpPr>
        <p:grpSpPr>
          <a:xfrm>
            <a:off x="3132138" y="3573463"/>
            <a:ext cx="4968875" cy="1000125"/>
            <a:chOff x="2245" y="210"/>
            <a:chExt cx="2041" cy="630"/>
          </a:xfrm>
        </p:grpSpPr>
        <p:sp>
          <p:nvSpPr>
            <p:cNvPr id="56337" name="Text Box 42"/>
            <p:cNvSpPr txBox="1"/>
            <p:nvPr/>
          </p:nvSpPr>
          <p:spPr>
            <a:xfrm>
              <a:off x="2245" y="210"/>
              <a:ext cx="19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>
                  <a:solidFill>
                    <a:srgbClr val="0033CC"/>
                  </a:solidFill>
                  <a:latin typeface="Arial" panose="020B0604020202020204" pitchFamily="34" charset="0"/>
                </a:rPr>
                <a:t>    </a:t>
              </a:r>
              <a:r>
                <a:rPr lang="en-US" altLang="zh-CN" sz="2800" err="1">
                  <a:solidFill>
                    <a:srgbClr val="0033CC"/>
                  </a:solidFill>
                  <a:latin typeface="Calibri" panose="020F0502020204030204" pitchFamily="34" charset="0"/>
                </a:rPr>
                <a:t>l</a:t>
              </a:r>
              <a:r>
                <a:rPr lang="en-US" altLang="zh-CN" sz="2800" b="1" err="1">
                  <a:solidFill>
                    <a:srgbClr val="0033CC"/>
                  </a:solidFill>
                  <a:latin typeface="Arial" panose="020B0604020202020204" pitchFamily="34" charset="0"/>
                </a:rPr>
                <a:t>ǐ</a:t>
              </a:r>
              <a:r>
                <a:rPr lang="en-US" altLang="zh-CN" sz="2800" b="1">
                  <a:solidFill>
                    <a:srgbClr val="0033CC"/>
                  </a:solidFill>
                  <a:latin typeface="Arial" panose="020B0604020202020204" pitchFamily="34" charset="0"/>
                </a:rPr>
                <a:t>  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 f</a:t>
              </a:r>
              <a:r>
                <a:rPr lang="en-US" altLang="zh-CN" sz="2800" err="1">
                  <a:solidFill>
                    <a:srgbClr val="0033CC"/>
                  </a:solidFill>
                  <a:latin typeface="宋体" panose="02010600030101010101" pitchFamily="2" charset="-122"/>
                </a:rPr>
                <a:t>à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  tóu  fɑ qi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á</a:t>
              </a:r>
              <a:r>
                <a:rPr lang="en-US" altLang="zh-CN" sz="2800" err="1">
                  <a:solidFill>
                    <a:srgbClr val="0033CC"/>
                  </a:solidFill>
                  <a:latin typeface="Arial" panose="020B0604020202020204" pitchFamily="34" charset="0"/>
                </a:rPr>
                <a:t>o qiɑo tā</a:t>
              </a:r>
              <a:endParaRPr lang="en-US" altLang="zh-CN" sz="2800">
                <a:solidFill>
                  <a:srgbClr val="0033CC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6338" name="Text Box 43"/>
            <p:cNvSpPr txBox="1"/>
            <p:nvPr/>
          </p:nvSpPr>
          <p:spPr>
            <a:xfrm>
              <a:off x="2245" y="436"/>
              <a:ext cx="204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3600" b="1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理 完 头 发 瞧 瞧 他，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6339" name="Group 44"/>
          <p:cNvGrpSpPr/>
          <p:nvPr/>
        </p:nvGrpSpPr>
        <p:grpSpPr>
          <a:xfrm>
            <a:off x="3348038" y="4581525"/>
            <a:ext cx="4537075" cy="1000125"/>
            <a:chOff x="2245" y="210"/>
            <a:chExt cx="2041" cy="630"/>
          </a:xfrm>
        </p:grpSpPr>
        <p:sp>
          <p:nvSpPr>
            <p:cNvPr id="56340" name="Text Box 45"/>
            <p:cNvSpPr txBox="1"/>
            <p:nvPr/>
          </p:nvSpPr>
          <p:spPr>
            <a:xfrm>
              <a:off x="2245" y="210"/>
              <a:ext cx="19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00FF"/>
                  </a:solidFill>
                  <a:latin typeface="Calibri" panose="020F0502020204030204" pitchFamily="34" charset="0"/>
                </a:rPr>
                <a:t>bú   shì  xi</a:t>
              </a:r>
              <a:r>
                <a:rPr lang="en-US" altLang="zh-CN" sz="2800" b="1" err="1">
                  <a:solidFill>
                    <a:srgbClr val="0000FF"/>
                  </a:solidFill>
                  <a:latin typeface="Arial" panose="020B0604020202020204" pitchFamily="34" charset="0"/>
                </a:rPr>
                <a:t>ǎ</a:t>
              </a:r>
              <a:r>
                <a:rPr lang="en-US" altLang="zh-CN" sz="2800" err="1">
                  <a:solidFill>
                    <a:srgbClr val="0000FF"/>
                  </a:solidFill>
                  <a:latin typeface="Calibri" panose="020F0502020204030204" pitchFamily="34" charset="0"/>
                </a:rPr>
                <a:t>o  c</a:t>
              </a:r>
              <a:r>
                <a:rPr lang="en-US" altLang="zh-CN" sz="2800" b="1" err="1">
                  <a:solidFill>
                    <a:srgbClr val="0000FF"/>
                  </a:solidFill>
                  <a:latin typeface="宋体" panose="02010600030101010101" pitchFamily="2" charset="-122"/>
                </a:rPr>
                <a:t>ì</a:t>
              </a:r>
              <a:r>
                <a:rPr lang="en-US" altLang="zh-CN" sz="2800" err="1">
                  <a:solidFill>
                    <a:srgbClr val="0000FF"/>
                  </a:solidFill>
                  <a:latin typeface="Calibri" panose="020F0502020204030204" pitchFamily="34" charset="0"/>
                </a:rPr>
                <a:t>  wei</a:t>
              </a:r>
              <a:r>
                <a:rPr lang="en-US" altLang="zh-CN" sz="2800">
                  <a:solidFill>
                    <a:srgbClr val="0000FF"/>
                  </a:solidFill>
                  <a:latin typeface="Calibri" panose="020F0502020204030204" pitchFamily="34" charset="0"/>
                </a:rPr>
                <a:t> </a:t>
              </a:r>
              <a:endParaRPr lang="en-US" altLang="zh-CN" sz="280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6341" name="Text Box 46"/>
            <p:cNvSpPr txBox="1"/>
            <p:nvPr/>
          </p:nvSpPr>
          <p:spPr>
            <a:xfrm>
              <a:off x="2245" y="436"/>
              <a:ext cx="204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不 是  小 刺 猬，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6342" name="Group 47"/>
          <p:cNvGrpSpPr/>
          <p:nvPr/>
        </p:nvGrpSpPr>
        <p:grpSpPr>
          <a:xfrm>
            <a:off x="3563938" y="5516563"/>
            <a:ext cx="4537075" cy="1000125"/>
            <a:chOff x="2245" y="210"/>
            <a:chExt cx="2041" cy="630"/>
          </a:xfrm>
        </p:grpSpPr>
        <p:sp>
          <p:nvSpPr>
            <p:cNvPr id="56343" name="Text Box 48"/>
            <p:cNvSpPr txBox="1"/>
            <p:nvPr/>
          </p:nvSpPr>
          <p:spPr>
            <a:xfrm>
              <a:off x="2245" y="210"/>
              <a:ext cx="195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err="1">
                  <a:solidFill>
                    <a:srgbClr val="0000FF"/>
                  </a:solidFill>
                  <a:latin typeface="Calibri" panose="020F0502020204030204" pitchFamily="34" charset="0"/>
                </a:rPr>
                <a:t>shì</a:t>
              </a:r>
              <a:r>
                <a:rPr lang="en-US" altLang="zh-CN" sz="2800">
                  <a:solidFill>
                    <a:srgbClr val="0000FF"/>
                  </a:solidFill>
                  <a:latin typeface="Calibri" panose="020F0502020204030204" pitchFamily="34" charset="0"/>
                </a:rPr>
                <a:t>   </a:t>
              </a:r>
              <a:r>
                <a:rPr lang="en-US" altLang="zh-CN" sz="2800" b="1" err="1">
                  <a:solidFill>
                    <a:srgbClr val="0000FF"/>
                  </a:solidFill>
                  <a:latin typeface="宋体" panose="02010600030101010101" pitchFamily="2" charset="-122"/>
                </a:rPr>
                <a:t>ɡè</a:t>
              </a:r>
              <a:r>
                <a:rPr lang="en-US" altLang="zh-CN" sz="2800" b="1">
                  <a:solidFill>
                    <a:srgbClr val="0000FF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2800" err="1">
                  <a:solidFill>
                    <a:srgbClr val="0000FF"/>
                  </a:solidFill>
                  <a:latin typeface="Calibri" panose="020F0502020204030204" pitchFamily="34" charset="0"/>
                </a:rPr>
                <a:t>xi</a:t>
              </a:r>
              <a:r>
                <a:rPr lang="en-US" altLang="zh-CN" sz="2800" b="1" err="1">
                  <a:solidFill>
                    <a:srgbClr val="0000FF"/>
                  </a:solidFill>
                  <a:latin typeface="Arial" panose="020B0604020202020204" pitchFamily="34" charset="0"/>
                </a:rPr>
                <a:t>ǎ</a:t>
              </a:r>
              <a:r>
                <a:rPr lang="en-US" altLang="zh-CN" sz="2800" err="1">
                  <a:solidFill>
                    <a:srgbClr val="0000FF"/>
                  </a:solidFill>
                  <a:latin typeface="Calibri" panose="020F0502020204030204" pitchFamily="34" charset="0"/>
                </a:rPr>
                <a:t>o  w</a:t>
              </a:r>
              <a:r>
                <a:rPr lang="en-US" altLang="zh-CN" sz="2800" b="1" err="1">
                  <a:solidFill>
                    <a:srgbClr val="0000FF"/>
                  </a:solidFill>
                  <a:latin typeface="宋体" panose="02010600030101010101" pitchFamily="2" charset="-122"/>
                </a:rPr>
                <a:t>á</a:t>
              </a:r>
              <a:r>
                <a:rPr lang="en-US" altLang="zh-CN" sz="2800" err="1">
                  <a:solidFill>
                    <a:srgbClr val="0000FF"/>
                  </a:solidFill>
                  <a:latin typeface="Calibri" panose="020F0502020204030204" pitchFamily="34" charset="0"/>
                </a:rPr>
                <a:t>  w</a:t>
              </a:r>
              <a:r>
                <a:rPr lang="en-US" altLang="zh-CN" sz="2800" b="1" err="1">
                  <a:solidFill>
                    <a:srgbClr val="0000FF"/>
                  </a:solidFill>
                  <a:latin typeface="Arial" panose="020B0604020202020204" pitchFamily="34" charset="0"/>
                </a:rPr>
                <a:t>ɑ</a:t>
              </a:r>
              <a:r>
                <a:rPr lang="en-US" altLang="zh-CN" sz="2800">
                  <a:solidFill>
                    <a:srgbClr val="0000FF"/>
                  </a:solidFill>
                  <a:latin typeface="Calibri" panose="020F0502020204030204" pitchFamily="34" charset="0"/>
                </a:rPr>
                <a:t> </a:t>
              </a:r>
              <a:endParaRPr lang="en-US" altLang="zh-CN" sz="2800">
                <a:solidFill>
                  <a:srgbClr val="0000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6344" name="Text Box 49"/>
            <p:cNvSpPr txBox="1"/>
            <p:nvPr/>
          </p:nvSpPr>
          <p:spPr>
            <a:xfrm>
              <a:off x="2245" y="436"/>
              <a:ext cx="2041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楷体_GB2312" pitchFamily="49" charset="-122"/>
                </a:rPr>
                <a:t>是  个  小 娃 娃。</a:t>
              </a:r>
              <a:endParaRPr lang="zh-CN" altLang="en-US" sz="36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6345" name="Group 52"/>
          <p:cNvGrpSpPr/>
          <p:nvPr/>
        </p:nvGrpSpPr>
        <p:grpSpPr>
          <a:xfrm>
            <a:off x="6588125" y="1052513"/>
            <a:ext cx="1296988" cy="817562"/>
            <a:chOff x="4422" y="1207"/>
            <a:chExt cx="817" cy="515"/>
          </a:xfrm>
        </p:grpSpPr>
        <p:sp>
          <p:nvSpPr>
            <p:cNvPr id="56346" name="Text Box 50"/>
            <p:cNvSpPr txBox="1"/>
            <p:nvPr/>
          </p:nvSpPr>
          <p:spPr>
            <a:xfrm>
              <a:off x="4422" y="1434"/>
              <a:ext cx="81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鲁 兵</a:t>
              </a:r>
              <a:endParaRPr lang="zh-CN" altLang="en-US" sz="24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56347" name="Text Box 51"/>
            <p:cNvSpPr txBox="1"/>
            <p:nvPr/>
          </p:nvSpPr>
          <p:spPr>
            <a:xfrm>
              <a:off x="4422" y="1207"/>
              <a:ext cx="77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b="1" err="1">
                  <a:solidFill>
                    <a:srgbClr val="0000FF"/>
                  </a:solidFill>
                  <a:latin typeface="Arial" panose="020B0604020202020204" pitchFamily="34" charset="0"/>
                </a:rPr>
                <a:t>lǔ bīn</a:t>
              </a:r>
              <a:r>
                <a:rPr lang="en-US" altLang="zh-CN" sz="2400" b="1" err="1">
                  <a:solidFill>
                    <a:srgbClr val="0000FF"/>
                  </a:solidFill>
                  <a:latin typeface="Arial" panose="020B0604020202020204" pitchFamily="34" charset="0"/>
                </a:rPr>
                <a:t>ɡ</a:t>
              </a:r>
              <a:endParaRPr lang="en-US" altLang="zh-CN" sz="2400" b="1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6348" name="Rectangle 7"/>
          <p:cNvSpPr/>
          <p:nvPr/>
        </p:nvSpPr>
        <p:spPr>
          <a:xfrm>
            <a:off x="0" y="3068638"/>
            <a:ext cx="2160588" cy="1373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小刺猬最后怎么成了小娃娃？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49" name="圆角矩形 56348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读读儿歌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Text Box 12"/>
          <p:cNvSpPr txBox="1"/>
          <p:nvPr/>
        </p:nvSpPr>
        <p:spPr>
          <a:xfrm>
            <a:off x="755650" y="5373688"/>
            <a:ext cx="79216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图上的小朋友在干什么？说了什么？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57355" name="组合 57354"/>
          <p:cNvGrpSpPr/>
          <p:nvPr/>
        </p:nvGrpSpPr>
        <p:grpSpPr>
          <a:xfrm>
            <a:off x="1116013" y="620713"/>
            <a:ext cx="7164387" cy="4005262"/>
            <a:chOff x="0" y="3022"/>
            <a:chExt cx="2842" cy="1298"/>
          </a:xfrm>
        </p:grpSpPr>
        <p:pic>
          <p:nvPicPr>
            <p:cNvPr id="57353" name="Picture 2" descr="C:\Documents and Settings\Administrator\桌面\19.jpg"/>
            <p:cNvPicPr>
              <a:picLocks noChangeAspect="1"/>
            </p:cNvPicPr>
            <p:nvPr/>
          </p:nvPicPr>
          <p:blipFill>
            <a:blip r:embed="rId1"/>
            <a:srcRect t="70003" r="49719"/>
            <a:stretch>
              <a:fillRect/>
            </a:stretch>
          </p:blipFill>
          <p:spPr>
            <a:xfrm>
              <a:off x="0" y="3022"/>
              <a:ext cx="1429" cy="12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7354" name="Picture 2" descr="C:\Documents and Settings\Administrator\桌面\19.jpg"/>
            <p:cNvPicPr>
              <a:picLocks noChangeAspect="1"/>
            </p:cNvPicPr>
            <p:nvPr/>
          </p:nvPicPr>
          <p:blipFill>
            <a:blip r:embed="rId1"/>
            <a:srcRect t="74185"/>
            <a:stretch>
              <a:fillRect/>
            </a:stretch>
          </p:blipFill>
          <p:spPr>
            <a:xfrm>
              <a:off x="0" y="3203"/>
              <a:ext cx="2842" cy="111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31" name="Text Box 22"/>
          <p:cNvSpPr txBox="1"/>
          <p:nvPr/>
        </p:nvSpPr>
        <p:spPr>
          <a:xfrm>
            <a:off x="3995738" y="4724400"/>
            <a:ext cx="3887787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看你下来不下来。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2" name="Text Box 23"/>
          <p:cNvSpPr txBox="1"/>
          <p:nvPr/>
        </p:nvSpPr>
        <p:spPr>
          <a:xfrm>
            <a:off x="3995738" y="2060575"/>
            <a:ext cx="403225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小老鼠，上灯台，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3" name="Text Box 24"/>
          <p:cNvSpPr txBox="1"/>
          <p:nvPr/>
        </p:nvSpPr>
        <p:spPr>
          <a:xfrm>
            <a:off x="3995738" y="2924175"/>
            <a:ext cx="4032250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偷油吃，下不来。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4" name="Text Box 25"/>
          <p:cNvSpPr txBox="1"/>
          <p:nvPr/>
        </p:nvSpPr>
        <p:spPr>
          <a:xfrm>
            <a:off x="3995738" y="3860800"/>
            <a:ext cx="3889375" cy="6413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喵喵喵，猫来了，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235" name="圆角矩形 52234"/>
          <p:cNvSpPr/>
          <p:nvPr/>
        </p:nvSpPr>
        <p:spPr>
          <a:xfrm>
            <a:off x="179388" y="188913"/>
            <a:ext cx="1871662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再背童谣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2237" name="图片 52236" descr="CgQCsFOGfa-AF7_wAABtPk60olk40700"/>
          <p:cNvPicPr>
            <a:picLocks noChangeAspect="1"/>
          </p:cNvPicPr>
          <p:nvPr/>
        </p:nvPicPr>
        <p:blipFill>
          <a:blip r:embed="rId1"/>
          <a:srcRect l="9506" t="9856" r="10721"/>
          <a:stretch>
            <a:fillRect/>
          </a:stretch>
        </p:blipFill>
        <p:spPr>
          <a:xfrm>
            <a:off x="179388" y="1628775"/>
            <a:ext cx="3409950" cy="4454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9" name="图片 16388" descr="timg?image&amp;quality=80&amp;size=b9999_10000&amp;sec=1518713341798&amp;di=45baf042f4084dce2538ac604ac37d0d&amp;imgtype=0&amp;src=http%3A%2F%2Fpic"/>
          <p:cNvPicPr>
            <a:picLocks noChangeAspect="1"/>
          </p:cNvPicPr>
          <p:nvPr/>
        </p:nvPicPr>
        <p:blipFill>
          <a:blip r:embed="rId1"/>
          <a:srcRect t="40579" r="50116" b="36232"/>
          <a:stretch>
            <a:fillRect/>
          </a:stretch>
        </p:blipFill>
        <p:spPr>
          <a:xfrm>
            <a:off x="395288" y="908050"/>
            <a:ext cx="1800225" cy="113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16390" descr="timg?image&amp;quality=80&amp;size=b9999_10000&amp;sec=1518713341798&amp;di=45baf042f4084dce2538ac604ac37d0d&amp;imgtype=0&amp;src=http%3A%2F%2Fpic"/>
          <p:cNvPicPr>
            <a:picLocks noChangeAspect="1"/>
          </p:cNvPicPr>
          <p:nvPr/>
        </p:nvPicPr>
        <p:blipFill>
          <a:blip r:embed="rId1"/>
          <a:srcRect r="52721" b="67136"/>
          <a:stretch>
            <a:fillRect/>
          </a:stretch>
        </p:blipFill>
        <p:spPr>
          <a:xfrm>
            <a:off x="3203575" y="692150"/>
            <a:ext cx="1512888" cy="1427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图片 16392" descr="u=3328643771,694994535&amp;fm=27&amp;gp=0"/>
          <p:cNvPicPr>
            <a:picLocks noChangeAspect="1"/>
          </p:cNvPicPr>
          <p:nvPr/>
        </p:nvPicPr>
        <p:blipFill>
          <a:blip r:embed="rId2"/>
          <a:srcRect l="54327" r="28960" b="40637"/>
          <a:stretch>
            <a:fillRect/>
          </a:stretch>
        </p:blipFill>
        <p:spPr>
          <a:xfrm>
            <a:off x="6156325" y="1052513"/>
            <a:ext cx="1223963" cy="1068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4" name="圆角矩形 16393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看图认字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5" name="矩形 1"/>
          <p:cNvSpPr/>
          <p:nvPr/>
        </p:nvSpPr>
        <p:spPr>
          <a:xfrm>
            <a:off x="2051050" y="1052513"/>
            <a:ext cx="66246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阴         晴      雾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400" name="图片 16399" descr="timg?image&amp;quality=80&amp;size=b9999_10000&amp;sec=1518713598558&amp;di=e0bfcd2eb6430e9d3cf3d130fbcc7e16&amp;imgtype=0&amp;src=http%3A%2F%2Fpic"/>
          <p:cNvPicPr>
            <a:picLocks noChangeAspect="1"/>
          </p:cNvPicPr>
          <p:nvPr/>
        </p:nvPicPr>
        <p:blipFill>
          <a:blip r:embed="rId1"/>
          <a:srcRect l="55150" t="73486"/>
          <a:stretch>
            <a:fillRect/>
          </a:stretch>
        </p:blipFill>
        <p:spPr>
          <a:xfrm>
            <a:off x="250825" y="2420938"/>
            <a:ext cx="1800225" cy="144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2" name="图片 16401" descr="timg?image&amp;quality=80&amp;size=b9999_10000&amp;sec=1518713710146&amp;di=b18069ff0964178cce5ccc96c5fddf1e&amp;imgtype=0&amp;src=http%3A%2F%2Fwenwen"/>
          <p:cNvPicPr>
            <a:picLocks noChangeAspect="1"/>
          </p:cNvPicPr>
          <p:nvPr/>
        </p:nvPicPr>
        <p:blipFill>
          <a:blip r:embed="rId3"/>
          <a:srcRect l="66470" t="17795" r="23500" b="65224"/>
          <a:stretch>
            <a:fillRect/>
          </a:stretch>
        </p:blipFill>
        <p:spPr>
          <a:xfrm>
            <a:off x="3276600" y="2492375"/>
            <a:ext cx="1223963" cy="1049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4" name="图片 16403" descr="1%2872%29"/>
          <p:cNvPicPr>
            <a:picLocks noChangeAspect="1"/>
          </p:cNvPicPr>
          <p:nvPr/>
        </p:nvPicPr>
        <p:blipFill>
          <a:blip r:embed="rId4"/>
          <a:srcRect l="3940" t="2663" r="45021" b="34375"/>
          <a:stretch>
            <a:fillRect/>
          </a:stretch>
        </p:blipFill>
        <p:spPr>
          <a:xfrm>
            <a:off x="5795963" y="2492375"/>
            <a:ext cx="1295400" cy="1195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6" name="图片 16405" descr="timg?image&amp;quality=80&amp;size=b9999_10000&amp;sec=1518713710146&amp;di=b18069ff0964178cce5ccc96c5fddf1e&amp;imgtype=0&amp;src=http%3A%2F%2Fwenwen"/>
          <p:cNvPicPr>
            <a:picLocks noChangeAspect="1"/>
          </p:cNvPicPr>
          <p:nvPr/>
        </p:nvPicPr>
        <p:blipFill>
          <a:blip r:embed="rId3"/>
          <a:srcRect l="2158" t="18878" r="88567" b="66724"/>
          <a:stretch>
            <a:fillRect/>
          </a:stretch>
        </p:blipFill>
        <p:spPr>
          <a:xfrm>
            <a:off x="250825" y="4221163"/>
            <a:ext cx="1223963" cy="96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08" name="图片 16407" descr="timg?image&amp;quality=80&amp;size=b9999_10000&amp;sec=1518713710146&amp;di=b18069ff0964178cce5ccc96c5fddf1e&amp;imgtype=0&amp;src=http%3A%2F%2Fwenwen"/>
          <p:cNvPicPr>
            <a:picLocks noChangeAspect="1"/>
          </p:cNvPicPr>
          <p:nvPr/>
        </p:nvPicPr>
        <p:blipFill>
          <a:blip r:embed="rId3"/>
          <a:srcRect l="26451" t="73189" r="62199" b="7411"/>
          <a:stretch>
            <a:fillRect/>
          </a:stretch>
        </p:blipFill>
        <p:spPr>
          <a:xfrm>
            <a:off x="2916238" y="4076700"/>
            <a:ext cx="1296987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10" name="图片 16409" descr="timg?image&amp;quality=80&amp;size=b9999_10000&amp;sec=1518713710146&amp;di=b18069ff0964178cce5ccc96c5fddf1e&amp;imgtype=0&amp;src=http%3A%2F%2Fwenwen"/>
          <p:cNvPicPr>
            <a:picLocks noChangeAspect="1"/>
          </p:cNvPicPr>
          <p:nvPr/>
        </p:nvPicPr>
        <p:blipFill>
          <a:blip r:embed="rId3"/>
          <a:srcRect l="13600" t="44795" r="75301" b="37270"/>
          <a:stretch>
            <a:fillRect/>
          </a:stretch>
        </p:blipFill>
        <p:spPr>
          <a:xfrm>
            <a:off x="5724525" y="4149725"/>
            <a:ext cx="1295400" cy="106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11" name="矩形 1"/>
          <p:cNvSpPr/>
          <p:nvPr/>
        </p:nvSpPr>
        <p:spPr>
          <a:xfrm>
            <a:off x="1908175" y="2565400"/>
            <a:ext cx="69484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雷电     阵雨      暴雨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412" name="矩形 1"/>
          <p:cNvSpPr/>
          <p:nvPr/>
        </p:nvSpPr>
        <p:spPr>
          <a:xfrm>
            <a:off x="1476375" y="4292600"/>
            <a:ext cx="76676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冰雹      霜冻      雨夹雪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411" grpId="0"/>
      <p:bldP spid="164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1" name="图片 19460" descr="timg?image&amp;quality=80&amp;size=b9999_10000&amp;sec=1518796270966&amp;di=869cda16ea747800ee0045d6987a36f3&amp;imgtype=0&amp;src=http%3A%2F%2Fs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908050"/>
            <a:ext cx="3744913" cy="2308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19462" descr="timg?image&amp;quality=80&amp;size=b9999_10000&amp;sec=1518796930614&amp;di=21f85eef7ec7445d01503d870a3a766b&amp;imgtype=0&amp;src=http%3A%2F%2Fupload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333375"/>
            <a:ext cx="3567113" cy="2379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文本框 19463"/>
          <p:cNvSpPr txBox="1"/>
          <p:nvPr/>
        </p:nvSpPr>
        <p:spPr>
          <a:xfrm>
            <a:off x="468313" y="3357563"/>
            <a:ext cx="8207375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冰雹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也叫“雹”，俗称雹子，夏季或春夏之交最为常见。它是一些小如绿豆、黄豆，大似栗子、鸡蛋的冰粒。冰雹出现的范围虽然较小，时间也比较短促，但来势猛、强度大，并常常伴随着狂风、暴雨等其他天气过程。雹灾是中国严重灾害之一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65" name="圆角矩形 19464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知识卡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7" name="图片 18436" descr="timg?image&amp;quality=80&amp;size=b9999_10000&amp;sec=1519390258&amp;di=79af8a99fe070726c27bdc19be83237d&amp;imgtype=jpg&amp;er=1&amp;src=http%3A%2F%2Fwww"/>
          <p:cNvPicPr>
            <a:picLocks noChangeAspect="1"/>
          </p:cNvPicPr>
          <p:nvPr/>
        </p:nvPicPr>
        <p:blipFill>
          <a:blip r:embed="rId1"/>
          <a:srcRect l="1686" t="3357" b="10417"/>
          <a:stretch>
            <a:fillRect/>
          </a:stretch>
        </p:blipFill>
        <p:spPr>
          <a:xfrm>
            <a:off x="395288" y="188913"/>
            <a:ext cx="8424862" cy="5545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72" name="图片 15371" descr="timg?image&amp;quality=80&amp;size=b9999_10000&amp;sec=1518797428525&amp;di=2c921164ee991aec9d9e5fa484f92c3c&amp;imgtype=0&amp;src=http%3A%2F%2F58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0088" y="2276475"/>
            <a:ext cx="3363912" cy="458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611188" y="1412875"/>
            <a:ext cx="76327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清晨，碧蓝的天空白云朵朵；中午乌云渐渐浓密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越来越厚，越来越低；到了下午，便下起一阵滂沱大雨，并不时伴有隆隆的雷声。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文本框 15364"/>
          <p:cNvSpPr txBox="1"/>
          <p:nvPr/>
        </p:nvSpPr>
        <p:spPr>
          <a:xfrm>
            <a:off x="971550" y="4221163"/>
            <a:ext cx="7488238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今天上午（      ），午后多云转（   ），下午有（        ）。</a:t>
            </a:r>
            <a:endParaRPr lang="zh-CN" altLang="en-US" sz="3600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圆角矩形 15365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拓展练习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文本框 15366"/>
          <p:cNvSpPr txBox="1"/>
          <p:nvPr/>
        </p:nvSpPr>
        <p:spPr>
          <a:xfrm>
            <a:off x="2268538" y="404813"/>
            <a:ext cx="60483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试着把这段天气描写改成天气预报。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3708400" y="4149725"/>
            <a:ext cx="7921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晴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1979613" y="4797425"/>
            <a:ext cx="792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阴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5148263" y="4797425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雷阵雨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8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7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矩形 3"/>
          <p:cNvSpPr/>
          <p:nvPr/>
        </p:nvSpPr>
        <p:spPr>
          <a:xfrm>
            <a:off x="1763713" y="911225"/>
            <a:ext cx="5903912" cy="5946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dirty="0">
                <a:solidFill>
                  <a:srgbClr val="0033CC"/>
                </a:solidFill>
              </a:rPr>
              <a:t>A    B    C    D    E    F    G </a:t>
            </a:r>
            <a:endParaRPr lang="pt-BR" altLang="zh-CN" dirty="0">
              <a:solidFill>
                <a:srgbClr val="0033CC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b="1" dirty="0">
                <a:solidFill>
                  <a:srgbClr val="0033CC"/>
                </a:solidFill>
              </a:rPr>
              <a:t>ɑ</a:t>
            </a:r>
            <a:r>
              <a:rPr lang="pt-BR" altLang="zh-CN" dirty="0">
                <a:solidFill>
                  <a:srgbClr val="0033CC"/>
                </a:solidFill>
              </a:rPr>
              <a:t>     b    c     d    e     f     g</a:t>
            </a:r>
            <a:endParaRPr lang="pt-BR" altLang="zh-CN" dirty="0">
              <a:solidFill>
                <a:srgbClr val="0033CC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dirty="0">
                <a:solidFill>
                  <a:srgbClr val="0033CC"/>
                </a:solidFill>
              </a:rPr>
              <a:t>H    I     J     K    L     M    N </a:t>
            </a:r>
            <a:endParaRPr lang="pt-BR" altLang="zh-CN" dirty="0">
              <a:solidFill>
                <a:srgbClr val="0033CC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dirty="0">
                <a:solidFill>
                  <a:srgbClr val="0033CC"/>
                </a:solidFill>
              </a:rPr>
              <a:t>h    i      j      k    l     m    n </a:t>
            </a:r>
            <a:endParaRPr lang="pt-BR" altLang="zh-CN" dirty="0">
              <a:solidFill>
                <a:srgbClr val="0033CC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dirty="0">
                <a:solidFill>
                  <a:srgbClr val="0033CC"/>
                </a:solidFill>
              </a:rPr>
              <a:t>O    P    Q        R     S    T</a:t>
            </a:r>
            <a:endParaRPr lang="pl-PL" altLang="zh-CN" dirty="0">
              <a:solidFill>
                <a:srgbClr val="0033CC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t-BR" altLang="zh-CN" dirty="0">
                <a:solidFill>
                  <a:srgbClr val="0033CC"/>
                </a:solidFill>
              </a:rPr>
              <a:t>o     p     q        r      s     t </a:t>
            </a:r>
            <a:endParaRPr lang="pt-BR" altLang="zh-CN" dirty="0">
              <a:solidFill>
                <a:srgbClr val="0033CC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l-PL" altLang="zh-CN" dirty="0">
                <a:solidFill>
                  <a:srgbClr val="0033CC"/>
                </a:solidFill>
              </a:rPr>
              <a:t>U    V    W       X     Y     Z</a:t>
            </a:r>
            <a:endParaRPr lang="pt-BR" altLang="zh-CN" dirty="0">
              <a:solidFill>
                <a:srgbClr val="0033CC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pl-PL" altLang="zh-CN" dirty="0">
                <a:solidFill>
                  <a:srgbClr val="0033CC"/>
                </a:solidFill>
              </a:rPr>
              <a:t>u     v    w         x     y     z</a:t>
            </a:r>
            <a:r>
              <a:rPr lang="pl-PL" altLang="zh-CN" sz="2800" dirty="0">
                <a:solidFill>
                  <a:srgbClr val="0033CC"/>
                </a:solidFill>
              </a:rPr>
              <a:t> </a:t>
            </a:r>
            <a:endParaRPr lang="en-US" altLang="zh-CN" sz="2800">
              <a:solidFill>
                <a:srgbClr val="0033CC"/>
              </a:solidFill>
            </a:endParaRPr>
          </a:p>
        </p:txBody>
      </p:sp>
      <p:cxnSp>
        <p:nvCxnSpPr>
          <p:cNvPr id="9221" name="直接连接符 5"/>
          <p:cNvCxnSpPr/>
          <p:nvPr/>
        </p:nvCxnSpPr>
        <p:spPr>
          <a:xfrm flipV="1">
            <a:off x="1619250" y="2492375"/>
            <a:ext cx="5256213" cy="22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9222" name="直接连接符 8"/>
          <p:cNvCxnSpPr/>
          <p:nvPr/>
        </p:nvCxnSpPr>
        <p:spPr>
          <a:xfrm flipV="1">
            <a:off x="1692275" y="3933825"/>
            <a:ext cx="5113338" cy="22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9223" name="直接连接符 9"/>
          <p:cNvCxnSpPr/>
          <p:nvPr/>
        </p:nvCxnSpPr>
        <p:spPr>
          <a:xfrm flipV="1">
            <a:off x="1619250" y="5373688"/>
            <a:ext cx="5256213" cy="22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9224" name="矩形 1"/>
          <p:cNvSpPr/>
          <p:nvPr/>
        </p:nvSpPr>
        <p:spPr>
          <a:xfrm>
            <a:off x="2411413" y="188913"/>
            <a:ext cx="3600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读一读，记一记。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7" name="圆角矩形 9226"/>
          <p:cNvSpPr/>
          <p:nvPr/>
        </p:nvSpPr>
        <p:spPr>
          <a:xfrm>
            <a:off x="179388" y="188913"/>
            <a:ext cx="1728787" cy="503237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400" dirty="0">
                <a:latin typeface="Arial" panose="020B0604020202020204" pitchFamily="34" charset="0"/>
                <a:ea typeface="黑体" panose="02010609060101010101" pitchFamily="49" charset="-122"/>
              </a:rPr>
              <a:t>字词句运用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9228" name="呼读音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8313" y="60928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0" fill="hold"/>
                                        <p:tgtEl>
                                          <p:spTgt spid="9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3793</Words>
  <Application>WPS 演示</Application>
  <PresentationFormat>在屏幕上显示</PresentationFormat>
  <Paragraphs>465</Paragraphs>
  <Slides>45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9" baseType="lpstr">
      <vt:lpstr>Arial</vt:lpstr>
      <vt:lpstr>宋体</vt:lpstr>
      <vt:lpstr>Wingdings</vt:lpstr>
      <vt:lpstr>黑体</vt:lpstr>
      <vt:lpstr>方正姚体</vt:lpstr>
      <vt:lpstr>楷体_GB2312</vt:lpstr>
      <vt:lpstr>Calibri</vt:lpstr>
      <vt:lpstr>仿宋</vt:lpstr>
      <vt:lpstr>Comic Sans MS</vt:lpstr>
      <vt:lpstr>楷体</vt:lpstr>
      <vt:lpstr>微软雅黑</vt:lpstr>
      <vt:lpstr>新宋体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6</cp:revision>
  <dcterms:created xsi:type="dcterms:W3CDTF">2018-02-15T07:18:54Z</dcterms:created>
  <dcterms:modified xsi:type="dcterms:W3CDTF">2019-02-23T07:54:57Z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