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9" r:id="rId2"/>
    <p:sldId id="282" r:id="rId3"/>
    <p:sldId id="290" r:id="rId4"/>
    <p:sldId id="283" r:id="rId5"/>
    <p:sldId id="284" r:id="rId6"/>
    <p:sldId id="292" r:id="rId7"/>
    <p:sldId id="291" r:id="rId8"/>
    <p:sldId id="286" r:id="rId9"/>
    <p:sldId id="287" r:id="rId10"/>
    <p:sldId id="288" r:id="rId11"/>
    <p:sldId id="289" r:id="rId12"/>
    <p:sldId id="293" r:id="rId13"/>
    <p:sldId id="278" r:id="rId14"/>
  </p:sldIdLst>
  <p:sldSz cx="9144000" cy="6858000" type="screen4x3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29" autoAdjust="0"/>
    <p:restoredTop sz="83302" autoAdjust="0"/>
  </p:normalViewPr>
  <p:slideViewPr>
    <p:cSldViewPr>
      <p:cViewPr varScale="1">
        <p:scale>
          <a:sx n="67" d="100"/>
          <a:sy n="67" d="100"/>
        </p:scale>
        <p:origin x="-90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4004D-D738-4DEF-9EAD-EE2CB4CF140D}" type="datetimeFigureOut">
              <a:rPr lang="zh-CN" altLang="en-US" smtClean="0"/>
              <a:pPr/>
              <a:t>2012/4/9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EF165F-5AA8-46A7-AA3F-E759A8B2D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CE57-FF15-4E44-9A48-45795E31A334}" type="datetimeFigureOut">
              <a:rPr lang="zh-CN" altLang="en-US" smtClean="0"/>
              <a:pPr/>
              <a:t>2012/4/9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D391-3390-430F-AC2C-576DAEFB7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CE57-FF15-4E44-9A48-45795E31A334}" type="datetimeFigureOut">
              <a:rPr lang="zh-CN" altLang="en-US" smtClean="0"/>
              <a:pPr/>
              <a:t>2012/4/9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D391-3390-430F-AC2C-576DAEFB7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CE57-FF15-4E44-9A48-45795E31A334}" type="datetimeFigureOut">
              <a:rPr lang="zh-CN" altLang="en-US" smtClean="0"/>
              <a:pPr/>
              <a:t>2012/4/9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D391-3390-430F-AC2C-576DAEFB7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CE57-FF15-4E44-9A48-45795E31A334}" type="datetimeFigureOut">
              <a:rPr lang="zh-CN" altLang="en-US" smtClean="0"/>
              <a:pPr/>
              <a:t>2012/4/9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CE57-FF15-4E44-9A48-45795E31A334}" type="datetimeFigureOut">
              <a:rPr lang="zh-CN" altLang="en-US" smtClean="0"/>
              <a:pPr/>
              <a:t>2012/4/9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D391-3390-430F-AC2C-576DAEFB7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CE57-FF15-4E44-9A48-45795E31A334}" type="datetimeFigureOut">
              <a:rPr lang="zh-CN" altLang="en-US" smtClean="0"/>
              <a:pPr/>
              <a:t>2012/4/9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D391-3390-430F-AC2C-576DAEFB7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CE57-FF15-4E44-9A48-45795E31A334}" type="datetimeFigureOut">
              <a:rPr lang="zh-CN" altLang="en-US" smtClean="0"/>
              <a:pPr/>
              <a:t>2012/4/9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D391-3390-430F-AC2C-576DAEFB7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CE57-FF15-4E44-9A48-45795E31A334}" type="datetimeFigureOut">
              <a:rPr lang="zh-CN" altLang="en-US" smtClean="0"/>
              <a:pPr/>
              <a:t>2012/4/9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D391-3390-430F-AC2C-576DAEFB7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CE57-FF15-4E44-9A48-45795E31A334}" type="datetimeFigureOut">
              <a:rPr lang="zh-CN" altLang="en-US" smtClean="0"/>
              <a:pPr/>
              <a:t>2012/4/9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D391-3390-430F-AC2C-576DAEFB7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CE57-FF15-4E44-9A48-45795E31A334}" type="datetimeFigureOut">
              <a:rPr lang="zh-CN" altLang="en-US" smtClean="0"/>
              <a:pPr/>
              <a:t>2012/4/9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D391-3390-430F-AC2C-576DAEFB7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CE57-FF15-4E44-9A48-45795E31A334}" type="datetimeFigureOut">
              <a:rPr lang="zh-CN" altLang="en-US" smtClean="0"/>
              <a:pPr/>
              <a:t>2012/4/9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6D391-3390-430F-AC2C-576DAEFB7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BCE57-FF15-4E44-9A48-45795E31A334}" type="datetimeFigureOut">
              <a:rPr lang="zh-CN" altLang="en-US" smtClean="0"/>
              <a:pPr/>
              <a:t>2012/4/9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6D391-3390-430F-AC2C-576DAEFB72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1988840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Unit1 My name’s Gina</a:t>
            </a:r>
            <a:br>
              <a:rPr lang="en-US" altLang="zh-CN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zh-CN" alt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b="1" dirty="0" smtClean="0">
              <a:solidFill>
                <a:srgbClr val="002060"/>
              </a:solidFill>
            </a:endParaRPr>
          </a:p>
          <a:p>
            <a:endParaRPr lang="zh-CN" alt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eck ham.jpg"/>
          <p:cNvPicPr>
            <a:picLocks noChangeAspect="1"/>
          </p:cNvPicPr>
          <p:nvPr/>
        </p:nvPicPr>
        <p:blipFill>
          <a:blip r:embed="rId3" cstate="print"/>
          <a:srcRect t="3011" b="2630"/>
          <a:stretch>
            <a:fillRect/>
          </a:stretch>
        </p:blipFill>
        <p:spPr>
          <a:xfrm>
            <a:off x="0" y="0"/>
            <a:ext cx="460851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88024" y="1700808"/>
            <a:ext cx="4139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What is his fist name?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788024" y="2420888"/>
            <a:ext cx="4139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What is his last name?</a:t>
            </a:r>
            <a:endParaRPr lang="zh-CN" altLang="en-US" sz="3200" dirty="0"/>
          </a:p>
        </p:txBody>
      </p:sp>
      <p:pic>
        <p:nvPicPr>
          <p:cNvPr id="5" name="图片 4" descr="图片2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3717032"/>
            <a:ext cx="2743200" cy="3352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16016" y="620688"/>
            <a:ext cx="44279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David Beckham</a:t>
            </a:r>
            <a:endParaRPr lang="zh-CN" alt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4679504" y="4221088"/>
            <a:ext cx="44644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David –first name</a:t>
            </a:r>
          </a:p>
          <a:p>
            <a:r>
              <a:rPr lang="en-US" altLang="zh-CN" sz="3200" dirty="0" smtClean="0"/>
              <a:t>Beckham—last name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林妙可.jpg"/>
          <p:cNvPicPr>
            <a:picLocks noChangeAspect="1"/>
          </p:cNvPicPr>
          <p:nvPr/>
        </p:nvPicPr>
        <p:blipFill>
          <a:blip r:embed="rId3" cstate="print"/>
          <a:srcRect t="3073" r="5825" b="4733"/>
          <a:stretch>
            <a:fillRect/>
          </a:stretch>
        </p:blipFill>
        <p:spPr>
          <a:xfrm>
            <a:off x="0" y="0"/>
            <a:ext cx="3635896" cy="57332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588224" y="2924944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First name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707904" y="2924944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Last name</a:t>
            </a:r>
            <a:endParaRPr lang="zh-CN" altLang="en-US" sz="2800" dirty="0"/>
          </a:p>
        </p:txBody>
      </p:sp>
      <p:grpSp>
        <p:nvGrpSpPr>
          <p:cNvPr id="13" name="组合 12"/>
          <p:cNvGrpSpPr/>
          <p:nvPr/>
        </p:nvGrpSpPr>
        <p:grpSpPr>
          <a:xfrm>
            <a:off x="4355976" y="836712"/>
            <a:ext cx="3528392" cy="830997"/>
            <a:chOff x="4355976" y="836712"/>
            <a:chExt cx="3528392" cy="830997"/>
          </a:xfrm>
        </p:grpSpPr>
        <p:sp>
          <p:nvSpPr>
            <p:cNvPr id="3" name="TextBox 2"/>
            <p:cNvSpPr txBox="1"/>
            <p:nvPr/>
          </p:nvSpPr>
          <p:spPr>
            <a:xfrm>
              <a:off x="4355976" y="836712"/>
              <a:ext cx="1224136" cy="830997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/>
                <a:t>Lin</a:t>
              </a:r>
              <a:endParaRPr lang="zh-CN" altLang="en-US" sz="48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724128" y="836712"/>
              <a:ext cx="2160240" cy="830997"/>
            </a:xfrm>
            <a:prstGeom prst="rect">
              <a:avLst/>
            </a:prstGeom>
            <a:solidFill>
              <a:srgbClr val="FF3399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err="1" smtClean="0"/>
                <a:t>Miaoke</a:t>
              </a:r>
              <a:endParaRPr lang="zh-CN" altLang="en-US" sz="4800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48264" y="1700808"/>
            <a:ext cx="1068958" cy="1083493"/>
            <a:chOff x="6948264" y="1700808"/>
            <a:chExt cx="1068958" cy="108349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948264" y="1700808"/>
              <a:ext cx="576064" cy="4320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 Box 43"/>
            <p:cNvSpPr txBox="1">
              <a:spLocks noChangeArrowheads="1"/>
            </p:cNvSpPr>
            <p:nvPr/>
          </p:nvSpPr>
          <p:spPr bwMode="auto">
            <a:xfrm>
              <a:off x="7020272" y="2204864"/>
              <a:ext cx="996950" cy="579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ea typeface="黑体" pitchFamily="49" charset="-122"/>
                </a:rPr>
                <a:t>名字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07904" y="1700808"/>
            <a:ext cx="1080120" cy="1011485"/>
            <a:chOff x="3707904" y="1700808"/>
            <a:chExt cx="1080120" cy="1011485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4067944" y="1700808"/>
              <a:ext cx="720080" cy="43204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 Box 44"/>
            <p:cNvSpPr txBox="1">
              <a:spLocks noChangeArrowheads="1"/>
            </p:cNvSpPr>
            <p:nvPr/>
          </p:nvSpPr>
          <p:spPr bwMode="auto">
            <a:xfrm>
              <a:off x="3707904" y="2132856"/>
              <a:ext cx="996950" cy="579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ea typeface="黑体" pitchFamily="49" charset="-122"/>
                </a:rPr>
                <a:t>姓氏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71600" y="1268760"/>
            <a:ext cx="5256584" cy="1880919"/>
            <a:chOff x="4499992" y="2204864"/>
            <a:chExt cx="5256584" cy="1880919"/>
          </a:xfrm>
        </p:grpSpPr>
        <p:sp>
          <p:nvSpPr>
            <p:cNvPr id="3" name="Text Box 17"/>
            <p:cNvSpPr txBox="1">
              <a:spLocks noChangeArrowheads="1"/>
            </p:cNvSpPr>
            <p:nvPr/>
          </p:nvSpPr>
          <p:spPr bwMode="auto">
            <a:xfrm>
              <a:off x="4788024" y="2204864"/>
              <a:ext cx="3131840" cy="600164"/>
            </a:xfrm>
            <a:prstGeom prst="rect">
              <a:avLst/>
            </a:prstGeom>
            <a:solidFill>
              <a:srgbClr val="008000"/>
            </a:solidFill>
            <a:ln w="47625">
              <a:solidFill>
                <a:srgbClr val="008000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altLang="zh-CN" sz="3300" dirty="0" smtClean="0">
                  <a:solidFill>
                    <a:schemeClr val="bg1"/>
                  </a:solidFill>
                  <a:latin typeface="Arial Black" pitchFamily="34" charset="0"/>
                </a:rPr>
                <a:t>Harry Potter</a:t>
              </a:r>
              <a:endParaRPr lang="en-US" altLang="zh-CN" sz="33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4860032" y="2924944"/>
              <a:ext cx="576064" cy="5760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4499992" y="3501008"/>
              <a:ext cx="23042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/>
                <a:t>First name</a:t>
              </a:r>
              <a:endParaRPr lang="zh-CN" altLang="en-US" sz="32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732240" y="3501008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/>
                <a:t>Last name</a:t>
              </a:r>
              <a:endParaRPr lang="zh-CN" altLang="en-US" sz="3200" dirty="0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7164288" y="2852936"/>
              <a:ext cx="936104" cy="7920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标题 1"/>
          <p:cNvSpPr txBox="1">
            <a:spLocks/>
          </p:cNvSpPr>
          <p:nvPr/>
        </p:nvSpPr>
        <p:spPr>
          <a:xfrm>
            <a:off x="1115616" y="3789040"/>
            <a:ext cx="3754760" cy="1143000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</a:t>
            </a:r>
            <a:r>
              <a:rPr kumimoji="0" lang="en-US" altLang="zh-CN" sz="44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altLang="zh-CN" sz="4400" b="1" dirty="0" err="1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Miaoke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5057800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Last name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3275856" y="5057800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First name</a:t>
            </a:r>
            <a:endParaRPr lang="zh-CN" altLang="en-US" sz="3200" dirty="0"/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03648" y="4653136"/>
            <a:ext cx="72008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707904" y="4653136"/>
            <a:ext cx="648072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mic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1340768"/>
            <a:ext cx="2165201" cy="2165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Blackboard design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2708920"/>
            <a:ext cx="44644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/>
            <a:endParaRPr lang="en-US" altLang="zh-CN" b="1" dirty="0" smtClean="0"/>
          </a:p>
          <a:p>
            <a:pPr marL="400050" indent="-400050"/>
            <a:r>
              <a:rPr lang="en-US" altLang="zh-CN" b="1" dirty="0" smtClean="0"/>
              <a:t>Vocabulary</a:t>
            </a:r>
          </a:p>
          <a:p>
            <a:r>
              <a:rPr lang="en-US" altLang="zh-CN" dirty="0" smtClean="0"/>
              <a:t>First: a.</a:t>
            </a:r>
            <a:r>
              <a:rPr lang="zh-CN" altLang="en-US" dirty="0" smtClean="0"/>
              <a:t>第一的</a:t>
            </a:r>
            <a:endParaRPr lang="en-US" altLang="zh-CN" dirty="0" smtClean="0"/>
          </a:p>
          <a:p>
            <a:r>
              <a:rPr lang="en-US" altLang="zh-CN" dirty="0" smtClean="0"/>
              <a:t>Fist name</a:t>
            </a:r>
          </a:p>
          <a:p>
            <a:r>
              <a:rPr lang="en-US" altLang="zh-CN" dirty="0" smtClean="0"/>
              <a:t>Last: a.</a:t>
            </a:r>
            <a:r>
              <a:rPr lang="zh-CN" altLang="en-US" dirty="0" smtClean="0"/>
              <a:t>最后的；上一个的</a:t>
            </a:r>
            <a:endParaRPr lang="en-US" altLang="zh-CN" dirty="0" smtClean="0"/>
          </a:p>
          <a:p>
            <a:r>
              <a:rPr lang="en-US" altLang="zh-CN" dirty="0" smtClean="0"/>
              <a:t>Last name </a:t>
            </a:r>
          </a:p>
          <a:p>
            <a:r>
              <a:rPr lang="en-US" altLang="zh-CN" dirty="0" smtClean="0"/>
              <a:t>Boy, girl, family</a:t>
            </a:r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1052736"/>
            <a:ext cx="31683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lvl="0" indent="-40005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 </a:t>
            </a:r>
            <a:r>
              <a:rPr lang="en-US" altLang="zh-CN" b="1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Review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/>
              <a:t>Hi, What’s your /his /her name</a:t>
            </a:r>
            <a:r>
              <a:rPr lang="zh-CN" altLang="en-US" dirty="0" smtClean="0"/>
              <a:t>？</a:t>
            </a:r>
            <a:endParaRPr lang="en-US" altLang="zh-CN" dirty="0" smtClean="0"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i="1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My</a:t>
            </a:r>
            <a:r>
              <a:rPr lang="en-US" altLang="zh-CN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 name is Jenny.</a:t>
            </a:r>
            <a:endParaRPr lang="en-US" altLang="zh-CN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i="1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His</a:t>
            </a:r>
            <a:r>
              <a:rPr lang="en-US" altLang="zh-CN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 name is Tony.</a:t>
            </a:r>
            <a:endParaRPr lang="en-US" altLang="zh-CN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i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Her</a:t>
            </a:r>
            <a:r>
              <a:rPr lang="en-US" altLang="zh-CN" dirty="0" smtClean="0">
                <a:latin typeface="Arial"/>
                <a:ea typeface="宋体" pitchFamily="2" charset="-122"/>
                <a:cs typeface="Times New Roman" pitchFamily="18" charset="0"/>
              </a:rPr>
              <a:t> 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name is Gina.</a:t>
            </a:r>
          </a:p>
          <a:p>
            <a:pPr>
              <a:buNone/>
            </a:pPr>
            <a:r>
              <a:rPr lang="en-US" altLang="zh-CN" dirty="0" smtClean="0"/>
              <a:t>Nice to meet you.</a:t>
            </a:r>
          </a:p>
          <a:p>
            <a:pPr>
              <a:buNone/>
            </a:pPr>
            <a:r>
              <a:rPr lang="en-US" altLang="zh-CN" dirty="0" smtClean="0"/>
              <a:t> Nice to meet you, too.</a:t>
            </a:r>
            <a:endParaRPr lang="zh-CN" altLang="en-US" dirty="0" smtClean="0"/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7984" y="1196752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Dialogue:</a:t>
            </a:r>
          </a:p>
          <a:p>
            <a:r>
              <a:rPr lang="en-US" altLang="zh-CN" dirty="0" smtClean="0"/>
              <a:t>Hello, Linda.</a:t>
            </a:r>
          </a:p>
          <a:p>
            <a:r>
              <a:rPr lang="en-US" altLang="zh-CN" dirty="0" smtClean="0"/>
              <a:t>Hello, Mr. Smith/ Miss Smith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283968" y="2924944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altLang="zh-CN" dirty="0" smtClean="0"/>
              <a:t>3.    What is  your first name and last name?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355976" y="3501008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Homework:</a:t>
            </a:r>
          </a:p>
          <a:p>
            <a:r>
              <a:rPr lang="en-US" altLang="zh-CN" dirty="0" smtClean="0"/>
              <a:t>Make a name card for yourself or your families.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699792" y="4797152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Chinese</a:t>
            </a:r>
          </a:p>
          <a:p>
            <a:r>
              <a:rPr lang="en-US" altLang="zh-CN" dirty="0" smtClean="0"/>
              <a:t>  Yang</a:t>
            </a:r>
          </a:p>
          <a:p>
            <a:r>
              <a:rPr lang="en-US" altLang="zh-CN" dirty="0" smtClean="0"/>
              <a:t>   </a:t>
            </a:r>
            <a:r>
              <a:rPr lang="en-US" altLang="zh-CN" dirty="0" err="1" smtClean="0"/>
              <a:t>Zi</a:t>
            </a:r>
            <a:r>
              <a:rPr lang="en-US" altLang="zh-CN" dirty="0" smtClean="0"/>
              <a:t> 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827584" y="4725144"/>
            <a:ext cx="2880320" cy="1008112"/>
            <a:chOff x="899592" y="4293096"/>
            <a:chExt cx="2880320" cy="100811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3779912" y="4293096"/>
              <a:ext cx="0" cy="10081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899592" y="4365104"/>
              <a:ext cx="244827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          English </a:t>
              </a:r>
            </a:p>
            <a:p>
              <a:r>
                <a:rPr lang="en-US" altLang="zh-CN" dirty="0" smtClean="0"/>
                <a:t>First name: Potter</a:t>
              </a:r>
            </a:p>
            <a:p>
              <a:r>
                <a:rPr lang="en-US" altLang="zh-CN" dirty="0" smtClean="0"/>
                <a:t>Last name: Harry</a:t>
              </a:r>
              <a:endParaRPr lang="zh-CN" altLang="en-US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99592" y="4293096"/>
              <a:ext cx="0" cy="10081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99592" y="4293096"/>
              <a:ext cx="288032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99592" y="5301208"/>
              <a:ext cx="288032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99592" y="4653136"/>
              <a:ext cx="288032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771800" y="4293096"/>
              <a:ext cx="0" cy="10081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4283968" y="2132856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Question:</a:t>
            </a:r>
          </a:p>
          <a:p>
            <a:endParaRPr lang="en-US" altLang="zh-CN" dirty="0" smtClean="0"/>
          </a:p>
        </p:txBody>
      </p:sp>
      <p:sp>
        <p:nvSpPr>
          <p:cNvPr id="32" name="矩形 31"/>
          <p:cNvSpPr/>
          <p:nvPr/>
        </p:nvSpPr>
        <p:spPr>
          <a:xfrm>
            <a:off x="4283968" y="24208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altLang="zh-CN" dirty="0" smtClean="0"/>
              <a:t>What is his/her first / given name?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 smtClean="0"/>
              <a:t>What is his/her last name/ family name?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内容占位符 8" descr="图片5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180975" y="0"/>
            <a:ext cx="9704135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92500" y="1989138"/>
            <a:ext cx="59753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8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</a:endParaRPr>
          </a:p>
        </p:txBody>
      </p:sp>
      <p:pic>
        <p:nvPicPr>
          <p:cNvPr id="5" name="Picture 6" descr="42005329828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6210300"/>
            <a:ext cx="6858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42005329828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6210300"/>
            <a:ext cx="6858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42005329828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6210300"/>
            <a:ext cx="6858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42005329828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01100" y="6210300"/>
            <a:ext cx="6858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42005329828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4408" y="6210300"/>
            <a:ext cx="71368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42005329828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2" y="6210300"/>
            <a:ext cx="71368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42005329828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199" y="6210300"/>
            <a:ext cx="71368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4flow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3850" y="4724400"/>
            <a:ext cx="2133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42005329828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6210300"/>
            <a:ext cx="6858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347864" y="836712"/>
            <a:ext cx="6336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Name Game!      P.3</a:t>
            </a:r>
            <a:endParaRPr lang="zh-CN" altLang="en-US" sz="54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11960" y="1196752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139952" y="2132856"/>
            <a:ext cx="44644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Work in groups and introduce yourself and others</a:t>
            </a:r>
          </a:p>
          <a:p>
            <a:r>
              <a:rPr lang="zh-CN" altLang="en-US" sz="3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小组合作 介绍自己和他人</a:t>
            </a:r>
            <a:endParaRPr lang="zh-CN" altLang="en-US" sz="36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7" name="Picture 6" descr="42005329828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6210300"/>
            <a:ext cx="6858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oy.jpg"/>
          <p:cNvPicPr>
            <a:picLocks noChangeAspect="1"/>
          </p:cNvPicPr>
          <p:nvPr/>
        </p:nvPicPr>
        <p:blipFill>
          <a:blip r:embed="rId2" cstate="print"/>
          <a:srcRect l="3259" t="2751" r="7844" b="7780"/>
          <a:stretch>
            <a:fillRect/>
          </a:stretch>
        </p:blipFill>
        <p:spPr>
          <a:xfrm>
            <a:off x="0" y="0"/>
            <a:ext cx="4644008" cy="5589240"/>
          </a:xfrm>
          <a:prstGeom prst="rect">
            <a:avLst/>
          </a:prstGeom>
        </p:spPr>
      </p:pic>
      <p:pic>
        <p:nvPicPr>
          <p:cNvPr id="4" name="图片 3" descr="girl.jpg"/>
          <p:cNvPicPr>
            <a:picLocks noChangeAspect="1"/>
          </p:cNvPicPr>
          <p:nvPr/>
        </p:nvPicPr>
        <p:blipFill>
          <a:blip r:embed="rId3" cstate="print"/>
          <a:srcRect l="18706" r="12201"/>
          <a:stretch>
            <a:fillRect/>
          </a:stretch>
        </p:blipFill>
        <p:spPr>
          <a:xfrm>
            <a:off x="4644008" y="0"/>
            <a:ext cx="4499992" cy="55172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3608" y="5589240"/>
            <a:ext cx="2232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boy</a:t>
            </a:r>
            <a:endParaRPr lang="zh-CN" altLang="en-US" sz="4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228184" y="5517232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/>
              <a:t>girl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halks.png"/>
          <p:cNvPicPr>
            <a:picLocks noChangeAspect="1"/>
          </p:cNvPicPr>
          <p:nvPr/>
        </p:nvPicPr>
        <p:blipFill>
          <a:blip r:embed="rId3" cstate="print"/>
          <a:srcRect l="17895"/>
          <a:stretch>
            <a:fillRect/>
          </a:stretch>
        </p:blipFill>
        <p:spPr>
          <a:xfrm>
            <a:off x="2987824" y="1340768"/>
            <a:ext cx="2973333" cy="21656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76056" y="836712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Chalks </a:t>
            </a:r>
            <a:r>
              <a:rPr lang="zh-CN" altLang="en-US" sz="3200" dirty="0" smtClean="0">
                <a:solidFill>
                  <a:schemeClr val="bg1"/>
                </a:solidFill>
              </a:rPr>
              <a:t>粉笔</a:t>
            </a:r>
            <a:endParaRPr lang="en-US" altLang="zh-CN" sz="3200" dirty="0" smtClean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4149080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is</a:t>
            </a:r>
            <a:r>
              <a:rPr lang="en-US" altLang="zh-CN" sz="2800" dirty="0" smtClean="0">
                <a:solidFill>
                  <a:schemeClr val="bg1"/>
                </a:solidFill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</a:rPr>
              <a:t>at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80112" y="4273932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3399"/>
                </a:solidFill>
              </a:rPr>
              <a:t>is </a:t>
            </a:r>
            <a:r>
              <a:rPr lang="en-US" altLang="zh-CN" sz="2800" dirty="0" smtClean="0">
                <a:solidFill>
                  <a:srgbClr val="FF3399"/>
                </a:solidFill>
              </a:rPr>
              <a:t>at</a:t>
            </a:r>
            <a:endParaRPr lang="zh-CN" altLang="en-US" sz="2800" dirty="0">
              <a:solidFill>
                <a:srgbClr val="FF3399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788024" y="3356992"/>
            <a:ext cx="1656184" cy="1458163"/>
            <a:chOff x="4788024" y="3356992"/>
            <a:chExt cx="1656184" cy="1458163"/>
          </a:xfrm>
        </p:grpSpPr>
        <p:sp>
          <p:nvSpPr>
            <p:cNvPr id="13" name="TextBox 12"/>
            <p:cNvSpPr txBox="1"/>
            <p:nvPr/>
          </p:nvSpPr>
          <p:spPr>
            <a:xfrm>
              <a:off x="4788024" y="3861048"/>
              <a:ext cx="165618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FF3399"/>
                  </a:solidFill>
                </a:rPr>
                <a:t>The </a:t>
              </a:r>
              <a:r>
                <a:rPr lang="en-US" altLang="zh-CN" sz="2800" dirty="0" smtClean="0">
                  <a:solidFill>
                    <a:srgbClr val="FF3399"/>
                  </a:solidFill>
                </a:rPr>
                <a:t>red </a:t>
              </a:r>
              <a:r>
                <a:rPr lang="en-US" altLang="zh-CN" sz="2800" dirty="0" smtClean="0">
                  <a:solidFill>
                    <a:srgbClr val="FF3399"/>
                  </a:solidFill>
                </a:rPr>
                <a:t>chalk</a:t>
              </a:r>
              <a:endParaRPr lang="zh-CN" altLang="en-US" sz="2800" dirty="0">
                <a:solidFill>
                  <a:srgbClr val="FF3399"/>
                </a:solidFill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5436096" y="3356992"/>
              <a:ext cx="720080" cy="720080"/>
            </a:xfrm>
            <a:prstGeom prst="line">
              <a:avLst/>
            </a:prstGeom>
            <a:ln>
              <a:solidFill>
                <a:srgbClr val="FF33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6300192" y="4273932"/>
            <a:ext cx="1224136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3399"/>
                </a:solidFill>
              </a:rPr>
              <a:t>last</a:t>
            </a:r>
            <a:r>
              <a:rPr lang="en-US" altLang="zh-CN" sz="2800" dirty="0" smtClean="0">
                <a:solidFill>
                  <a:srgbClr val="FF3399"/>
                </a:solidFill>
              </a:rPr>
              <a:t>.</a:t>
            </a:r>
            <a:endParaRPr lang="zh-CN" altLang="en-US" sz="2800" dirty="0">
              <a:solidFill>
                <a:srgbClr val="FF3399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7864" y="4129916"/>
            <a:ext cx="1008112" cy="52322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first</a:t>
            </a:r>
            <a:r>
              <a:rPr lang="en-US" altLang="zh-CN" sz="2800" dirty="0" smtClean="0">
                <a:solidFill>
                  <a:schemeClr val="bg1"/>
                </a:solidFill>
              </a:rPr>
              <a:t>.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63688" y="3068960"/>
            <a:ext cx="2088232" cy="1602179"/>
            <a:chOff x="1763688" y="3068960"/>
            <a:chExt cx="2088232" cy="1602179"/>
          </a:xfrm>
        </p:grpSpPr>
        <p:cxnSp>
          <p:nvCxnSpPr>
            <p:cNvPr id="9" name="直接连接符 8"/>
            <p:cNvCxnSpPr/>
            <p:nvPr/>
          </p:nvCxnSpPr>
          <p:spPr>
            <a:xfrm flipH="1">
              <a:off x="2411760" y="3068960"/>
              <a:ext cx="504056" cy="7920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1763688" y="3717032"/>
              <a:ext cx="208823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The white chalk 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987824" y="1052736"/>
            <a:ext cx="3096344" cy="729372"/>
            <a:chOff x="2987824" y="1052736"/>
            <a:chExt cx="3096344" cy="729372"/>
          </a:xfrm>
        </p:grpSpPr>
        <p:sp>
          <p:nvSpPr>
            <p:cNvPr id="20" name="TextBox 19"/>
            <p:cNvSpPr txBox="1"/>
            <p:nvPr/>
          </p:nvSpPr>
          <p:spPr>
            <a:xfrm>
              <a:off x="2987824" y="1052736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707904" y="1124744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139952" y="1196752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644008" y="1259468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076056" y="1340768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580112" y="1412776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6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/>
      <p:bldP spid="14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796136" y="476672"/>
            <a:ext cx="47880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Who is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first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图片 11" descr="fist one and last one.jpg"/>
          <p:cNvPicPr>
            <a:picLocks noChangeAspect="1"/>
          </p:cNvPicPr>
          <p:nvPr/>
        </p:nvPicPr>
        <p:blipFill>
          <a:blip r:embed="rId3" cstate="print"/>
          <a:srcRect l="3097" r="29525"/>
          <a:stretch>
            <a:fillRect/>
          </a:stretch>
        </p:blipFill>
        <p:spPr>
          <a:xfrm>
            <a:off x="0" y="0"/>
            <a:ext cx="5472608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796136" y="1628800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Who is last?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40152" y="980728"/>
            <a:ext cx="3203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Xi </a:t>
            </a:r>
            <a:r>
              <a:rPr lang="en-US" altLang="zh-CN" sz="2800" dirty="0" err="1" smtClean="0">
                <a:latin typeface="Times New Roman" pitchFamily="18" charset="0"/>
                <a:cs typeface="Times New Roman" pitchFamily="18" charset="0"/>
              </a:rPr>
              <a:t>Yangyang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is first. 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40152" y="2132856"/>
            <a:ext cx="3203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latin typeface="Times New Roman" pitchFamily="18" charset="0"/>
                <a:cs typeface="Times New Roman" pitchFamily="18" charset="0"/>
              </a:rPr>
              <a:t>Hui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err="1" smtClean="0">
                <a:latin typeface="Times New Roman" pitchFamily="18" charset="0"/>
                <a:cs typeface="Times New Roman" pitchFamily="18" charset="0"/>
              </a:rPr>
              <a:t>Tailang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is last. 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aouskl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6211669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1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2555776" y="6211669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2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995936" y="6211669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3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5364088" y="6211669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4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6732240" y="6211669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5</a:t>
            </a:r>
            <a:endParaRPr lang="zh-CN" altLang="en-US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7956376" y="6211669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6</a:t>
            </a:r>
            <a:endParaRPr lang="zh-CN" altLang="en-US" sz="3600" dirty="0"/>
          </a:p>
        </p:txBody>
      </p:sp>
      <p:grpSp>
        <p:nvGrpSpPr>
          <p:cNvPr id="15" name="组合 14"/>
          <p:cNvGrpSpPr/>
          <p:nvPr/>
        </p:nvGrpSpPr>
        <p:grpSpPr>
          <a:xfrm flipH="1">
            <a:off x="0" y="260648"/>
            <a:ext cx="3923928" cy="3284984"/>
            <a:chOff x="3923928" y="260648"/>
            <a:chExt cx="4608512" cy="3284984"/>
          </a:xfrm>
        </p:grpSpPr>
        <p:sp>
          <p:nvSpPr>
            <p:cNvPr id="3" name="矩形 2"/>
            <p:cNvSpPr/>
            <p:nvPr/>
          </p:nvSpPr>
          <p:spPr>
            <a:xfrm>
              <a:off x="5148064" y="1196752"/>
              <a:ext cx="20018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Who is first?</a:t>
              </a:r>
              <a:endParaRPr lang="zh-CN" altLang="en-US" sz="2800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5220072" y="1844824"/>
              <a:ext cx="194553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Who is last?</a:t>
              </a:r>
              <a:endParaRPr lang="zh-CN" altLang="en-US" sz="2800" dirty="0"/>
            </a:p>
          </p:txBody>
        </p:sp>
        <p:sp>
          <p:nvSpPr>
            <p:cNvPr id="11" name="云形标注 10"/>
            <p:cNvSpPr/>
            <p:nvPr/>
          </p:nvSpPr>
          <p:spPr>
            <a:xfrm>
              <a:off x="3923928" y="260648"/>
              <a:ext cx="4608512" cy="3284984"/>
            </a:xfrm>
            <a:prstGeom prst="cloudCallout">
              <a:avLst/>
            </a:prstGeom>
            <a:noFill/>
            <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20072" y="404664"/>
            <a:ext cx="3923928" cy="2682299"/>
            <a:chOff x="5220072" y="404664"/>
            <a:chExt cx="3923928" cy="2682299"/>
          </a:xfrm>
        </p:grpSpPr>
        <p:sp>
          <p:nvSpPr>
            <p:cNvPr id="12" name="TextBox 11"/>
            <p:cNvSpPr txBox="1"/>
            <p:nvPr/>
          </p:nvSpPr>
          <p:spPr>
            <a:xfrm>
              <a:off x="5471592" y="2132856"/>
              <a:ext cx="367240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The boy is first. </a:t>
              </a:r>
            </a:p>
            <a:p>
              <a:r>
                <a:rPr lang="en-US" altLang="zh-CN" sz="2800" dirty="0" smtClean="0"/>
                <a:t>The girl is last.</a:t>
              </a:r>
              <a:endParaRPr lang="zh-CN" altLang="en-US" sz="2800" dirty="0"/>
            </a:p>
          </p:txBody>
        </p:sp>
        <p:pic>
          <p:nvPicPr>
            <p:cNvPr id="16" name="图片 15" descr="the first.jpg"/>
            <p:cNvPicPr>
              <a:picLocks noChangeAspect="1"/>
            </p:cNvPicPr>
            <p:nvPr/>
          </p:nvPicPr>
          <p:blipFill>
            <a:blip r:embed="rId3" cstate="print"/>
            <a:srcRect l="20290" r="20335" b="42723"/>
            <a:stretch>
              <a:fillRect/>
            </a:stretch>
          </p:blipFill>
          <p:spPr>
            <a:xfrm>
              <a:off x="5220072" y="404664"/>
              <a:ext cx="1512168" cy="164107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he firs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04256" cy="25922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55776" y="2636912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First</a:t>
            </a:r>
            <a:endParaRPr lang="zh-CN" altLang="en-US" sz="2800" dirty="0"/>
          </a:p>
        </p:txBody>
      </p:sp>
      <p:pic>
        <p:nvPicPr>
          <p:cNvPr id="4" name="图片 3" descr="chalks.png"/>
          <p:cNvPicPr>
            <a:picLocks noChangeAspect="1"/>
          </p:cNvPicPr>
          <p:nvPr/>
        </p:nvPicPr>
        <p:blipFill>
          <a:blip r:embed="rId4" cstate="print"/>
          <a:srcRect l="16761"/>
          <a:stretch>
            <a:fillRect/>
          </a:stretch>
        </p:blipFill>
        <p:spPr>
          <a:xfrm>
            <a:off x="4139952" y="188640"/>
            <a:ext cx="2520280" cy="193837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868144" y="1988840"/>
            <a:ext cx="2987824" cy="1602179"/>
            <a:chOff x="6660232" y="2060848"/>
            <a:chExt cx="2987824" cy="1602179"/>
          </a:xfrm>
        </p:grpSpPr>
        <p:sp>
          <p:nvSpPr>
            <p:cNvPr id="5" name="TextBox 4"/>
            <p:cNvSpPr txBox="1"/>
            <p:nvPr/>
          </p:nvSpPr>
          <p:spPr>
            <a:xfrm>
              <a:off x="6660232" y="2708920"/>
              <a:ext cx="298782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/>
                <a:t>Last</a:t>
              </a:r>
            </a:p>
            <a:p>
              <a:endParaRPr lang="zh-CN" altLang="en-US" sz="2800" dirty="0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6876256" y="2060848"/>
              <a:ext cx="288032" cy="648072"/>
            </a:xfrm>
            <a:prstGeom prst="line">
              <a:avLst/>
            </a:prstGeom>
            <a:ln w="57150">
              <a:solidFill>
                <a:srgbClr val="FF33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 descr="图片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60232" y="3505200"/>
            <a:ext cx="2743200" cy="33528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339752" y="3212976"/>
            <a:ext cx="5832648" cy="2592288"/>
            <a:chOff x="2339752" y="3212976"/>
            <a:chExt cx="5832648" cy="2592288"/>
          </a:xfrm>
        </p:grpSpPr>
        <p:sp>
          <p:nvSpPr>
            <p:cNvPr id="13" name="椭圆形标注 12"/>
            <p:cNvSpPr/>
            <p:nvPr/>
          </p:nvSpPr>
          <p:spPr>
            <a:xfrm>
              <a:off x="2339752" y="3212976"/>
              <a:ext cx="5832648" cy="2592288"/>
            </a:xfrm>
            <a:prstGeom prst="wedgeEllipseCallout">
              <a:avLst>
                <a:gd name="adj1" fmla="val -57159"/>
                <a:gd name="adj2" fmla="val -20173"/>
              </a:avLst>
            </a:prstGeom>
            <a:solidFill>
              <a:schemeClr val="bg1">
                <a:alpha val="0"/>
              </a:schemeClr>
            </a:solidFill>
            <a:ln>
              <a:solidFill>
                <a:srgbClr val="33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noFill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203848" y="3789040"/>
              <a:ext cx="353237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What is my first </a:t>
              </a:r>
              <a:r>
                <a:rPr lang="en-US" altLang="zh-CN" sz="2800" dirty="0" smtClean="0"/>
                <a:t>name?</a:t>
              </a:r>
              <a:endParaRPr lang="zh-CN" altLang="en-US" sz="2800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3275856" y="4653136"/>
              <a:ext cx="347601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/>
                <a:t>What is </a:t>
              </a:r>
              <a:r>
                <a:rPr lang="en-US" altLang="zh-CN" sz="2800" dirty="0" smtClean="0"/>
                <a:t>my last </a:t>
              </a:r>
              <a:r>
                <a:rPr lang="en-US" altLang="zh-CN" sz="2800" dirty="0" smtClean="0"/>
                <a:t>name?</a:t>
              </a:r>
              <a:endParaRPr lang="zh-CN" altLang="en-US" sz="2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arr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07290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48064" y="2852936"/>
            <a:ext cx="525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Harry Potter</a:t>
            </a:r>
          </a:p>
          <a:p>
            <a:r>
              <a:rPr lang="en-US" altLang="zh-CN" sz="4800" dirty="0" smtClean="0"/>
              <a:t>He is a boy. </a:t>
            </a:r>
            <a:endParaRPr lang="zh-CN" altLang="en-US" sz="4800" dirty="0"/>
          </a:p>
        </p:txBody>
      </p:sp>
      <p:pic>
        <p:nvPicPr>
          <p:cNvPr id="4" name="图片 3" descr="ba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40552" y="2708920"/>
            <a:ext cx="2236068" cy="2236068"/>
          </a:xfrm>
          <a:prstGeom prst="rect">
            <a:avLst/>
          </a:prstGeom>
        </p:spPr>
      </p:pic>
    </p:spTree>
  </p:cSld>
  <p:clrMapOvr>
    <a:masterClrMapping/>
  </p:clrMapOvr>
  <p:transition spd="slow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39 -0.08935 L -0.50018 -0.27847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3"/>
          <p:cNvSpPr>
            <a:spLocks noChangeShapeType="1"/>
          </p:cNvSpPr>
          <p:nvPr/>
        </p:nvSpPr>
        <p:spPr bwMode="auto">
          <a:xfrm>
            <a:off x="2483768" y="1988840"/>
            <a:ext cx="647700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Line 21"/>
          <p:cNvSpPr>
            <a:spLocks noChangeShapeType="1"/>
          </p:cNvSpPr>
          <p:nvPr/>
        </p:nvSpPr>
        <p:spPr bwMode="auto">
          <a:xfrm flipV="1">
            <a:off x="1331640" y="548680"/>
            <a:ext cx="1008112" cy="50405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" name="Text Box 43"/>
          <p:cNvSpPr txBox="1">
            <a:spLocks noChangeArrowheads="1"/>
          </p:cNvSpPr>
          <p:nvPr/>
        </p:nvSpPr>
        <p:spPr bwMode="auto">
          <a:xfrm>
            <a:off x="5796136" y="2060848"/>
            <a:ext cx="996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dirty="0">
                <a:ea typeface="黑体" pitchFamily="49" charset="-122"/>
              </a:rPr>
              <a:t>名字</a:t>
            </a:r>
          </a:p>
        </p:txBody>
      </p:sp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467544" y="1340768"/>
            <a:ext cx="3131840" cy="600164"/>
          </a:xfrm>
          <a:prstGeom prst="rect">
            <a:avLst/>
          </a:prstGeom>
          <a:solidFill>
            <a:srgbClr val="008000"/>
          </a:solidFill>
          <a:ln w="4762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300" dirty="0" smtClean="0">
                <a:solidFill>
                  <a:schemeClr val="bg1"/>
                </a:solidFill>
                <a:latin typeface="Arial Black" pitchFamily="34" charset="0"/>
              </a:rPr>
              <a:t>Harry Potter</a:t>
            </a:r>
            <a:endParaRPr lang="en-US" altLang="zh-CN" sz="33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Rectangle 15"/>
          <p:cNvSpPr>
            <a:spLocks noChangeArrowheads="1"/>
          </p:cNvSpPr>
          <p:nvPr/>
        </p:nvSpPr>
        <p:spPr bwMode="auto">
          <a:xfrm>
            <a:off x="3635896" y="332656"/>
            <a:ext cx="1971675" cy="584200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First</a:t>
            </a:r>
            <a:r>
              <a:rPr lang="en-US" altLang="zh-CN" sz="3200" b="1" dirty="0">
                <a:solidFill>
                  <a:srgbClr val="99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32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name</a:t>
            </a:r>
            <a:endParaRPr lang="en-US" altLang="zh-CN" sz="3200" b="1" dirty="0">
              <a:solidFill>
                <a:srgbClr val="99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Line 24"/>
          <p:cNvSpPr>
            <a:spLocks noChangeShapeType="1"/>
          </p:cNvSpPr>
          <p:nvPr/>
        </p:nvSpPr>
        <p:spPr bwMode="auto">
          <a:xfrm>
            <a:off x="3131841" y="2420889"/>
            <a:ext cx="576064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3707904" y="2060848"/>
            <a:ext cx="1916113" cy="584200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Last</a:t>
            </a:r>
            <a:r>
              <a:rPr lang="en-US" altLang="zh-CN" sz="3200" b="1" dirty="0">
                <a:solidFill>
                  <a:srgbClr val="99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zh-CN" sz="32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name</a:t>
            </a:r>
            <a:endParaRPr lang="en-US" altLang="zh-CN" sz="3200" b="1" dirty="0">
              <a:solidFill>
                <a:srgbClr val="99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Line 22"/>
          <p:cNvSpPr>
            <a:spLocks noChangeShapeType="1"/>
          </p:cNvSpPr>
          <p:nvPr/>
        </p:nvSpPr>
        <p:spPr bwMode="auto">
          <a:xfrm>
            <a:off x="2339752" y="548680"/>
            <a:ext cx="12239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44"/>
          <p:cNvSpPr txBox="1">
            <a:spLocks noChangeArrowheads="1"/>
          </p:cNvSpPr>
          <p:nvPr/>
        </p:nvSpPr>
        <p:spPr bwMode="auto">
          <a:xfrm>
            <a:off x="5724128" y="332656"/>
            <a:ext cx="996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dirty="0">
                <a:ea typeface="黑体" pitchFamily="49" charset="-122"/>
              </a:rPr>
              <a:t>姓氏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544" y="3573016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Harry is his first name.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467544" y="4365104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Potter is his last name.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/>
      <p:bldP spid="2" grpId="0" animBg="1"/>
      <p:bldP spid="3" grpId="0" animBg="1"/>
      <p:bldP spid="5" grpId="0" animBg="1"/>
      <p:bldP spid="6" grpId="0" animBg="1"/>
      <p:bldP spid="7" grpId="0" animBg="1"/>
      <p:bldP spid="10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927</TotalTime>
  <Words>270</Words>
  <Application>Microsoft Office PowerPoint</Application>
  <PresentationFormat>全屏显示(4:3)</PresentationFormat>
  <Paragraphs>93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Unit1 My name’s Gina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Blackboard design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lenovo</cp:lastModifiedBy>
  <cp:revision>97</cp:revision>
  <dcterms:created xsi:type="dcterms:W3CDTF">2012-03-25T07:13:15Z</dcterms:created>
  <dcterms:modified xsi:type="dcterms:W3CDTF">2012-04-09T01:46:09Z</dcterms:modified>
</cp:coreProperties>
</file>