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activeX/activeX6.bin" ContentType="application/vnd.ms-office.activeX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activeX/activeX4.bin" ContentType="application/vnd.ms-office.activeX"/>
  <Override PartName="/ppt/activeX/activeX5.bin" ContentType="application/vnd.ms-office.activeX"/>
  <Override PartName="/ppt/activeX/activeX2.bin" ContentType="application/vnd.ms-office.activeX"/>
  <Override PartName="/ppt/activeX/activeX3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activeX/activeX6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61" r:id="rId2"/>
    <p:sldId id="267" r:id="rId3"/>
    <p:sldId id="268" r:id="rId4"/>
    <p:sldId id="257" r:id="rId5"/>
    <p:sldId id="259" r:id="rId6"/>
    <p:sldId id="294" r:id="rId7"/>
    <p:sldId id="286" r:id="rId8"/>
    <p:sldId id="287" r:id="rId9"/>
    <p:sldId id="293" r:id="rId10"/>
    <p:sldId id="283" r:id="rId11"/>
    <p:sldId id="291" r:id="rId12"/>
    <p:sldId id="273" r:id="rId13"/>
    <p:sldId id="272" r:id="rId14"/>
    <p:sldId id="288" r:id="rId15"/>
    <p:sldId id="270" r:id="rId16"/>
    <p:sldId id="271" r:id="rId17"/>
    <p:sldId id="296" r:id="rId18"/>
    <p:sldId id="297" r:id="rId19"/>
    <p:sldId id="258" r:id="rId20"/>
    <p:sldId id="269" r:id="rId21"/>
    <p:sldId id="265" r:id="rId22"/>
    <p:sldId id="266" r:id="rId23"/>
    <p:sldId id="263" r:id="rId24"/>
    <p:sldId id="289" r:id="rId25"/>
    <p:sldId id="285" r:id="rId26"/>
    <p:sldId id="264" r:id="rId27"/>
    <p:sldId id="282" r:id="rId28"/>
    <p:sldId id="281" r:id="rId29"/>
    <p:sldId id="295" r:id="rId30"/>
    <p:sldId id="28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927DC-FBAA-48F4-90F0-34C56209F9D5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B0A07-5F5E-474E-85E2-AA036170D7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FD43-F82A-4C5B-965D-BA29D050F51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B68D0-47D0-4BF1-8D6F-5B16A81DB45B}" type="datetimeFigureOut">
              <a:rPr lang="zh-CN" altLang="en-US" smtClean="0"/>
              <a:pPr/>
              <a:t>2017/3/2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FCAE8-4522-4334-961B-1DBBB56C8C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48.png"/><Relationship Id="rId4" Type="http://schemas.openxmlformats.org/officeDocument/2006/relationships/image" Target="../media/image4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control" Target="../activeX/activeX2.xml"/><Relationship Id="rId7" Type="http://schemas.openxmlformats.org/officeDocument/2006/relationships/control" Target="../activeX/activeX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5.xml"/><Relationship Id="rId5" Type="http://schemas.openxmlformats.org/officeDocument/2006/relationships/control" Target="../activeX/activeX4.xml"/><Relationship Id="rId4" Type="http://schemas.openxmlformats.org/officeDocument/2006/relationships/control" Target="../activeX/activeX3.xml"/><Relationship Id="rId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622591_164227427375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2" descr="Nonam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9213" y="1108075"/>
            <a:ext cx="1306512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 descr="Nonam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692150"/>
            <a:ext cx="1944688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80_6_0245f2af377d39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1588"/>
            <a:ext cx="2987675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375" y="188913"/>
            <a:ext cx="1370013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341563" y="2492896"/>
            <a:ext cx="4460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 dirty="0">
                <a:solidFill>
                  <a:srgbClr val="9900FF"/>
                </a:solidFill>
                <a:latin typeface="华文行楷" pitchFamily="2" charset="-122"/>
                <a:ea typeface="华文行楷" pitchFamily="2" charset="-122"/>
              </a:rPr>
              <a:t>语文</a:t>
            </a:r>
            <a:r>
              <a:rPr lang="zh-CN" altLang="en-US" sz="5400" b="1" dirty="0" smtClean="0">
                <a:solidFill>
                  <a:srgbClr val="9900FF"/>
                </a:solidFill>
                <a:latin typeface="华文行楷" pitchFamily="2" charset="-122"/>
                <a:ea typeface="华文行楷" pitchFamily="2" charset="-122"/>
              </a:rPr>
              <a:t>百花园一</a:t>
            </a:r>
            <a:endParaRPr lang="zh-CN" altLang="en-US" sz="5400" b="1" dirty="0">
              <a:solidFill>
                <a:srgbClr val="99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395288" y="846138"/>
            <a:ext cx="39709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2016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语文</a:t>
            </a:r>
            <a:r>
              <a:rPr lang="en-US" altLang="zh-CN" sz="2800" b="1" dirty="0">
                <a:solidFill>
                  <a:srgbClr val="FF0000"/>
                </a:solidFill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</a:rPr>
              <a:t>版一年级下册</a:t>
            </a:r>
          </a:p>
        </p:txBody>
      </p:sp>
      <p:pic>
        <p:nvPicPr>
          <p:cNvPr id="4105" name="Picture 3" descr="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43525" y="3571875"/>
            <a:ext cx="1385888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31623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00808"/>
            <a:ext cx="203835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1700808"/>
            <a:ext cx="2133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556792"/>
            <a:ext cx="20097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700808"/>
            <a:ext cx="16668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4365104"/>
            <a:ext cx="2111102" cy="211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9779" y="4365104"/>
            <a:ext cx="2111102" cy="211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92014" y="4365104"/>
            <a:ext cx="2111102" cy="211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04248" y="4365104"/>
            <a:ext cx="2111102" cy="211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1763688" y="3140968"/>
            <a:ext cx="3960440" cy="151216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3"/>
          <p:cNvSpPr>
            <a:spLocks noChangeShapeType="1"/>
          </p:cNvSpPr>
          <p:nvPr/>
        </p:nvSpPr>
        <p:spPr bwMode="auto">
          <a:xfrm>
            <a:off x="3923928" y="3140968"/>
            <a:ext cx="3960440" cy="151216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 flipV="1">
            <a:off x="3707904" y="3429000"/>
            <a:ext cx="1944687" cy="122396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 flipV="1">
            <a:off x="1619672" y="3284984"/>
            <a:ext cx="6193159" cy="1224136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1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1" name="Picture 7" descr="C:\Users\zg\Desktop\图片3 拷贝.gif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169000"/>
            <a:ext cx="1260000" cy="1260000"/>
          </a:xfrm>
          <a:prstGeom prst="rect">
            <a:avLst/>
          </a:prstGeom>
          <a:noFill/>
        </p:spPr>
      </p:pic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971600" y="2169000"/>
            <a:ext cx="1260000" cy="1260000"/>
            <a:chOff x="1043608" y="836712"/>
            <a:chExt cx="1747563" cy="1740438"/>
          </a:xfrm>
        </p:grpSpPr>
        <p:pic>
          <p:nvPicPr>
            <p:cNvPr id="36869" name="Picture 5" descr="C:\Users\zg\Desktop\图片2 拷贝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07704" y="1700808"/>
              <a:ext cx="883467" cy="876342"/>
            </a:xfrm>
            <a:prstGeom prst="rect">
              <a:avLst/>
            </a:prstGeom>
            <a:noFill/>
          </p:spPr>
        </p:pic>
        <p:pic>
          <p:nvPicPr>
            <p:cNvPr id="36868" name="Picture 4" descr="C:\Users\zg\Desktop\图片1 拷贝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3608" y="836712"/>
              <a:ext cx="1075835" cy="1068710"/>
            </a:xfrm>
            <a:prstGeom prst="rect">
              <a:avLst/>
            </a:prstGeom>
            <a:noFill/>
          </p:spPr>
        </p:pic>
      </p:grpSp>
      <p:grpSp>
        <p:nvGrpSpPr>
          <p:cNvPr id="19" name="组合 18"/>
          <p:cNvGrpSpPr/>
          <p:nvPr/>
        </p:nvGrpSpPr>
        <p:grpSpPr>
          <a:xfrm>
            <a:off x="3059832" y="2169000"/>
            <a:ext cx="1260000" cy="1260000"/>
            <a:chOff x="3707904" y="249359"/>
            <a:chExt cx="2155955" cy="2232127"/>
          </a:xfrm>
        </p:grpSpPr>
        <p:pic>
          <p:nvPicPr>
            <p:cNvPr id="14" name="Picture 4" descr="C:\Users\zg\Desktop\图片1 拷贝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47964" y="249359"/>
              <a:ext cx="1075835" cy="1068710"/>
            </a:xfrm>
            <a:prstGeom prst="rect">
              <a:avLst/>
            </a:prstGeom>
            <a:noFill/>
          </p:spPr>
        </p:pic>
        <p:grpSp>
          <p:nvGrpSpPr>
            <p:cNvPr id="18" name="组合 17"/>
            <p:cNvGrpSpPr/>
            <p:nvPr/>
          </p:nvGrpSpPr>
          <p:grpSpPr>
            <a:xfrm>
              <a:off x="3707904" y="1412776"/>
              <a:ext cx="2155955" cy="1068710"/>
              <a:chOff x="3707904" y="1412776"/>
              <a:chExt cx="2155955" cy="1068710"/>
            </a:xfrm>
          </p:grpSpPr>
          <p:pic>
            <p:nvPicPr>
              <p:cNvPr id="15" name="Picture 4" descr="C:\Users\zg\Desktop\图片1 拷贝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707904" y="1412776"/>
                <a:ext cx="1075835" cy="1068710"/>
              </a:xfrm>
              <a:prstGeom prst="rect">
                <a:avLst/>
              </a:prstGeom>
              <a:noFill/>
            </p:spPr>
          </p:pic>
          <p:pic>
            <p:nvPicPr>
              <p:cNvPr id="16" name="Picture 4" descr="C:\Users\zg\Desktop\图片1 拷贝.gif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788024" y="1412776"/>
                <a:ext cx="1075835" cy="1068710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872" name="Picture 8" descr="C:\Users\zg\Desktop\图片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2169000"/>
            <a:ext cx="1260000" cy="1260000"/>
          </a:xfrm>
          <a:prstGeom prst="rect">
            <a:avLst/>
          </a:prstGeom>
          <a:noFill/>
        </p:spPr>
      </p:pic>
      <p:pic>
        <p:nvPicPr>
          <p:cNvPr id="21" name="Picture 5" descr="]94866AZSVSMB(JV)8OR@@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04800"/>
            <a:ext cx="1055688" cy="1357313"/>
          </a:xfrm>
          <a:prstGeom prst="rect">
            <a:avLst/>
          </a:prstGeom>
          <a:noFill/>
        </p:spPr>
      </p:pic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1295400" y="764704"/>
            <a:ext cx="3780656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猜一猜，连一连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3082410" y="4686263"/>
          <a:ext cx="1311275" cy="1359768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6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2976535" y="4581128"/>
            <a:ext cx="151216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众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3" name="Group 12"/>
          <p:cNvGraphicFramePr>
            <a:graphicFrameLocks noGrp="1"/>
          </p:cNvGraphicFramePr>
          <p:nvPr/>
        </p:nvGraphicFramePr>
        <p:xfrm>
          <a:off x="5231361" y="4686263"/>
          <a:ext cx="1311275" cy="1359768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6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5125486" y="4581128"/>
            <a:ext cx="151216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明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5" name="Group 12"/>
          <p:cNvGraphicFramePr>
            <a:graphicFrameLocks noGrp="1"/>
          </p:cNvGraphicFramePr>
          <p:nvPr/>
        </p:nvGraphicFramePr>
        <p:xfrm>
          <a:off x="963052" y="4697552"/>
          <a:ext cx="1311275" cy="1359768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6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857177" y="4592417"/>
            <a:ext cx="151216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灾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7160014" y="4686263"/>
          <a:ext cx="1311275" cy="1359768"/>
        </p:xfrm>
        <a:graphic>
          <a:graphicData uri="http://schemas.openxmlformats.org/drawingml/2006/table">
            <a:tbl>
              <a:tblPr/>
              <a:tblGrid>
                <a:gridCol w="657225"/>
                <a:gridCol w="654050"/>
              </a:tblGrid>
              <a:tr h="66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5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" name="Text Box 34"/>
          <p:cNvSpPr txBox="1">
            <a:spLocks noChangeArrowheads="1"/>
          </p:cNvSpPr>
          <p:nvPr/>
        </p:nvSpPr>
        <p:spPr bwMode="auto">
          <a:xfrm>
            <a:off x="7054139" y="4581128"/>
            <a:ext cx="151216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FF0000"/>
                </a:solidFill>
                <a:ea typeface="楷体" pitchFamily="49" charset="-122"/>
              </a:rPr>
              <a:t>晶</a:t>
            </a:r>
            <a:endParaRPr lang="zh-CN" altLang="en-US" sz="96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41" name="Line 3"/>
          <p:cNvSpPr>
            <a:spLocks noChangeShapeType="1"/>
          </p:cNvSpPr>
          <p:nvPr/>
        </p:nvSpPr>
        <p:spPr bwMode="auto">
          <a:xfrm>
            <a:off x="1547664" y="3429000"/>
            <a:ext cx="4320480" cy="115212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2" name="Line 3"/>
          <p:cNvSpPr>
            <a:spLocks noChangeShapeType="1"/>
          </p:cNvSpPr>
          <p:nvPr/>
        </p:nvSpPr>
        <p:spPr bwMode="auto">
          <a:xfrm>
            <a:off x="3707904" y="3429000"/>
            <a:ext cx="4104456" cy="115212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" name="Line 4"/>
          <p:cNvSpPr>
            <a:spLocks noChangeShapeType="1"/>
          </p:cNvSpPr>
          <p:nvPr/>
        </p:nvSpPr>
        <p:spPr bwMode="auto">
          <a:xfrm flipV="1">
            <a:off x="1619672" y="3429000"/>
            <a:ext cx="4176935" cy="115212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4" name="Line 4"/>
          <p:cNvSpPr>
            <a:spLocks noChangeShapeType="1"/>
          </p:cNvSpPr>
          <p:nvPr/>
        </p:nvSpPr>
        <p:spPr bwMode="auto">
          <a:xfrm flipV="1">
            <a:off x="3707904" y="3429000"/>
            <a:ext cx="4176935" cy="1152128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pic.pptbz.com/pptpic/201105/2011052107132140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672" y="1412577"/>
            <a:ext cx="6120680" cy="5184775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日月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，田力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男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小土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尘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，小大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白水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泉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，山石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岩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4400" b="1" spc="2000" dirty="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鱼羊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鲜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，舌甘</a:t>
            </a:r>
            <a:r>
              <a:rPr lang="zh-CN" altLang="en-US" sz="44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甜</a:t>
            </a:r>
            <a:r>
              <a:rPr lang="zh-CN" altLang="en-US" sz="4400" b="1" spc="2000" dirty="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22740" y="1404065"/>
            <a:ext cx="5801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rì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yuè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mínɡ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tián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nán</a:t>
            </a:r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1284748" y="2708920"/>
            <a:ext cx="64363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chén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xiǎo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dà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150" dirty="0" err="1" smtClean="0">
                <a:latin typeface="黑体" pitchFamily="49" charset="-122"/>
                <a:ea typeface="黑体" pitchFamily="49" charset="-122"/>
              </a:rPr>
              <a:t>jiān</a:t>
            </a:r>
            <a:r>
              <a:rPr lang="en-US" altLang="zh-CN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3200" spc="-15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5656" y="4027642"/>
            <a:ext cx="58336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bái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shuǐ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quán      shān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shí  yán</a:t>
            </a:r>
            <a:endParaRPr lang="zh-CN" altLang="en-US" sz="3200" spc="-15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08998" y="5373017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yú  yánɡ xiān      shé  ɡān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3200" spc="-300" dirty="0" smtClean="0">
                <a:latin typeface="黑体" pitchFamily="49" charset="-122"/>
                <a:ea typeface="黑体" pitchFamily="49" charset="-122"/>
              </a:rPr>
              <a:t>tián</a:t>
            </a:r>
            <a:endParaRPr lang="zh-CN" altLang="en-US" sz="3200" spc="-15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8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Rot="1" noChangeArrowheads="1"/>
          </p:cNvSpPr>
          <p:nvPr/>
        </p:nvSpPr>
        <p:spPr>
          <a:xfrm>
            <a:off x="2267744" y="404664"/>
            <a:ext cx="5653088" cy="1124744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合在一起成新字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4" name="Rectangle 3"/>
          <p:cNvSpPr txBox="1">
            <a:spLocks noRot="1" noChangeArrowheads="1"/>
          </p:cNvSpPr>
          <p:nvPr/>
        </p:nvSpPr>
        <p:spPr>
          <a:xfrm>
            <a:off x="2267744" y="404664"/>
            <a:ext cx="5653088" cy="1124744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合在一起成新字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1547664" y="1628601"/>
            <a:ext cx="6120680" cy="460871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儿小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示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，十口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古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千口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舌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，小大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尖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口土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吐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，口未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味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2000" normalizeH="0" baseline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女子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好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，刀口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召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，</a:t>
            </a:r>
            <a:endParaRPr kumimoji="0" lang="en-US" altLang="zh-CN" sz="4000" b="1" i="0" u="none" strike="noStrike" kern="1200" cap="none" spc="2000" normalizeH="0" baseline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b="1" spc="2000" dirty="0" smtClean="0">
                <a:latin typeface="楷体" pitchFamily="49" charset="-122"/>
                <a:ea typeface="楷体" pitchFamily="49" charset="-122"/>
              </a:rPr>
              <a:t>门口</a:t>
            </a:r>
            <a:r>
              <a:rPr lang="zh-CN" altLang="en-US" sz="40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</a:t>
            </a:r>
            <a:r>
              <a:rPr lang="zh-CN" altLang="en-US" sz="4000" b="1" spc="2000" dirty="0" smtClean="0">
                <a:latin typeface="楷体" pitchFamily="49" charset="-122"/>
                <a:ea typeface="楷体" pitchFamily="49" charset="-122"/>
              </a:rPr>
              <a:t>，日月</a:t>
            </a:r>
            <a:r>
              <a:rPr lang="zh-CN" altLang="en-US" sz="4000" b="1" spc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r>
              <a:rPr kumimoji="0" lang="zh-CN" altLang="en-US" sz="4000" b="1" i="0" u="none" strike="noStrike" kern="1200" cap="none" spc="2000" normalizeH="0" baseline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4" name="Rectangle 3"/>
          <p:cNvSpPr txBox="1">
            <a:spLocks noRot="1" noChangeArrowheads="1"/>
          </p:cNvSpPr>
          <p:nvPr/>
        </p:nvSpPr>
        <p:spPr>
          <a:xfrm>
            <a:off x="2267744" y="404664"/>
            <a:ext cx="5653088" cy="1124744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6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合在一起成新字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989348" y="1628800"/>
            <a:ext cx="8280920" cy="8642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4000" b="1" spc="6000" dirty="0" smtClean="0">
                <a:latin typeface="楷体" pitchFamily="49" charset="-122"/>
                <a:ea typeface="楷体" pitchFamily="49" charset="-122"/>
              </a:rPr>
              <a:t>日田木小千人</a:t>
            </a:r>
            <a:endParaRPr kumimoji="0" lang="zh-CN" altLang="en-US" sz="4000" b="1" i="0" u="none" strike="noStrike" kern="1200" cap="none" spc="6000" normalizeH="0" noProof="0" dirty="0" smtClean="0">
              <a:ln>
                <a:noFill/>
              </a:ln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989348" y="3573016"/>
            <a:ext cx="8280920" cy="86429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6000" normalizeH="0" noProof="0" dirty="0" smtClean="0">
                <a:ln>
                  <a:noFill/>
                </a:ln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rPr>
              <a:t>力人月大木口</a:t>
            </a:r>
          </a:p>
        </p:txBody>
      </p:sp>
      <p:graphicFrame>
        <p:nvGraphicFramePr>
          <p:cNvPr id="7" name="Group 12"/>
          <p:cNvGraphicFramePr>
            <a:graphicFrameLocks noGrp="1"/>
          </p:cNvGraphicFramePr>
          <p:nvPr/>
        </p:nvGraphicFramePr>
        <p:xfrm>
          <a:off x="971600" y="5467095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971600" y="5457418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明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9" name="Group 12"/>
          <p:cNvGraphicFramePr>
            <a:graphicFrameLocks noGrp="1"/>
          </p:cNvGraphicFramePr>
          <p:nvPr/>
        </p:nvGraphicFramePr>
        <p:xfrm>
          <a:off x="2267744" y="5467095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34"/>
          <p:cNvSpPr txBox="1">
            <a:spLocks noChangeArrowheads="1"/>
          </p:cNvSpPr>
          <p:nvPr/>
        </p:nvSpPr>
        <p:spPr bwMode="auto">
          <a:xfrm>
            <a:off x="2267744" y="5457418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男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1" name="Group 12"/>
          <p:cNvGraphicFramePr>
            <a:graphicFrameLocks noGrp="1"/>
          </p:cNvGraphicFramePr>
          <p:nvPr/>
        </p:nvGraphicFramePr>
        <p:xfrm>
          <a:off x="3563888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3563888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林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3" name="Group 12"/>
          <p:cNvGraphicFramePr>
            <a:graphicFrameLocks noGrp="1"/>
          </p:cNvGraphicFramePr>
          <p:nvPr/>
        </p:nvGraphicFramePr>
        <p:xfrm>
          <a:off x="4932040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Text Box 34"/>
          <p:cNvSpPr txBox="1">
            <a:spLocks noChangeArrowheads="1"/>
          </p:cNvSpPr>
          <p:nvPr/>
        </p:nvSpPr>
        <p:spPr bwMode="auto">
          <a:xfrm>
            <a:off x="4932040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尖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5" name="Group 12"/>
          <p:cNvGraphicFramePr>
            <a:graphicFrameLocks noGrp="1"/>
          </p:cNvGraphicFramePr>
          <p:nvPr/>
        </p:nvGraphicFramePr>
        <p:xfrm>
          <a:off x="6156176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6156176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舌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graphicFrame>
        <p:nvGraphicFramePr>
          <p:cNvPr id="17" name="Group 12"/>
          <p:cNvGraphicFramePr>
            <a:graphicFrameLocks noGrp="1"/>
          </p:cNvGraphicFramePr>
          <p:nvPr/>
        </p:nvGraphicFramePr>
        <p:xfrm>
          <a:off x="7452320" y="5445224"/>
          <a:ext cx="720080" cy="681684"/>
        </p:xfrm>
        <a:graphic>
          <a:graphicData uri="http://schemas.openxmlformats.org/drawingml/2006/table">
            <a:tbl>
              <a:tblPr/>
              <a:tblGrid>
                <a:gridCol w="360911"/>
                <a:gridCol w="359169"/>
              </a:tblGrid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ysDash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7452320" y="5435547"/>
            <a:ext cx="7200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楷体" pitchFamily="49" charset="-122"/>
              </a:rPr>
              <a:t>从</a:t>
            </a:r>
            <a:endParaRPr lang="zh-CN" altLang="en-US" sz="4000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1331640" y="2492896"/>
            <a:ext cx="2520280" cy="129614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4"/>
          <p:cNvSpPr>
            <a:spLocks noChangeShapeType="1"/>
          </p:cNvSpPr>
          <p:nvPr/>
        </p:nvSpPr>
        <p:spPr bwMode="auto">
          <a:xfrm flipV="1">
            <a:off x="1331640" y="2420888"/>
            <a:ext cx="1296144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"/>
          <p:cNvSpPr>
            <a:spLocks noChangeShapeType="1"/>
          </p:cNvSpPr>
          <p:nvPr/>
        </p:nvSpPr>
        <p:spPr bwMode="auto">
          <a:xfrm>
            <a:off x="3851920" y="2492896"/>
            <a:ext cx="2520280" cy="129614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5148064" y="2492896"/>
            <a:ext cx="0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" name="Line 4"/>
          <p:cNvSpPr>
            <a:spLocks noChangeShapeType="1"/>
          </p:cNvSpPr>
          <p:nvPr/>
        </p:nvSpPr>
        <p:spPr bwMode="auto">
          <a:xfrm flipV="1">
            <a:off x="2627784" y="2420888"/>
            <a:ext cx="5040560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3"/>
          <p:cNvSpPr>
            <a:spLocks noChangeShapeType="1"/>
          </p:cNvSpPr>
          <p:nvPr/>
        </p:nvSpPr>
        <p:spPr bwMode="auto">
          <a:xfrm>
            <a:off x="6444208" y="2492896"/>
            <a:ext cx="1224136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4198793" y="138548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亻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2"/>
          <p:cNvGrpSpPr/>
          <p:nvPr/>
        </p:nvGrpSpPr>
        <p:grpSpPr>
          <a:xfrm>
            <a:off x="827584" y="1419348"/>
            <a:ext cx="2639840" cy="1211942"/>
            <a:chOff x="4452440" y="1158611"/>
            <a:chExt cx="2639840" cy="1211942"/>
          </a:xfrm>
        </p:grpSpPr>
        <p:sp>
          <p:nvSpPr>
            <p:cNvPr id="22" name="矩形 21"/>
            <p:cNvSpPr/>
            <p:nvPr/>
          </p:nvSpPr>
          <p:spPr>
            <a:xfrm>
              <a:off x="4499992" y="1662667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单人旁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52440" y="1158611"/>
              <a:ext cx="241604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dān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rén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87504" y="2766347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冖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33"/>
          <p:cNvGrpSpPr/>
          <p:nvPr/>
        </p:nvGrpSpPr>
        <p:grpSpPr>
          <a:xfrm>
            <a:off x="947144" y="2800214"/>
            <a:ext cx="2592288" cy="1211942"/>
            <a:chOff x="4572000" y="2420888"/>
            <a:chExt cx="2592288" cy="1211942"/>
          </a:xfrm>
        </p:grpSpPr>
        <p:sp>
          <p:nvSpPr>
            <p:cNvPr id="25" name="矩形 24"/>
            <p:cNvSpPr/>
            <p:nvPr/>
          </p:nvSpPr>
          <p:spPr>
            <a:xfrm>
              <a:off x="4572000" y="292494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4000" b="1" spc="2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秃宝盖</a:t>
              </a:r>
              <a:endParaRPr lang="zh-CN" altLang="en-US" sz="4000" b="1" spc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16083" y="2420888"/>
              <a:ext cx="223009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tū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bǎo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ɡài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87504" y="4147213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宀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947144" y="4181080"/>
            <a:ext cx="2592288" cy="1211942"/>
            <a:chOff x="4572000" y="3717032"/>
            <a:chExt cx="2592288" cy="1211942"/>
          </a:xfrm>
        </p:grpSpPr>
        <p:sp>
          <p:nvSpPr>
            <p:cNvPr id="28" name="矩形 27"/>
            <p:cNvSpPr/>
            <p:nvPr/>
          </p:nvSpPr>
          <p:spPr>
            <a:xfrm>
              <a:off x="4572000" y="4221088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宝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   </a:t>
              </a:r>
              <a:r>
                <a:rPr lang="zh-CN" altLang="en-US" sz="4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盖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儿</a:t>
              </a:r>
              <a:endPara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16083" y="3717032"/>
              <a:ext cx="204414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bǎo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ɡàir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198793" y="5528078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父</a:t>
            </a:r>
            <a:endParaRPr lang="zh-CN" altLang="en-US" sz="8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875136" y="5561945"/>
            <a:ext cx="2592288" cy="1211942"/>
            <a:chOff x="4499992" y="5301208"/>
            <a:chExt cx="2592288" cy="1211942"/>
          </a:xfrm>
        </p:grpSpPr>
        <p:sp>
          <p:nvSpPr>
            <p:cNvPr id="31" name="矩形 30"/>
            <p:cNvSpPr/>
            <p:nvPr/>
          </p:nvSpPr>
          <p:spPr>
            <a:xfrm>
              <a:off x="4499992" y="580526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父字头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86007" y="5301208"/>
              <a:ext cx="223651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fù</a:t>
              </a:r>
              <a:r>
                <a:rPr lang="en-US" altLang="zh-CN" sz="2800" spc="-150" dirty="0" smtClean="0"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15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tóu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863089" y="4181080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latin typeface="楷体" pitchFamily="49" charset="-122"/>
                <a:ea typeface="楷体" pitchFamily="49" charset="-122"/>
              </a:rPr>
              <a:t>亻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3089" y="5561945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latin typeface="楷体" pitchFamily="49" charset="-122"/>
                <a:ea typeface="楷体" pitchFamily="49" charset="-122"/>
              </a:rPr>
              <a:t>冖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1800" y="1385481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latin typeface="楷体" pitchFamily="49" charset="-122"/>
                <a:ea typeface="楷体" pitchFamily="49" charset="-122"/>
              </a:rPr>
              <a:t>宀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63089" y="2766347"/>
            <a:ext cx="1296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父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spc="600" dirty="0" smtClean="0"/>
              <a:t>我认识，我会连。</a:t>
            </a:r>
            <a:endParaRPr lang="zh-CN" altLang="en-US" sz="2400" spc="600" dirty="0"/>
          </a:p>
        </p:txBody>
      </p:sp>
      <p:sp>
        <p:nvSpPr>
          <p:cNvPr id="43" name="TextBox 42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rèn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标注 4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3131840" y="2276873"/>
            <a:ext cx="3744416" cy="2592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" name="Line 5"/>
          <p:cNvSpPr>
            <a:spLocks noChangeShapeType="1"/>
          </p:cNvSpPr>
          <p:nvPr/>
        </p:nvSpPr>
        <p:spPr bwMode="auto">
          <a:xfrm>
            <a:off x="3131840" y="3645024"/>
            <a:ext cx="3744416" cy="25922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 flipV="1">
            <a:off x="3131840" y="2060848"/>
            <a:ext cx="3744416" cy="299623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 flipV="1">
            <a:off x="3275856" y="3429000"/>
            <a:ext cx="3744416" cy="299623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4" grpId="0"/>
      <p:bldP spid="24" grpId="1"/>
      <p:bldP spid="27" grpId="0"/>
      <p:bldP spid="27" grpId="1"/>
      <p:bldP spid="30" grpId="0"/>
      <p:bldP spid="30" grpId="1"/>
      <p:bldP spid="37" grpId="0"/>
      <p:bldP spid="38" grpId="0"/>
      <p:bldP spid="39" grpId="0"/>
      <p:bldP spid="40" grpId="0"/>
      <p:bldP spid="42" grpId="0"/>
      <p:bldP spid="43" grpId="0"/>
      <p:bldP spid="44" grpId="0" animBg="1"/>
      <p:bldP spid="45" grpId="0" animBg="1"/>
      <p:bldP spid="47" grpId="0" animBg="1"/>
      <p:bldP spid="48" grpId="0" animBg="1"/>
      <p:bldP spid="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4175956" y="155679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双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2"/>
          <p:cNvGrpSpPr/>
          <p:nvPr/>
        </p:nvGrpSpPr>
        <p:grpSpPr>
          <a:xfrm>
            <a:off x="827584" y="1419348"/>
            <a:ext cx="2639840" cy="1211942"/>
            <a:chOff x="4452440" y="1158611"/>
            <a:chExt cx="2639840" cy="1211942"/>
          </a:xfrm>
        </p:grpSpPr>
        <p:sp>
          <p:nvSpPr>
            <p:cNvPr id="22" name="矩形 21"/>
            <p:cNvSpPr/>
            <p:nvPr/>
          </p:nvSpPr>
          <p:spPr>
            <a:xfrm>
              <a:off x="4499992" y="1662667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又字旁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52440" y="1158611"/>
              <a:ext cx="24481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yòu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75956" y="292728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林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33"/>
          <p:cNvGrpSpPr/>
          <p:nvPr/>
        </p:nvGrpSpPr>
        <p:grpSpPr>
          <a:xfrm>
            <a:off x="947144" y="2800214"/>
            <a:ext cx="2592288" cy="1211942"/>
            <a:chOff x="4572000" y="2420888"/>
            <a:chExt cx="2592288" cy="1211942"/>
          </a:xfrm>
        </p:grpSpPr>
        <p:sp>
          <p:nvSpPr>
            <p:cNvPr id="25" name="矩形 24"/>
            <p:cNvSpPr/>
            <p:nvPr/>
          </p:nvSpPr>
          <p:spPr>
            <a:xfrm>
              <a:off x="4572000" y="292494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木字旁</a:t>
              </a:r>
              <a:endParaRPr lang="zh-CN" altLang="en-US" sz="4000" b="1" spc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16083" y="2420888"/>
              <a:ext cx="2262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mù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75956" y="429777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947144" y="4181080"/>
            <a:ext cx="2592288" cy="1211942"/>
            <a:chOff x="4572000" y="3717032"/>
            <a:chExt cx="2592288" cy="1211942"/>
          </a:xfrm>
        </p:grpSpPr>
        <p:sp>
          <p:nvSpPr>
            <p:cNvPr id="28" name="矩形 27"/>
            <p:cNvSpPr/>
            <p:nvPr/>
          </p:nvSpPr>
          <p:spPr>
            <a:xfrm>
              <a:off x="4572000" y="4221088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0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日字旁</a:t>
              </a:r>
              <a:endParaRPr lang="zh-CN" altLang="en-US" sz="4000" b="1" spc="20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16083" y="3717032"/>
              <a:ext cx="2262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rì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175956" y="5668263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875136" y="5561945"/>
            <a:ext cx="2592288" cy="1211942"/>
            <a:chOff x="4499992" y="5301208"/>
            <a:chExt cx="2592288" cy="1211942"/>
          </a:xfrm>
        </p:grpSpPr>
        <p:sp>
          <p:nvSpPr>
            <p:cNvPr id="31" name="矩形 30"/>
            <p:cNvSpPr/>
            <p:nvPr/>
          </p:nvSpPr>
          <p:spPr>
            <a:xfrm>
              <a:off x="4499992" y="580526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小字头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86007" y="5301208"/>
              <a:ext cx="22108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xiǎo</a:t>
              </a:r>
              <a:r>
                <a:rPr lang="en-US" altLang="zh-CN" sz="28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15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tóu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863089" y="429777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3089" y="5668263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1800" y="155679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林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63089" y="292728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双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spc="600" dirty="0" smtClean="0"/>
              <a:t>我知道，我会连。</a:t>
            </a:r>
            <a:endParaRPr lang="zh-CN" altLang="en-US" sz="2400" spc="600" dirty="0"/>
          </a:p>
        </p:txBody>
      </p:sp>
      <p:sp>
        <p:nvSpPr>
          <p:cNvPr id="43" name="TextBox 42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dào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标注 4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3131840" y="2276873"/>
            <a:ext cx="3816424" cy="115212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7" name="Line 5"/>
          <p:cNvSpPr>
            <a:spLocks noChangeShapeType="1"/>
          </p:cNvSpPr>
          <p:nvPr/>
        </p:nvSpPr>
        <p:spPr bwMode="auto">
          <a:xfrm>
            <a:off x="3131840" y="5013176"/>
            <a:ext cx="3816424" cy="122413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 flipV="1">
            <a:off x="3131840" y="2060848"/>
            <a:ext cx="3744416" cy="158417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9" name="Line 7"/>
          <p:cNvSpPr>
            <a:spLocks noChangeShapeType="1"/>
          </p:cNvSpPr>
          <p:nvPr/>
        </p:nvSpPr>
        <p:spPr bwMode="auto">
          <a:xfrm flipV="1">
            <a:off x="3275856" y="4869160"/>
            <a:ext cx="3744416" cy="155607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4" grpId="0"/>
      <p:bldP spid="24" grpId="1"/>
      <p:bldP spid="27" grpId="0"/>
      <p:bldP spid="27" grpId="1"/>
      <p:bldP spid="30" grpId="0"/>
      <p:bldP spid="30" grpId="1"/>
      <p:bldP spid="37" grpId="0"/>
      <p:bldP spid="38" grpId="0"/>
      <p:bldP spid="39" grpId="0"/>
      <p:bldP spid="40" grpId="0"/>
      <p:bldP spid="42" grpId="0"/>
      <p:bldP spid="43" grpId="0"/>
      <p:bldP spid="44" grpId="0" animBg="1"/>
      <p:bldP spid="45" grpId="0" animBg="1"/>
      <p:bldP spid="47" grpId="0" animBg="1"/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4175956" y="155679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吓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2"/>
          <p:cNvGrpSpPr/>
          <p:nvPr/>
        </p:nvGrpSpPr>
        <p:grpSpPr>
          <a:xfrm>
            <a:off x="827584" y="1419348"/>
            <a:ext cx="2639840" cy="1211942"/>
            <a:chOff x="4452440" y="1158611"/>
            <a:chExt cx="2639840" cy="1211942"/>
          </a:xfrm>
        </p:grpSpPr>
        <p:sp>
          <p:nvSpPr>
            <p:cNvPr id="22" name="矩形 21"/>
            <p:cNvSpPr/>
            <p:nvPr/>
          </p:nvSpPr>
          <p:spPr>
            <a:xfrm>
              <a:off x="4499992" y="1662667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口字旁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52440" y="1158611"/>
              <a:ext cx="244810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kǒu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75956" y="292728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33"/>
          <p:cNvGrpSpPr/>
          <p:nvPr/>
        </p:nvGrpSpPr>
        <p:grpSpPr>
          <a:xfrm>
            <a:off x="947144" y="2800214"/>
            <a:ext cx="2592288" cy="1211942"/>
            <a:chOff x="4572000" y="2420888"/>
            <a:chExt cx="2592288" cy="1211942"/>
          </a:xfrm>
        </p:grpSpPr>
        <p:sp>
          <p:nvSpPr>
            <p:cNvPr id="25" name="矩形 24"/>
            <p:cNvSpPr/>
            <p:nvPr/>
          </p:nvSpPr>
          <p:spPr>
            <a:xfrm>
              <a:off x="4572000" y="292494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女字旁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616083" y="2420888"/>
              <a:ext cx="2262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nǚ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75956" y="429777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问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947144" y="4181080"/>
            <a:ext cx="2592288" cy="1211942"/>
            <a:chOff x="4572000" y="3717032"/>
            <a:chExt cx="2592288" cy="1211942"/>
          </a:xfrm>
        </p:grpSpPr>
        <p:sp>
          <p:nvSpPr>
            <p:cNvPr id="28" name="矩形 27"/>
            <p:cNvSpPr/>
            <p:nvPr/>
          </p:nvSpPr>
          <p:spPr>
            <a:xfrm>
              <a:off x="4572000" y="4221088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门字框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16083" y="3717032"/>
              <a:ext cx="249940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mén</a:t>
              </a:r>
              <a:r>
                <a:rPr lang="en-US" altLang="zh-CN" sz="2400" spc="-15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32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kuànɡ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175956" y="5668263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875136" y="5561945"/>
            <a:ext cx="2592288" cy="1211942"/>
            <a:chOff x="4499992" y="5301208"/>
            <a:chExt cx="2592288" cy="1211942"/>
          </a:xfrm>
        </p:grpSpPr>
        <p:sp>
          <p:nvSpPr>
            <p:cNvPr id="31" name="矩形 30"/>
            <p:cNvSpPr/>
            <p:nvPr/>
          </p:nvSpPr>
          <p:spPr>
            <a:xfrm>
              <a:off x="4499992" y="580526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提手旁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86007" y="5301208"/>
              <a:ext cx="23006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tí</a:t>
              </a:r>
              <a:r>
                <a:rPr lang="en-US" altLang="zh-CN" sz="28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shǒu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pánɡ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863089" y="429777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吓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3089" y="5668263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好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1800" y="155679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问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63089" y="292728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spc="600" dirty="0" smtClean="0"/>
              <a:t>我知道，我会连。</a:t>
            </a:r>
            <a:endParaRPr lang="zh-CN" altLang="en-US" sz="2400" spc="600" dirty="0"/>
          </a:p>
        </p:txBody>
      </p:sp>
      <p:sp>
        <p:nvSpPr>
          <p:cNvPr id="43" name="TextBox 42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dào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标注 4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3131840" y="2276873"/>
            <a:ext cx="3816424" cy="24482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4" name="Line 5"/>
          <p:cNvSpPr>
            <a:spLocks noChangeShapeType="1"/>
          </p:cNvSpPr>
          <p:nvPr/>
        </p:nvSpPr>
        <p:spPr bwMode="auto">
          <a:xfrm>
            <a:off x="3131840" y="3429000"/>
            <a:ext cx="3816424" cy="24482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 flipV="1">
            <a:off x="3203848" y="2060848"/>
            <a:ext cx="3744416" cy="280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" name="Line 7"/>
          <p:cNvSpPr>
            <a:spLocks noChangeShapeType="1"/>
          </p:cNvSpPr>
          <p:nvPr/>
        </p:nvSpPr>
        <p:spPr bwMode="auto">
          <a:xfrm flipV="1">
            <a:off x="3203848" y="3501008"/>
            <a:ext cx="3816424" cy="273630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4" grpId="0"/>
      <p:bldP spid="24" grpId="1"/>
      <p:bldP spid="27" grpId="0"/>
      <p:bldP spid="27" grpId="1"/>
      <p:bldP spid="30" grpId="0"/>
      <p:bldP spid="30" grpId="1"/>
      <p:bldP spid="37" grpId="0"/>
      <p:bldP spid="38" grpId="0"/>
      <p:bldP spid="39" grpId="0"/>
      <p:bldP spid="40" grpId="0"/>
      <p:bldP spid="42" grpId="0"/>
      <p:bldP spid="43" grpId="0"/>
      <p:bldP spid="44" grpId="0" animBg="1"/>
      <p:bldP spid="45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4175956" y="155679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" name="组合 32"/>
          <p:cNvGrpSpPr/>
          <p:nvPr/>
        </p:nvGrpSpPr>
        <p:grpSpPr>
          <a:xfrm>
            <a:off x="827584" y="1419348"/>
            <a:ext cx="2639840" cy="1211942"/>
            <a:chOff x="4452440" y="1158611"/>
            <a:chExt cx="2639840" cy="1211942"/>
          </a:xfrm>
        </p:grpSpPr>
        <p:sp>
          <p:nvSpPr>
            <p:cNvPr id="22" name="矩形 21"/>
            <p:cNvSpPr/>
            <p:nvPr/>
          </p:nvSpPr>
          <p:spPr>
            <a:xfrm>
              <a:off x="4499992" y="1662667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人字头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52440" y="1158611"/>
              <a:ext cx="235192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rén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28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tóu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75956" y="292728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48561" y="2800214"/>
            <a:ext cx="2790871" cy="1211942"/>
            <a:chOff x="748561" y="2800214"/>
            <a:chExt cx="2790871" cy="1211942"/>
          </a:xfrm>
        </p:grpSpPr>
        <p:sp>
          <p:nvSpPr>
            <p:cNvPr id="25" name="矩形 24"/>
            <p:cNvSpPr/>
            <p:nvPr/>
          </p:nvSpPr>
          <p:spPr>
            <a:xfrm>
              <a:off x="947144" y="3304270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虫字底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8561" y="2800214"/>
              <a:ext cx="239039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chónɡ</a:t>
              </a:r>
              <a:r>
                <a:rPr lang="en-US" altLang="zh-CN" sz="2800" spc="-30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800" spc="-300" dirty="0" smtClean="0">
                  <a:latin typeface="黑体" pitchFamily="49" charset="-122"/>
                  <a:ea typeface="黑体" pitchFamily="49" charset="-122"/>
                </a:rPr>
                <a:t>  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dǐ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175956" y="4297772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947144" y="4181080"/>
            <a:ext cx="2592288" cy="1211942"/>
            <a:chOff x="4572000" y="3717032"/>
            <a:chExt cx="2592288" cy="1211942"/>
          </a:xfrm>
        </p:grpSpPr>
        <p:sp>
          <p:nvSpPr>
            <p:cNvPr id="28" name="矩形 27"/>
            <p:cNvSpPr/>
            <p:nvPr/>
          </p:nvSpPr>
          <p:spPr>
            <a:xfrm>
              <a:off x="4572000" y="4221088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三框儿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616083" y="3717032"/>
              <a:ext cx="226215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sān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kuànɡ</a:t>
              </a:r>
              <a:r>
                <a:rPr lang="en-US" altLang="zh-CN" sz="3200" spc="-30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ér</a:t>
              </a:r>
              <a:endParaRPr lang="zh-CN" altLang="en-US" sz="3200" spc="-30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4175956" y="5668263"/>
            <a:ext cx="1296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6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875136" y="5561945"/>
            <a:ext cx="2592288" cy="1211942"/>
            <a:chOff x="4499992" y="5301208"/>
            <a:chExt cx="2592288" cy="1211942"/>
          </a:xfrm>
        </p:grpSpPr>
        <p:sp>
          <p:nvSpPr>
            <p:cNvPr id="31" name="矩形 30"/>
            <p:cNvSpPr/>
            <p:nvPr/>
          </p:nvSpPr>
          <p:spPr>
            <a:xfrm>
              <a:off x="4499992" y="5805264"/>
              <a:ext cx="259228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spc="2200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小字头</a:t>
              </a:r>
              <a:endParaRPr lang="zh-CN" altLang="en-US" sz="4000" b="1" spc="2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86007" y="5301208"/>
              <a:ext cx="221086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spc="-300" dirty="0" err="1" smtClean="0">
                  <a:latin typeface="黑体" pitchFamily="49" charset="-122"/>
                  <a:ea typeface="黑体" pitchFamily="49" charset="-122"/>
                </a:rPr>
                <a:t>xiǎo</a:t>
              </a:r>
              <a:r>
                <a:rPr lang="en-US" altLang="zh-CN" sz="2800" spc="-150" dirty="0" smtClean="0"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zì</a:t>
              </a:r>
              <a:r>
                <a:rPr lang="en-US" altLang="zh-CN" sz="2400" spc="-150" dirty="0" smtClean="0"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3200" spc="-150" dirty="0" err="1" smtClean="0">
                  <a:latin typeface="黑体" pitchFamily="49" charset="-122"/>
                  <a:ea typeface="黑体" pitchFamily="49" charset="-122"/>
                </a:rPr>
                <a:t>tóu</a:t>
              </a:r>
              <a:endParaRPr lang="zh-CN" altLang="en-US" sz="3200" spc="-150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863089" y="429777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63089" y="5668263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51800" y="155679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863089" y="2927282"/>
            <a:ext cx="9492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6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1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1764" y="0"/>
            <a:ext cx="1833972" cy="1834067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spc="600" dirty="0" smtClean="0"/>
              <a:t>我知道，我会连。</a:t>
            </a:r>
            <a:endParaRPr lang="zh-CN" altLang="en-US" sz="2400" spc="600" dirty="0"/>
          </a:p>
        </p:txBody>
      </p:sp>
      <p:sp>
        <p:nvSpPr>
          <p:cNvPr id="43" name="TextBox 42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dào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3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30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4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矩形标注 4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3131840" y="2276873"/>
            <a:ext cx="3816424" cy="115212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" name="Line 5"/>
          <p:cNvSpPr>
            <a:spLocks noChangeShapeType="1"/>
          </p:cNvSpPr>
          <p:nvPr/>
        </p:nvSpPr>
        <p:spPr bwMode="auto">
          <a:xfrm>
            <a:off x="3059832" y="3356992"/>
            <a:ext cx="3888432" cy="144016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" name="Line 5"/>
          <p:cNvSpPr>
            <a:spLocks noChangeShapeType="1"/>
          </p:cNvSpPr>
          <p:nvPr/>
        </p:nvSpPr>
        <p:spPr bwMode="auto">
          <a:xfrm>
            <a:off x="3059832" y="4941168"/>
            <a:ext cx="3888432" cy="129614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3131840" y="2060848"/>
            <a:ext cx="3744416" cy="417646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4" grpId="0"/>
      <p:bldP spid="24" grpId="1"/>
      <p:bldP spid="27" grpId="0"/>
      <p:bldP spid="27" grpId="1"/>
      <p:bldP spid="30" grpId="0"/>
      <p:bldP spid="30" grpId="1"/>
      <p:bldP spid="37" grpId="0"/>
      <p:bldP spid="38" grpId="0"/>
      <p:bldP spid="39" grpId="0"/>
      <p:bldP spid="40" grpId="0"/>
      <p:bldP spid="42" grpId="0"/>
      <p:bldP spid="43" grpId="0"/>
      <p:bldP spid="44" grpId="0" animBg="1"/>
      <p:bldP spid="45" grpId="0" animBg="1"/>
      <p:bldP spid="35" grpId="0" animBg="1"/>
      <p:bldP spid="36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74124" y="863564"/>
            <a:ext cx="6571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 smtClean="0">
                <a:latin typeface="+mn-ea"/>
              </a:rPr>
              <a:t>我</a:t>
            </a:r>
            <a:r>
              <a:rPr lang="zh-CN" altLang="en-US" sz="2800" b="1" spc="300" dirty="0" smtClean="0">
                <a:latin typeface="+mn-ea"/>
              </a:rPr>
              <a:t>会连线给生字宝宝找个漂亮的家</a:t>
            </a:r>
            <a:r>
              <a:rPr lang="zh-CN" altLang="zh-CN" sz="2800" b="1" spc="300" dirty="0" smtClean="0">
                <a:latin typeface="+mn-ea"/>
              </a:rPr>
              <a:t>。</a:t>
            </a:r>
            <a:endParaRPr kumimoji="0" lang="en-US" altLang="zh-CN" sz="28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210" y="548680"/>
            <a:ext cx="62183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xiàn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ɡěi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zhǎo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piāoliànɡ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de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jiā</a:t>
            </a:r>
            <a:endParaRPr lang="zh-CN" altLang="en-US" sz="2000" spc="-3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539552" y="476672"/>
          <a:ext cx="800100" cy="892175"/>
        </p:xfrm>
        <a:graphic>
          <a:graphicData uri="http://schemas.openxmlformats.org/presentationml/2006/ole">
            <p:oleObj spid="_x0000_s1026" r:id="rId3" imgW="1612698" imgH="1803175" progId="">
              <p:embed/>
            </p:oleObj>
          </a:graphicData>
        </a:graphic>
      </p:graphicFrame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1165046" y="1916832"/>
            <a:ext cx="78488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800" b="1" i="0" u="none" strike="noStrike" cap="none" spc="4800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拍合问明蚕匹 </a:t>
            </a:r>
            <a:endParaRPr kumimoji="0" lang="zh-CN" altLang="en-US" sz="4800" b="1" i="0" u="none" strike="noStrike" cap="none" spc="4800" normalizeH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2" name="AutoShape 9"/>
          <p:cNvSpPr>
            <a:spLocks noChangeArrowheads="1"/>
          </p:cNvSpPr>
          <p:nvPr/>
        </p:nvSpPr>
        <p:spPr bwMode="auto">
          <a:xfrm>
            <a:off x="3505306" y="4217046"/>
            <a:ext cx="2232248" cy="563067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3784337" y="4823145"/>
            <a:ext cx="1674186" cy="1126135"/>
          </a:xfrm>
          <a:prstGeom prst="rect">
            <a:avLst/>
          </a:prstGeom>
          <a:noFill/>
          <a:ln w="666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6255036" y="4217046"/>
            <a:ext cx="2232248" cy="563067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6534067" y="4823145"/>
            <a:ext cx="1674186" cy="1126135"/>
          </a:xfrm>
          <a:prstGeom prst="rect">
            <a:avLst/>
          </a:prstGeom>
          <a:noFill/>
          <a:ln w="66675">
            <a:solidFill>
              <a:srgbClr val="FFC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553824" y="5383230"/>
            <a:ext cx="16273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左右结构</a:t>
            </a:r>
            <a:endParaRPr lang="zh-CN" altLang="en-US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99637" y="5228731"/>
            <a:ext cx="1556836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zuǒ  yòu</a:t>
            </a:r>
            <a:r>
              <a:rPr lang="en-US" altLang="zh-CN" sz="11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jié  ɡòu</a:t>
            </a:r>
            <a:endParaRPr lang="zh-CN" altLang="en-US" sz="1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40"/>
          <p:cNvGrpSpPr/>
          <p:nvPr/>
        </p:nvGrpSpPr>
        <p:grpSpPr>
          <a:xfrm>
            <a:off x="755576" y="4217046"/>
            <a:ext cx="2232248" cy="1732234"/>
            <a:chOff x="539552" y="3601992"/>
            <a:chExt cx="2232248" cy="1732234"/>
          </a:xfrm>
        </p:grpSpPr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539552" y="3601992"/>
              <a:ext cx="2232248" cy="563067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818583" y="4208091"/>
              <a:ext cx="1674186" cy="1126135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838339" y="4768176"/>
              <a:ext cx="162737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800" b="1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上下结构</a:t>
              </a:r>
              <a:endParaRPr lang="zh-CN" altLang="en-US" sz="28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84153" y="4613677"/>
              <a:ext cx="1505540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shànɡ xià jié ɡòu</a:t>
              </a:r>
              <a:endParaRPr lang="zh-CN" altLang="en-US" sz="12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765953" y="5438185"/>
            <a:ext cx="17315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半包围结构</a:t>
            </a:r>
            <a:endParaRPr lang="zh-CN" altLang="en-US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29342" y="5218717"/>
            <a:ext cx="164660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rPr>
              <a:t>bàn bāo wéi jié ɡòu</a:t>
            </a:r>
            <a:endParaRPr lang="zh-CN" altLang="en-US" sz="12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1619672" y="2636912"/>
            <a:ext cx="5616624" cy="15121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endCxn id="42" idx="0"/>
          </p:cNvCxnSpPr>
          <p:nvPr/>
        </p:nvCxnSpPr>
        <p:spPr>
          <a:xfrm flipH="1">
            <a:off x="1871700" y="2708920"/>
            <a:ext cx="900100" cy="150812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995936" y="2708920"/>
            <a:ext cx="576064" cy="144016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220072" y="2636912"/>
            <a:ext cx="2088232" cy="15121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1979712" y="2636912"/>
            <a:ext cx="4428492" cy="158417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4716016" y="2636912"/>
            <a:ext cx="2988332" cy="151216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古  代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  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772032" y="1467337"/>
            <a:ext cx="1439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xiě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舌  尖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39784" y="2520926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shé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jiān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2764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吐  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99792" y="2520926"/>
            <a:ext cx="15121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chū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森  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39552" y="3581590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sēn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lín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399227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泉  水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27784" y="3581590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quán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shuǐ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甘  甜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4585790"/>
            <a:ext cx="19442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ɡān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tián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5004465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前  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56008" y="4585790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qián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hòu</a:t>
            </a:r>
            <a:endParaRPr lang="en-US" altLang="zh-CN" sz="28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明  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95201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mínɡ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yuè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牛  羊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niú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yánɡ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马  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04280" y="2518185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mǎ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pǐ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92489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尘  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020272" y="2518185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chén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岩  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860032" y="3578849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yán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shí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398953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村  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3578849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cūn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鲜  鱼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716016" y="4583049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xiān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yú</a:t>
            </a:r>
            <a:endParaRPr lang="en-US" altLang="zh-CN" sz="2800" b="1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50017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拿  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020272" y="4583049"/>
            <a:ext cx="17765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ná </a:t>
            </a:r>
            <a:r>
              <a:rPr lang="en-US" altLang="zh-CN" sz="2400" spc="-30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qǐ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问  好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95536" y="5521894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wèn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hǎo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594056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未  来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555776" y="5521894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wèi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气  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894969" y="5519153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qì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wèi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593782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吓  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948264" y="5519153"/>
            <a:ext cx="1871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xià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rén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611560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dài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74124" y="863564"/>
            <a:ext cx="65710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 smtClean="0">
                <a:latin typeface="+mn-ea"/>
              </a:rPr>
              <a:t>我</a:t>
            </a:r>
            <a:r>
              <a:rPr lang="zh-CN" altLang="en-US" sz="2800" b="1" spc="300" dirty="0" smtClean="0">
                <a:latin typeface="+mn-ea"/>
              </a:rPr>
              <a:t>会连线给生字宝宝找个漂亮的家</a:t>
            </a:r>
            <a:r>
              <a:rPr lang="zh-CN" altLang="zh-CN" sz="2800" b="1" spc="300" dirty="0" smtClean="0">
                <a:latin typeface="+mn-ea"/>
              </a:rPr>
              <a:t>。</a:t>
            </a:r>
            <a:endParaRPr kumimoji="0" lang="en-US" altLang="zh-CN" sz="28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210" y="548680"/>
            <a:ext cx="62183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wǒ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huì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lián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xiàn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ɡěi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zì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bǎo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zhǎo</a:t>
            </a:r>
            <a:r>
              <a:rPr lang="en-US" altLang="zh-CN" sz="1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300" dirty="0" err="1" smtClean="0">
                <a:latin typeface="黑体" pitchFamily="49" charset="-122"/>
                <a:ea typeface="黑体" pitchFamily="49" charset="-122"/>
              </a:rPr>
              <a:t>piāoliànɡ</a:t>
            </a:r>
            <a:r>
              <a:rPr lang="en-US" altLang="zh-CN" sz="1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de </a:t>
            </a:r>
            <a:r>
              <a:rPr lang="en-US" altLang="zh-CN" sz="2000" spc="-150" dirty="0" err="1" smtClean="0">
                <a:latin typeface="黑体" pitchFamily="49" charset="-122"/>
                <a:ea typeface="黑体" pitchFamily="49" charset="-122"/>
              </a:rPr>
              <a:t>jiā</a:t>
            </a:r>
            <a:endParaRPr lang="zh-CN" altLang="en-US" sz="2000" spc="-3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8" name="Object 2"/>
          <p:cNvGraphicFramePr>
            <a:graphicFrameLocks noChangeAspect="1"/>
          </p:cNvGraphicFramePr>
          <p:nvPr/>
        </p:nvGraphicFramePr>
        <p:xfrm>
          <a:off x="539552" y="476672"/>
          <a:ext cx="800100" cy="892175"/>
        </p:xfrm>
        <a:graphic>
          <a:graphicData uri="http://schemas.openxmlformats.org/presentationml/2006/ole">
            <p:oleObj spid="_x0000_s26626" r:id="rId3" imgW="1612698" imgH="1803175" progId="">
              <p:embed/>
            </p:oleObj>
          </a:graphicData>
        </a:graphic>
      </p:graphicFrame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550841" y="1916832"/>
            <a:ext cx="87581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spc="4600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代匹羊用元好问召 </a:t>
            </a:r>
            <a:endParaRPr kumimoji="0" lang="zh-CN" altLang="en-US" sz="3600" b="1" i="0" u="none" strike="noStrike" cap="none" spc="4600" normalizeH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603781" y="4509120"/>
            <a:ext cx="1845356" cy="1440160"/>
            <a:chOff x="6255036" y="4509120"/>
            <a:chExt cx="1845356" cy="1440160"/>
          </a:xfrm>
        </p:grpSpPr>
        <p:sp>
          <p:nvSpPr>
            <p:cNvPr id="38" name="Rectangle 10"/>
            <p:cNvSpPr>
              <a:spLocks noChangeArrowheads="1"/>
            </p:cNvSpPr>
            <p:nvPr/>
          </p:nvSpPr>
          <p:spPr bwMode="auto">
            <a:xfrm>
              <a:off x="6485706" y="5013024"/>
              <a:ext cx="1384017" cy="936256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463604" y="5478672"/>
              <a:ext cx="142218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400" b="1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左右结构</a:t>
              </a:r>
              <a:endParaRPr lang="zh-CN" altLang="en-US" sz="24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483466" y="5350224"/>
              <a:ext cx="1386918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zuǒ</a:t>
              </a:r>
              <a:r>
                <a:rPr lang="en-US" altLang="zh-CN" sz="8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105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yòu</a:t>
              </a:r>
              <a:r>
                <a:rPr lang="en-US" altLang="zh-CN" sz="11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3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jié</a:t>
              </a:r>
              <a:r>
                <a:rPr lang="en-US" altLang="zh-CN" sz="7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 </a:t>
              </a:r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ɡòu</a:t>
              </a:r>
              <a:endParaRPr lang="zh-CN" altLang="en-US" sz="12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7" name="AutoShape 9"/>
            <p:cNvSpPr>
              <a:spLocks noChangeArrowheads="1"/>
            </p:cNvSpPr>
            <p:nvPr/>
          </p:nvSpPr>
          <p:spPr bwMode="auto">
            <a:xfrm>
              <a:off x="6255036" y="4509120"/>
              <a:ext cx="1845356" cy="468128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39552" y="4509120"/>
            <a:ext cx="1845356" cy="1440160"/>
            <a:chOff x="755576" y="4509120"/>
            <a:chExt cx="1845356" cy="1440160"/>
          </a:xfrm>
        </p:grpSpPr>
        <p:sp>
          <p:nvSpPr>
            <p:cNvPr id="43" name="Rectangle 10"/>
            <p:cNvSpPr>
              <a:spLocks noChangeArrowheads="1"/>
            </p:cNvSpPr>
            <p:nvPr/>
          </p:nvSpPr>
          <p:spPr bwMode="auto">
            <a:xfrm>
              <a:off x="986246" y="5013024"/>
              <a:ext cx="1384017" cy="936256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964143" y="5478672"/>
              <a:ext cx="1422184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400" b="1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上下结构</a:t>
              </a:r>
              <a:endParaRPr lang="zh-CN" altLang="en-US" sz="24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33459" y="5350224"/>
              <a:ext cx="1412566" cy="25391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05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shànɡ</a:t>
              </a:r>
              <a:r>
                <a:rPr lang="en-US" altLang="zh-CN" sz="7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105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xià </a:t>
              </a:r>
              <a:r>
                <a:rPr lang="en-US" altLang="zh-CN" sz="6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en-US" altLang="zh-CN" sz="105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jié  ɡòu</a:t>
              </a:r>
              <a:endParaRPr lang="zh-CN" altLang="en-US" sz="105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755576" y="4509120"/>
              <a:ext cx="1845356" cy="468128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68010" y="4509120"/>
            <a:ext cx="1845356" cy="1440160"/>
            <a:chOff x="3505306" y="4509120"/>
            <a:chExt cx="1845356" cy="1440160"/>
          </a:xfrm>
        </p:grpSpPr>
        <p:sp>
          <p:nvSpPr>
            <p:cNvPr id="33" name="Rectangle 10"/>
            <p:cNvSpPr>
              <a:spLocks noChangeArrowheads="1"/>
            </p:cNvSpPr>
            <p:nvPr/>
          </p:nvSpPr>
          <p:spPr bwMode="auto">
            <a:xfrm>
              <a:off x="3735976" y="5013024"/>
              <a:ext cx="1384017" cy="936256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698961" y="5524361"/>
              <a:ext cx="147508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000" b="1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半包围结构</a:t>
              </a:r>
              <a:endParaRPr lang="zh-CN" altLang="en-US" sz="2000" b="1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96615" y="5341898"/>
              <a:ext cx="1463862" cy="25391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05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bàn bāo wéi jié ɡòu</a:t>
              </a:r>
              <a:endParaRPr lang="zh-CN" altLang="en-US" sz="105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505306" y="4509120"/>
              <a:ext cx="1845356" cy="468128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32240" y="4509120"/>
            <a:ext cx="1845356" cy="1440160"/>
            <a:chOff x="8224340" y="4475672"/>
            <a:chExt cx="1845356" cy="1440160"/>
          </a:xfrm>
        </p:grpSpPr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8455010" y="4979576"/>
              <a:ext cx="1384017" cy="936256"/>
            </a:xfrm>
            <a:prstGeom prst="rect">
              <a:avLst/>
            </a:prstGeom>
            <a:noFill/>
            <a:ln w="66675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8472179" y="5445224"/>
              <a:ext cx="1343638" cy="46166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2400" b="1" cap="none" spc="60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itchFamily="49" charset="-122"/>
                  <a:ea typeface="楷体" pitchFamily="49" charset="-122"/>
                </a:rPr>
                <a:t>独体字</a:t>
              </a:r>
              <a:endParaRPr lang="zh-CN" altLang="en-US" sz="2400" b="1" cap="none" spc="6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535598" y="5316776"/>
              <a:ext cx="1133644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dú</a:t>
              </a:r>
              <a:r>
                <a:rPr lang="en-US" altLang="zh-CN" sz="9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tǐ</a:t>
              </a:r>
              <a:r>
                <a:rPr lang="en-US" altLang="zh-CN" sz="1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en-US" altLang="zh-CN" sz="12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黑体" pitchFamily="49" charset="-122"/>
                  <a:ea typeface="黑体" pitchFamily="49" charset="-122"/>
                </a:rPr>
                <a:t>zì</a:t>
              </a:r>
              <a:endParaRPr lang="zh-CN" altLang="en-US" sz="12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8224340" y="4475672"/>
              <a:ext cx="1845356" cy="468128"/>
            </a:xfrm>
            <a:prstGeom prst="triangle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971600" y="2492896"/>
            <a:ext cx="2448272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979712" y="2492896"/>
            <a:ext cx="3528392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3059832" y="2492896"/>
            <a:ext cx="4536504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3995936" y="2492896"/>
            <a:ext cx="3600400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1475656" y="2492896"/>
            <a:ext cx="3528392" cy="18722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3563888" y="2492896"/>
            <a:ext cx="2520280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5652120" y="2492896"/>
            <a:ext cx="1512168" cy="1944216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1547664" y="2492896"/>
            <a:ext cx="6624736" cy="1872208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00918942211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934" y="0"/>
            <a:ext cx="9157934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47664" y="1844824"/>
            <a:ext cx="612068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火上加火真“</a:t>
            </a:r>
            <a:r>
              <a:rPr lang="zh-CN" altLang="en-US" sz="32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炎</a:t>
            </a: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”热，</a:t>
            </a:r>
            <a:endParaRPr lang="zh-CN" altLang="en-US" sz="3200" b="1" spc="1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家里着火就成“</a:t>
            </a:r>
            <a:r>
              <a:rPr lang="zh-CN" altLang="en-US" sz="32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灾</a:t>
            </a: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”，</a:t>
            </a:r>
            <a:endParaRPr lang="en-US" altLang="zh-CN" sz="3200" b="1" spc="1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一条水龙把火“</a:t>
            </a:r>
            <a:r>
              <a:rPr lang="zh-CN" altLang="en-US" sz="32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灭</a:t>
            </a: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”，</a:t>
            </a:r>
            <a:endParaRPr lang="zh-CN" altLang="en-US" sz="3200" b="1" spc="1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快把火种土里“</a:t>
            </a:r>
            <a:r>
              <a:rPr lang="zh-CN" altLang="en-US" sz="3200" b="1" spc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埋</a:t>
            </a:r>
            <a:r>
              <a:rPr lang="zh-CN" altLang="en-US" sz="3200" b="1" spc="1800" dirty="0" smtClean="0">
                <a:latin typeface="楷体" pitchFamily="49" charset="-122"/>
                <a:ea typeface="楷体" pitchFamily="49" charset="-122"/>
              </a:rPr>
              <a:t>”。</a:t>
            </a:r>
            <a:endParaRPr lang="zh-CN" altLang="en-US" sz="3200" b="1" spc="1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5" descr="6M%T2VY~N{{0XET_$WEZA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2286000" cy="11811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1331640" y="1200030"/>
            <a:ext cx="6552728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80000"/>
              </a:lnSpc>
            </a:pP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huǒ</a:t>
            </a:r>
            <a:r>
              <a:rPr lang="en-US" altLang="zh-CN" sz="7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shànɡjiā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huǒ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zhēn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16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yán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rè</a:t>
            </a:r>
            <a:r>
              <a:rPr lang="zh-CN" altLang="en-US" sz="28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jiā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zhe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huǒ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jiù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chénɡ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zāi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tiáo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shuǐ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lónɡ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bǎ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huǒ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spc="-15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miè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spc="-150" dirty="0" smtClean="0"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80000"/>
              </a:lnSpc>
            </a:pPr>
            <a:r>
              <a:rPr lang="zh-CN" altLang="en-US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kuài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bǎ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huǒ</a:t>
            </a:r>
            <a:r>
              <a:rPr lang="en-US" altLang="zh-CN" sz="1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zhǒnɡ</a:t>
            </a:r>
            <a:r>
              <a:rPr lang="en-US" altLang="zh-CN" sz="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2800" spc="-150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mái</a:t>
            </a:r>
            <a:endParaRPr lang="zh-CN" altLang="en-US" sz="2800" spc="-15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3995936" y="2276872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935217" y="3539149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995936" y="4725144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995936" y="5949280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6"/>
          <p:cNvSpPr>
            <a:spLocks noChangeArrowheads="1"/>
          </p:cNvSpPr>
          <p:nvPr/>
        </p:nvSpPr>
        <p:spPr bwMode="auto">
          <a:xfrm>
            <a:off x="2843808" y="620688"/>
            <a:ext cx="2520280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汉字真有趣。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216" y="6309320"/>
            <a:ext cx="8640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当“木、人、又”放在左边做偏旁时，最后一笔</a:t>
            </a:r>
            <a:r>
              <a:rPr lang="zh-CN" altLang="en-US" sz="2400" dirty="0" smtClean="0"/>
              <a:t>捺</a:t>
            </a:r>
            <a:r>
              <a:rPr lang="zh-CN" altLang="en-US" sz="2400" dirty="0" smtClean="0">
                <a:solidFill>
                  <a:srgbClr val="FF0000"/>
                </a:solidFill>
              </a:rPr>
              <a:t>都要写成</a:t>
            </a:r>
            <a:r>
              <a:rPr lang="zh-CN" altLang="en-US" sz="2400" dirty="0" smtClean="0"/>
              <a:t>点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356992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</a:rPr>
              <a:t>“木、人、又”三个字的最后一笔都是</a:t>
            </a:r>
            <a:r>
              <a:rPr lang="zh-CN" altLang="en-US" sz="2400" dirty="0" smtClean="0"/>
              <a:t>捺</a:t>
            </a:r>
            <a:r>
              <a:rPr lang="zh-CN" altLang="en-US" sz="2400" dirty="0" smtClean="0">
                <a:solidFill>
                  <a:srgbClr val="FF0000"/>
                </a:solidFill>
              </a:rPr>
              <a:t>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187624" y="332657"/>
            <a:ext cx="3456384" cy="354736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ea typeface="黑体" pitchFamily="2" charset="-122"/>
              </a:rPr>
              <a:t>比一比，写一写。</a:t>
            </a:r>
            <a:endParaRPr lang="zh-CN" altLang="en-US" sz="2000" b="1" dirty="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7" name="Picture 7" descr="VOAVSUMR_5C3SL0]VSR86}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188640"/>
            <a:ext cx="504056" cy="655996"/>
          </a:xfrm>
          <a:prstGeom prst="rect">
            <a:avLst/>
          </a:prstGeom>
          <a:noFill/>
        </p:spPr>
      </p:pic>
    </p:spTree>
    <p:controls>
      <p:control spid="19467" name="ShockwaveFlash10" r:id="rId2" imgW="2303543" imgH="2376458"/>
      <p:control spid="19468" name="ShockwaveFlash11" r:id="rId3" imgW="2376458" imgH="2376458"/>
      <p:control spid="19469" name="ShockwaveFlash12" r:id="rId4" imgW="2303543" imgH="2376458"/>
      <p:control spid="19473" name="ShockwaveFlash7" r:id="rId5" imgW="2303543" imgH="2376458"/>
      <p:control spid="19474" name="ShockwaveFlash8" r:id="rId6" imgW="2376458" imgH="2376458"/>
      <p:control spid="19475" name="ShockwaveFlash9" r:id="rId7" imgW="2303543" imgH="237645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]94866AZSVSMB(JV)8OR@@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1055688" cy="1357313"/>
          </a:xfrm>
          <a:prstGeom prst="rect">
            <a:avLst/>
          </a:prstGeom>
          <a:noFill/>
        </p:spPr>
      </p:pic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295400" y="764704"/>
            <a:ext cx="3780656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读一读，猜字谜。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447800" y="2057400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55576" y="2276872"/>
            <a:ext cx="6897960" cy="3701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/>
              <a:t>一个人，两个人，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/>
              <a:t>一个在前两个跟。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/>
              <a:t>团结起来力量大，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/>
              <a:t>人多谁也不离群。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084168" y="5373216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</a:rPr>
              <a:t>（打一个字）</a:t>
            </a:r>
          </a:p>
        </p:txBody>
      </p:sp>
      <p:sp>
        <p:nvSpPr>
          <p:cNvPr id="10" name="矩形 9"/>
          <p:cNvSpPr/>
          <p:nvPr/>
        </p:nvSpPr>
        <p:spPr>
          <a:xfrm>
            <a:off x="601507" y="1651378"/>
            <a:ext cx="6048672" cy="403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</a:pP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yí  ɡè  rén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ɡè  rén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yí  ɡè  zài</a:t>
            </a:r>
            <a:r>
              <a:rPr lang="en-US" altLang="zh-CN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qián</a:t>
            </a:r>
            <a:r>
              <a:rPr lang="en-US" altLang="zh-CN" sz="1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ɡè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ɡēn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6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tuán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jié  qǐ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lái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lì</a:t>
            </a:r>
            <a:r>
              <a:rPr lang="en-US" altLang="zh-CN" sz="1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liànɡ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dà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rén duō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shéi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yě  bù  lí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qún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spc="-15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72935" y="4357553"/>
            <a:ext cx="9846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众</a:t>
            </a:r>
            <a:endParaRPr lang="zh-CN" altLang="en-US" sz="6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203848" y="350100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03848" y="4509120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]94866AZSVSMB(JV)8OR@@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-4806"/>
            <a:ext cx="1055688" cy="1357313"/>
          </a:xfrm>
          <a:prstGeom prst="rect">
            <a:avLst/>
          </a:prstGeom>
          <a:noFill/>
        </p:spPr>
      </p:pic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1295400" y="455098"/>
            <a:ext cx="3780656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读一读，猜字谜。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447800" y="1674782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47806" y="1534214"/>
            <a:ext cx="689796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 smtClean="0"/>
              <a:t>画时圆，写时方，</a:t>
            </a:r>
            <a:endParaRPr lang="en-US" altLang="zh-CN" sz="3200" b="1" spc="1800" dirty="0" smtClean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 smtClean="0"/>
              <a:t>有它暖，没它凉。</a:t>
            </a:r>
            <a:endParaRPr lang="zh-CN" altLang="en-US" sz="3200" b="1" spc="1800" dirty="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026224" y="2542326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/>
              <a:t>（打一个字）</a:t>
            </a:r>
          </a:p>
        </p:txBody>
      </p:sp>
      <p:sp>
        <p:nvSpPr>
          <p:cNvPr id="10" name="矩形 9"/>
          <p:cNvSpPr/>
          <p:nvPr/>
        </p:nvSpPr>
        <p:spPr>
          <a:xfrm>
            <a:off x="573419" y="1291338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huà</a:t>
            </a:r>
            <a:r>
              <a:rPr lang="en-US" altLang="zh-CN" sz="11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yuán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xiě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fānɡ</a:t>
            </a:r>
            <a:endParaRPr lang="zh-CN" altLang="en-US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8263" y="3356992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tián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lǐ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chánɡ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le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kē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cǎo</a:t>
            </a:r>
            <a:endParaRPr lang="zh-CN" altLang="en-US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770384" y="3789040"/>
            <a:ext cx="6897960" cy="75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 smtClean="0"/>
              <a:t>田里长了一棵草。</a:t>
            </a:r>
            <a:endParaRPr lang="zh-CN" altLang="en-US" sz="3200" b="1" spc="1800" dirty="0"/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026224" y="3967823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/>
              <a:t>（打一个字）</a:t>
            </a:r>
          </a:p>
        </p:txBody>
      </p:sp>
      <p:sp>
        <p:nvSpPr>
          <p:cNvPr id="17" name="矩形 16"/>
          <p:cNvSpPr/>
          <p:nvPr/>
        </p:nvSpPr>
        <p:spPr>
          <a:xfrm>
            <a:off x="467544" y="4581128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qiān</a:t>
            </a:r>
            <a:r>
              <a:rPr lang="en-US" altLang="zh-CN" sz="9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zhānɡ</a:t>
            </a:r>
            <a:r>
              <a:rPr lang="en-US" altLang="zh-CN" sz="16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kǒu</a:t>
            </a:r>
            <a:endParaRPr lang="zh-CN" altLang="en-US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770384" y="5013176"/>
            <a:ext cx="6897960" cy="75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 smtClean="0"/>
              <a:t>千张口。</a:t>
            </a:r>
            <a:endParaRPr lang="zh-CN" altLang="en-US" sz="3200" b="1" spc="1800" dirty="0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6026224" y="5153818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/>
              <a:t>（打一个字）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447800" y="6139278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11560" y="5998710"/>
            <a:ext cx="6897960" cy="75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1800" dirty="0" smtClean="0"/>
              <a:t>“只”差两点</a:t>
            </a:r>
            <a:endParaRPr lang="zh-CN" altLang="en-US" sz="3200" b="1" spc="1800" dirty="0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6026224" y="6165304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/>
              <a:t>（打一个字）</a:t>
            </a:r>
          </a:p>
        </p:txBody>
      </p:sp>
      <p:sp>
        <p:nvSpPr>
          <p:cNvPr id="24" name="矩形 23"/>
          <p:cNvSpPr/>
          <p:nvPr/>
        </p:nvSpPr>
        <p:spPr>
          <a:xfrm>
            <a:off x="611560" y="5733256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ā</a:t>
            </a:r>
            <a:r>
              <a:rPr lang="en-US" altLang="zh-CN" sz="11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liǎnɡ</a:t>
            </a:r>
            <a:r>
              <a:rPr lang="en-US" altLang="zh-CN" sz="11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diǎn</a:t>
            </a:r>
            <a:endParaRPr lang="zh-CN" altLang="en-US" sz="2800" spc="-30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9552" y="2204864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yǒu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nuǎn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méi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tā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liánɡ</a:t>
            </a:r>
            <a:endParaRPr lang="zh-CN" altLang="en-US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9293" y="1961988"/>
            <a:ext cx="5760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pc="2000" dirty="0" smtClean="0">
                <a:solidFill>
                  <a:srgbClr val="00B0F0"/>
                </a:solidFill>
              </a:rPr>
              <a:t>日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19293" y="3356992"/>
            <a:ext cx="5760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苗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19293" y="4581128"/>
            <a:ext cx="5760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舌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9293" y="5661248"/>
            <a:ext cx="5760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</a:rPr>
              <a:t>口</a:t>
            </a:r>
            <a:endParaRPr lang="zh-CN" altLang="en-US" sz="3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  <p:bldP spid="10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475656" y="836712"/>
            <a:ext cx="2353072" cy="619472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读读背背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2295" name="Picture 7" descr="VOAVSUMR_5C3SL0]VSR86}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995363" cy="12954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835696" y="1470552"/>
            <a:ext cx="5688632" cy="403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</a:pP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yì nián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1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chūn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yí  rì 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chén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jiā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5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hé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qín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spc="-15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907704" y="2132856"/>
            <a:ext cx="64087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一年之计在于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春</a:t>
            </a:r>
            <a:r>
              <a:rPr lang="zh-CN" altLang="en-US" sz="3200" b="1" spc="2000" dirty="0"/>
              <a:t>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一日之计在于</a:t>
            </a:r>
            <a:r>
              <a:rPr lang="zh-CN" altLang="en-US" sz="3200" b="1" spc="2000" dirty="0" smtClean="0">
                <a:solidFill>
                  <a:srgbClr val="FF0000"/>
                </a:solidFill>
              </a:rPr>
              <a:t>晨</a:t>
            </a:r>
            <a:r>
              <a:rPr lang="zh-CN" altLang="en-US" sz="3200" b="1" spc="2000" dirty="0" smtClean="0"/>
              <a:t>。</a:t>
            </a:r>
            <a:endParaRPr lang="zh-CN" altLang="en-US" sz="3200" b="1" spc="20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一家之计在于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和</a:t>
            </a:r>
            <a:r>
              <a:rPr lang="zh-CN" altLang="en-US" sz="3200" b="1" spc="2000" dirty="0"/>
              <a:t>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一生之计在于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勤</a:t>
            </a:r>
            <a:r>
              <a:rPr lang="zh-CN" altLang="en-US" sz="3200" b="1" spc="2000" dirty="0"/>
              <a:t>。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427984" y="242088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427984" y="3356992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27984" y="4365104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427984" y="530120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475656" y="476672"/>
            <a:ext cx="2353072" cy="619472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读读背背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560" y="1374494"/>
            <a:ext cx="6408712" cy="407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3200" b="1" spc="2000" dirty="0"/>
              <a:t>一年之计在于春，</a:t>
            </a:r>
          </a:p>
          <a:p>
            <a:pPr>
              <a:lnSpc>
                <a:spcPct val="250000"/>
              </a:lnSpc>
              <a:spcBef>
                <a:spcPct val="50000"/>
              </a:spcBef>
            </a:pPr>
            <a:endParaRPr lang="en-US" altLang="zh-CN" sz="3200" b="1" spc="2000" dirty="0" smtClean="0"/>
          </a:p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3200" b="1" spc="2000" dirty="0" smtClean="0"/>
              <a:t>一</a:t>
            </a:r>
            <a:r>
              <a:rPr lang="zh-CN" altLang="en-US" sz="3200" b="1" spc="2000" dirty="0"/>
              <a:t>日之计在于</a:t>
            </a:r>
            <a:r>
              <a:rPr lang="zh-CN" altLang="en-US" sz="3200" b="1" spc="2000" dirty="0" smtClean="0"/>
              <a:t>晨。</a:t>
            </a:r>
            <a:endParaRPr lang="zh-CN" altLang="en-US" sz="3200" b="1" spc="2000" dirty="0"/>
          </a:p>
        </p:txBody>
      </p:sp>
      <p:pic>
        <p:nvPicPr>
          <p:cNvPr id="12295" name="Picture 7" descr="VOAVSUMR_5C3SL0]VSR86}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995363" cy="12954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-468560" y="726195"/>
            <a:ext cx="5688632" cy="5646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40000"/>
              </a:lnSpc>
            </a:pP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yì nián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1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chūn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340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en-US" altLang="zh-CN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340000"/>
              </a:lnSpc>
            </a:pP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yí  rì 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chén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340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spc="-15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267" y="2852936"/>
            <a:ext cx="80648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/>
              <a:t>         春天是一年的开始，有好的开端使大家对一年的工作充满憧憬与期待，从新起点上找到新动力而为之付出百倍的辛劳；一年有好的起步使人为拼出一个好“收成”而去努力奋斗。可见，做好当前的工作，开好头，起好步， 对全年的各项工作确实意义重大。如果你能把一年之春抓好，只有在春天辛勤劳动才能获得丰收，从而拥有了美好的一年，春天是积蓄能量的季节，</a:t>
            </a:r>
            <a:r>
              <a:rPr lang="zh-CN" altLang="en-US" sz="1200" dirty="0" smtClean="0">
                <a:solidFill>
                  <a:srgbClr val="FF0000"/>
                </a:solidFill>
              </a:rPr>
              <a:t>我们不应轻易将其挥霍、浪费，而应该好好珍惜它、爱护它和利用它。</a:t>
            </a:r>
            <a:r>
              <a:rPr lang="zh-CN" altLang="en-US" sz="1200" dirty="0" smtClean="0"/>
              <a:t>相信，而今我们播下希望的种子，加上辛勤耕耘，换来的定是累累的硕果。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67544" y="5805264"/>
            <a:ext cx="8136904" cy="891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/>
              <a:t>          经过一个晚上的休息调整，新的一天开始，早上这段时间是我们精力最充沛的时刻，状态最佳。可见，早晨这段时间十分宝贵。</a:t>
            </a:r>
            <a:r>
              <a:rPr lang="zh-CN" altLang="en-US" sz="1200" dirty="0" smtClean="0">
                <a:solidFill>
                  <a:srgbClr val="FF0000"/>
                </a:solidFill>
              </a:rPr>
              <a:t>我们不应轻易将其挥霍、浪费，而应该好好珍惜它、爱护它和利用它。在</a:t>
            </a:r>
            <a:r>
              <a:rPr lang="zh-CN" altLang="en-US" sz="1200" dirty="0" smtClean="0"/>
              <a:t>早上做好一天的安排和打算，多做并做好工作，为全天的工作打好基础。所谓“好的开始是成功的一半”，当天就会有不一样的收获。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74721" y="244379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一年的安排和打算。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542297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一天的安排和打算。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62345" y="241301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春天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54836" y="539219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早晨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131840" y="2000563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131840" y="4962977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5724128" y="332656"/>
            <a:ext cx="3024336" cy="102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800" b="1" spc="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珍惜时间</a:t>
            </a:r>
            <a:endParaRPr lang="zh-CN" altLang="en-US" sz="4800" b="1" spc="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4128" y="188640"/>
            <a:ext cx="31934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zhēn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xī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shí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jiān</a:t>
            </a:r>
            <a:endParaRPr lang="zh-CN" altLang="en-US" sz="2800" spc="-300" dirty="0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6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475656" y="620688"/>
            <a:ext cx="2353072" cy="619472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读读背背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560" y="1230478"/>
            <a:ext cx="6408712" cy="407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3200" b="1" spc="2000" dirty="0" smtClean="0"/>
              <a:t>一</a:t>
            </a:r>
            <a:r>
              <a:rPr lang="zh-CN" altLang="en-US" sz="3200" b="1" spc="2000" dirty="0"/>
              <a:t>家之计在于和，</a:t>
            </a:r>
          </a:p>
          <a:p>
            <a:pPr>
              <a:lnSpc>
                <a:spcPct val="250000"/>
              </a:lnSpc>
              <a:spcBef>
                <a:spcPct val="50000"/>
              </a:spcBef>
            </a:pPr>
            <a:endParaRPr lang="en-US" altLang="zh-CN" sz="3200" b="1" spc="2000" dirty="0" smtClean="0"/>
          </a:p>
          <a:p>
            <a:pPr>
              <a:lnSpc>
                <a:spcPct val="250000"/>
              </a:lnSpc>
              <a:spcBef>
                <a:spcPct val="50000"/>
              </a:spcBef>
            </a:pPr>
            <a:r>
              <a:rPr lang="zh-CN" altLang="en-US" sz="3200" b="1" spc="2000" dirty="0" smtClean="0"/>
              <a:t>一</a:t>
            </a:r>
            <a:r>
              <a:rPr lang="zh-CN" altLang="en-US" sz="3200" b="1" spc="2000" dirty="0"/>
              <a:t>生之计在于勤。</a:t>
            </a:r>
          </a:p>
        </p:txBody>
      </p:sp>
      <p:pic>
        <p:nvPicPr>
          <p:cNvPr id="12295" name="Picture 7" descr="VOAVSUMR_5C3SL0]VSR86}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995363" cy="12954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51275" y="620688"/>
            <a:ext cx="5688632" cy="418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40000"/>
              </a:lnSpc>
            </a:pP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jiā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5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hé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340000"/>
              </a:lnSpc>
            </a:pPr>
            <a:endParaRPr lang="en-US" altLang="zh-CN" sz="2800" spc="-150" dirty="0" smtClean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340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qín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spc="-15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5733256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勤，是勤奋的意思，意思说一个人要想有好的生计，也就是过的好，就得勤快点，多工作，才能过的好点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61277" y="223109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和睦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131840" y="186431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131840" y="4805357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0858" y="230803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一个家庭最宝贵的东西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9741" y="3016446"/>
            <a:ext cx="7272808" cy="460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/>
              <a:t>和，也是合，即家和万事兴。一个家庭最宝贵的东西是和睦</a:t>
            </a:r>
          </a:p>
        </p:txBody>
      </p:sp>
      <p:sp>
        <p:nvSpPr>
          <p:cNvPr id="16" name="矩形 15"/>
          <p:cNvSpPr/>
          <p:nvPr/>
        </p:nvSpPr>
        <p:spPr>
          <a:xfrm>
            <a:off x="4461851" y="522920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勤奋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7565" y="530614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pc="-300" dirty="0" smtClean="0">
                <a:solidFill>
                  <a:srgbClr val="FF0000"/>
                </a:solidFill>
              </a:rPr>
              <a:t>一个人要成功最重要的东西</a:t>
            </a:r>
            <a:endParaRPr lang="zh-CN" altLang="en-US" spc="-3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475656" y="836712"/>
            <a:ext cx="2353072" cy="619472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读读背背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2295" name="Picture 7" descr="VOAVSUMR_5C3SL0]VSR86}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995363" cy="12954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835696" y="1470552"/>
            <a:ext cx="5688632" cy="403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29000"/>
              </a:lnSpc>
            </a:pP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yì nián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1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chūn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yí  rì  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chén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jiā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5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hé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pPr>
              <a:lnSpc>
                <a:spcPct val="229000"/>
              </a:lnSpc>
            </a:pP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yì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shēnɡ</a:t>
            </a:r>
            <a:r>
              <a:rPr lang="en-US" altLang="zh-CN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zhī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jì  zài</a:t>
            </a:r>
            <a:r>
              <a:rPr lang="en-US" altLang="zh-CN" sz="20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yú</a:t>
            </a:r>
            <a:r>
              <a:rPr lang="en-US" altLang="zh-CN" sz="24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qín </a:t>
            </a:r>
            <a:r>
              <a:rPr lang="zh-CN" altLang="en-US" sz="2800" spc="-150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en-US" sz="2800" spc="-150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907704" y="2132856"/>
            <a:ext cx="64087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一年之计在于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春</a:t>
            </a:r>
            <a:r>
              <a:rPr lang="zh-CN" altLang="en-US" sz="3200" b="1" spc="2000" dirty="0"/>
              <a:t>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一日之计在于</a:t>
            </a:r>
            <a:r>
              <a:rPr lang="zh-CN" altLang="en-US" sz="3200" b="1" spc="2000" dirty="0" smtClean="0">
                <a:solidFill>
                  <a:srgbClr val="FF0000"/>
                </a:solidFill>
              </a:rPr>
              <a:t>晨</a:t>
            </a:r>
            <a:r>
              <a:rPr lang="zh-CN" altLang="en-US" sz="3200" b="1" spc="2000" dirty="0" smtClean="0"/>
              <a:t>。</a:t>
            </a:r>
            <a:endParaRPr lang="zh-CN" altLang="en-US" sz="3200" b="1" spc="20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一家之计在于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和</a:t>
            </a:r>
            <a:r>
              <a:rPr lang="zh-CN" altLang="en-US" sz="3200" b="1" spc="2000" dirty="0"/>
              <a:t>，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一生之计在于</a:t>
            </a:r>
            <a:r>
              <a:rPr lang="zh-CN" altLang="en-US" sz="3200" b="1" spc="2000" dirty="0">
                <a:solidFill>
                  <a:srgbClr val="FF0000"/>
                </a:solidFill>
              </a:rPr>
              <a:t>勤</a:t>
            </a:r>
            <a:r>
              <a:rPr lang="zh-CN" altLang="en-US" sz="3200" b="1" spc="2000" dirty="0"/>
              <a:t>。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427984" y="242088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27984" y="3356992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427984" y="4365104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427984" y="5301208"/>
            <a:ext cx="216024" cy="3600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1475656" y="836712"/>
            <a:ext cx="5472608" cy="619472"/>
          </a:xfrm>
          <a:prstGeom prst="ellipse">
            <a:avLst/>
          </a:prstGeom>
          <a:solidFill>
            <a:srgbClr val="993366"/>
          </a:solidFill>
          <a:ln w="9525">
            <a:solidFill>
              <a:srgbClr val="9933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读一读，连一连，再背一背。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2295" name="Picture 7" descr="VOAVSUMR_5C3SL0]VSR86}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995363" cy="1295400"/>
          </a:xfrm>
          <a:prstGeom prst="rect">
            <a:avLst/>
          </a:prstGeom>
          <a:noFill/>
        </p:spPr>
      </p:pic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043608" y="2060848"/>
            <a:ext cx="47525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一年之计</a:t>
            </a:r>
            <a:r>
              <a:rPr lang="zh-CN" altLang="en-US" sz="3200" b="1" spc="2000" dirty="0" smtClean="0"/>
              <a:t>在于</a:t>
            </a:r>
            <a:endParaRPr lang="zh-CN" altLang="en-US" sz="3200" b="1" spc="20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一日之计</a:t>
            </a:r>
            <a:r>
              <a:rPr lang="zh-CN" altLang="en-US" sz="3200" b="1" spc="2000" dirty="0" smtClean="0"/>
              <a:t>在于</a:t>
            </a:r>
            <a:endParaRPr lang="zh-CN" altLang="en-US" sz="3200" b="1" spc="20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一家之计</a:t>
            </a:r>
            <a:r>
              <a:rPr lang="zh-CN" altLang="en-US" sz="3200" b="1" spc="2000" dirty="0" smtClean="0"/>
              <a:t>在于</a:t>
            </a:r>
            <a:endParaRPr lang="zh-CN" altLang="en-US" sz="3200" b="1" spc="2000" dirty="0"/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pc="2000" dirty="0"/>
              <a:t>一生之计</a:t>
            </a:r>
            <a:r>
              <a:rPr lang="zh-CN" altLang="en-US" sz="3200" b="1" spc="2000" dirty="0" smtClean="0"/>
              <a:t>在于</a:t>
            </a:r>
            <a:endParaRPr lang="zh-CN" altLang="en-US" sz="3200" b="1" spc="2000" dirty="0"/>
          </a:p>
        </p:txBody>
      </p:sp>
      <p:sp>
        <p:nvSpPr>
          <p:cNvPr id="13" name="矩形 12"/>
          <p:cNvSpPr/>
          <p:nvPr/>
        </p:nvSpPr>
        <p:spPr>
          <a:xfrm>
            <a:off x="6959241" y="4180608"/>
            <a:ext cx="853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000" dirty="0" smtClean="0">
                <a:solidFill>
                  <a:srgbClr val="0070C0"/>
                </a:solidFill>
              </a:rPr>
              <a:t>春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9241" y="2227442"/>
            <a:ext cx="853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000" dirty="0" smtClean="0">
                <a:solidFill>
                  <a:srgbClr val="0070C0"/>
                </a:solidFill>
              </a:rPr>
              <a:t>晨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59241" y="5157192"/>
            <a:ext cx="853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000" dirty="0" smtClean="0">
                <a:solidFill>
                  <a:srgbClr val="0070C0"/>
                </a:solidFill>
              </a:rPr>
              <a:t>和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59241" y="3204025"/>
            <a:ext cx="853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2000" dirty="0" smtClean="0">
                <a:solidFill>
                  <a:srgbClr val="0070C0"/>
                </a:solidFill>
              </a:rPr>
              <a:t>勤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19" name="Line 3"/>
          <p:cNvSpPr>
            <a:spLocks noChangeShapeType="1"/>
          </p:cNvSpPr>
          <p:nvPr/>
        </p:nvSpPr>
        <p:spPr bwMode="auto">
          <a:xfrm>
            <a:off x="5004048" y="2492896"/>
            <a:ext cx="2016224" cy="1944216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" name="Line 4"/>
          <p:cNvSpPr>
            <a:spLocks noChangeShapeType="1"/>
          </p:cNvSpPr>
          <p:nvPr/>
        </p:nvSpPr>
        <p:spPr bwMode="auto">
          <a:xfrm flipV="1">
            <a:off x="4932040" y="2492896"/>
            <a:ext cx="2088232" cy="93610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4932040" y="4437112"/>
            <a:ext cx="2088232" cy="936104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4"/>
          <p:cNvSpPr>
            <a:spLocks noChangeShapeType="1"/>
          </p:cNvSpPr>
          <p:nvPr/>
        </p:nvSpPr>
        <p:spPr bwMode="auto">
          <a:xfrm flipV="1">
            <a:off x="4860032" y="3501008"/>
            <a:ext cx="2160240" cy="1944216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4" descr="http://pic.pptbz.com/pptpic/201105/2011052107132140.jpg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"/>
            <a:ext cx="9144000" cy="6854400"/>
          </a:xfrm>
          <a:prstGeom prst="rect">
            <a:avLst/>
          </a:prstGeom>
          <a:noFill/>
        </p:spPr>
      </p:pic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53955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古  代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99792" y="18767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双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58652" y="1467337"/>
            <a:ext cx="1871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shuānɡ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300" dirty="0" err="1" smtClean="0">
                <a:latin typeface="黑体" pitchFamily="49" charset="-122"/>
                <a:ea typeface="黑体" pitchFamily="49" charset="-122"/>
              </a:rPr>
              <a:t>shǒ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902351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山  羊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7544" y="2495637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shān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yánɡ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699792" y="2902351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从  来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27784" y="2495637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cónɡ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lái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552" y="49225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7544" y="4511861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mínɡ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àn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699792" y="4922549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吞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699792" y="4511861"/>
            <a:ext cx="15119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tūn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9552" y="601257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分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95536" y="5593902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fēn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699792" y="6012577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484000" y="5593902"/>
            <a:ext cx="17999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qián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hòu</a:t>
            </a:r>
            <a:endParaRPr lang="en-US" altLang="zh-CN" sz="2800" spc="-15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4931808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明  天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矩形 10"/>
          <p:cNvSpPr>
            <a:spLocks noChangeArrowheads="1"/>
          </p:cNvSpPr>
          <p:nvPr/>
        </p:nvSpPr>
        <p:spPr bwMode="auto">
          <a:xfrm>
            <a:off x="4895201" y="14645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mínɡ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tiān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280" y="18740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  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092280" y="1464596"/>
            <a:ext cx="1584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pāi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shǒu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931808" y="289961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表  示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932272" y="2492896"/>
            <a:ext cx="17279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biǎo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shì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092280" y="2899610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休  息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020272" y="2492896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xiū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xī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931808" y="49198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好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坏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788024" y="4509120"/>
            <a:ext cx="19442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hǎo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huài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092280" y="4919808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092512" y="4509120"/>
            <a:ext cx="1655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kāi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hé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931808" y="6009836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古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今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859800" y="5591161"/>
            <a:ext cx="1872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0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jīn</a:t>
            </a:r>
            <a:endParaRPr lang="en-US" altLang="zh-CN" sz="2800" b="1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092280" y="6009836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甘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苦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6923148" y="5591161"/>
            <a:ext cx="16813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ɡān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kǔ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539552" y="39224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味  道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395536" y="3503749"/>
            <a:ext cx="180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wèi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dào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2699792" y="3922424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号  召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2555776" y="3503749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hào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zhào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4931808" y="3919683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吐  泡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88024" y="3501008"/>
            <a:ext cx="17284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3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tǔ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pào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7092280" y="3919683"/>
            <a:ext cx="149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毛  笔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899702" y="3501008"/>
            <a:ext cx="1871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spc="-3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máo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bǐ</a:t>
            </a:r>
            <a:endParaRPr lang="zh-CN" altLang="en-US" sz="2800" spc="-3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0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2195736" y="836747"/>
            <a:ext cx="3217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/>
              <a:t>拼  一  拼  ，读  一  读 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2119315" y="403062"/>
            <a:ext cx="4480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yī</a:t>
            </a:r>
            <a:r>
              <a:rPr lang="en-US" altLang="zh-CN" sz="11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pīn   dú yī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dú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4" name="矩形标注 33"/>
          <p:cNvSpPr/>
          <p:nvPr/>
        </p:nvSpPr>
        <p:spPr>
          <a:xfrm>
            <a:off x="2051720" y="404664"/>
            <a:ext cx="5616624" cy="936104"/>
          </a:xfrm>
          <a:prstGeom prst="wedgeRectCallout">
            <a:avLst>
              <a:gd name="adj1" fmla="val -59309"/>
              <a:gd name="adj2" fmla="val 58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0"/>
          <p:cNvSpPr>
            <a:spLocks noChangeArrowheads="1"/>
          </p:cNvSpPr>
          <p:nvPr/>
        </p:nvSpPr>
        <p:spPr bwMode="auto">
          <a:xfrm>
            <a:off x="611560" y="141277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buFont typeface="Arial" charset="0"/>
              <a:buNone/>
              <a:defRPr/>
            </a:pP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ɡǔ</a:t>
            </a:r>
            <a:r>
              <a:rPr lang="en-US" altLang="zh-CN" sz="2800" spc="-15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spc="-15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spc="-150" dirty="0" err="1" smtClean="0">
                <a:latin typeface="黑体" pitchFamily="49" charset="-122"/>
                <a:ea typeface="黑体" pitchFamily="49" charset="-122"/>
              </a:rPr>
              <a:t>dài</a:t>
            </a:r>
            <a:endParaRPr lang="en-US" altLang="zh-CN" sz="2800" spc="-3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6" grpId="0"/>
      <p:bldP spid="18" grpId="0"/>
      <p:bldP spid="22" grpId="0"/>
      <p:bldP spid="24" grpId="0"/>
      <p:bldP spid="36" grpId="0"/>
      <p:bldP spid="38" grpId="0"/>
      <p:bldP spid="40" grpId="0"/>
      <p:bldP spid="42" grpId="0"/>
      <p:bldP spid="44" grpId="0"/>
      <p:bldP spid="46" grpId="0"/>
      <p:bldP spid="48" grpId="0"/>
      <p:bldP spid="50" grpId="0"/>
      <p:bldP spid="53" grpId="0"/>
      <p:bldP spid="55" grpId="0"/>
      <p:bldP spid="57" grpId="0"/>
      <p:bldP spid="59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217089" descr="20081020101959653_2"/>
          <p:cNvPicPr>
            <a:picLocks noChangeAspect="1" noChangeArrowheads="1"/>
          </p:cNvPicPr>
          <p:nvPr/>
        </p:nvPicPr>
        <p:blipFill>
          <a:blip r:embed="rId2" cstate="print"/>
          <a:srcRect b="59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C:\Users\zg\Desktop\图片6 拷贝.g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252536" y="1844824"/>
            <a:ext cx="4608437" cy="4608677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395496" y="1268760"/>
            <a:ext cx="5208952" cy="314267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小朋友们：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再见！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6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611904_114516007471_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6067425"/>
            <a:ext cx="304800" cy="457200"/>
          </a:xfrm>
        </p:spPr>
        <p:txBody>
          <a:bodyPr>
            <a:normAutofit fontScale="90000"/>
          </a:bodyPr>
          <a:lstStyle/>
          <a:p>
            <a:r>
              <a:rPr lang="zh-CN" sz="320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合作</a:t>
            </a:r>
          </a:p>
        </p:txBody>
      </p:sp>
      <p:pic>
        <p:nvPicPr>
          <p:cNvPr id="20488" name="Picture 9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1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5616" y="188640"/>
            <a:ext cx="5540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sz="3200" b="1" dirty="0">
                <a:latin typeface="楷体" pitchFamily="49" charset="-122"/>
                <a:ea typeface="楷体" pitchFamily="49" charset="-122"/>
              </a:rPr>
              <a:t>同学们，下面的字你认识吗？</a:t>
            </a:r>
          </a:p>
        </p:txBody>
      </p:sp>
      <p:sp>
        <p:nvSpPr>
          <p:cNvPr id="29" name="矩形 28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5224" y="82661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用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0536" y="2204864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甘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55776" y="1988840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羊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11960" y="292494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380312" y="227687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248" y="335699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979712" y="2987229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07583" y="385132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172400" y="371703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古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580112" y="4797152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634636" y="3789040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示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131840" y="3429000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元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355361" y="118697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代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84168" y="2708920"/>
            <a:ext cx="6477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吓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07375" y="508518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好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660158" y="4365104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写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02992" y="436510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35175" y="4195972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从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838527" y="190510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未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23528" y="2852936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4169545" y="4293096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双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-0.00521 0.00255 -0.0066 0.0088 -0.01059 0.01482 C -0.01146 0.01945 -0.01233 0.02384 -0.0132 0.02801 C -0.01354 0.03009 -0.01441 0.03449 -0.01441 0.03472 C -0.01302 0.06181 -0.01372 0.08982 -0.01059 0.11713 C -0.01233 0.12593 -0.01094 0.1287 -0.00799 0.13657 C -0.0066 0.14514 -0.00573 0.15093 -0.00278 0.1581 C -0.00087 0.16829 0.00278 0.17778 0.00642 0.18657 C 0.0092 0.20463 0.00555 0.18565 0.01163 0.2037 C 0.01458 0.21273 0.01094 0.20764 0.01424 0.2169 C 0.01788 0.22662 0.02222 0.23773 0.02604 0.24722 C 0.0276 0.25532 0.03003 0.26065 0.03142 0.26898 C 0.02986 0.28195 0.02795 0.29468 0.02344 0.30579 C 0.02292 0.3088 0.02274 0.31157 0.02205 0.31458 C 0.02049 0.3206 0.01684 0.33195 0.01684 0.33218 C 0.01458 0.35 0.0151 0.3706 0.00903 0.38611 C 0.00573 0.40185 0.0059 0.40671 -0.00278 0.41644 C -0.00521 0.42245 -0.00747 0.42847 -0.01059 0.4338 C -0.01163 0.43565 -0.0132 0.43657 -0.01441 0.4382 C -0.01632 0.44097 -0.01806 0.44375 -0.01962 0.44699 C -0.02101 0.44977 -0.02205 0.45324 -0.02361 0.45556 C -0.02517 0.45833 -0.02726 0.45949 -0.02882 0.46204 C -0.03403 0.47153 -0.03576 0.48357 -0.04167 0.49028 C -0.04479 0.5007 -0.04601 0.50301 -0.04445 0.51412 C -0.04254 0.54074 -0.04097 0.56759 -0.03924 0.59421 C -0.04149 0.61296 -0.04288 0.62894 -0.03924 0.64838 C -0.03854 0.65139 -0.03507 0.66898 -0.03524 0.67037 C -0.03559 0.67199 -0.03715 0.67176 -0.03785 0.67269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" y="3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4.44444E-6 C 0.00868 0.00255 0.00903 0.00278 0.00972 0.01065 C 0.01024 0.02662 0.0099 0.01991 0.01059 0.03033 C 0.01129 0.0463 0.01198 0.06065 0.0125 0.07639 C 0.0125 0.09399 0.0125 0.11274 0.0132 0.1294 C 0.01302 0.16737 0.01285 0.2095 0.01163 0.24607 C 0.01146 0.27061 0.01077 0.29561 0.0099 0.31875 C 0.0092 0.33774 0.00799 0.35649 0.00712 0.37408 C 0.00677 0.38079 0.0066 0.38866 0.00643 0.39584 C 0.00608 0.41019 0.00573 0.42362 0.00521 0.43797 C 0.00504 0.46274 0.00469 0.48496 0.00504 0.51042 C 0.00521 0.522 0.0059 0.5338 0.00608 0.54561 C 0.00643 0.5588 0.00643 0.57362 0.00729 0.58542 C 0.00781 0.60255 0.00868 0.61412 0.00938 0.62894 C 0.01007 0.64005 0.01024 0.65162 0.01129 0.66227 C 0.01163 0.67408 0.01198 0.68565 0.0125 0.69746 C 0.0125 0.69954 0.01302 0.72524 0.01302 0.71505 " pathEditMode="relative" rAng="0" ptsTypes="ffffffffffffffff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3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118 0.00509 -0.02256 0.0125 -0.03472 0.01528 C -0.04079 0.01875 -0.04687 0.0206 -0.05277 0.02546 C -0.06423 0.03542 -0.05052 0.02662 -0.0618 0.03333 C -0.07048 0.04468 -0.07638 0.0588 -0.08576 0.06898 C -0.0868 0.07269 -0.0875 0.07616 -0.08888 0.07963 C -0.0901 0.08264 -0.09236 0.08403 -0.0934 0.0875 C -0.09878 0.1037 -0.09947 0.1287 -0.10086 0.1463 C -0.09895 0.1794 -0.09583 0.20972 -0.09184 0.2419 C -0.09131 0.2706 -0.09149 0.3 -0.09045 0.32917 C -0.08923 0.35857 -0.07829 0.3875 -0.06944 0.41157 C -0.07048 0.43218 -0.07274 0.45116 -0.0769 0.47083 C -0.0776 0.48218 -0.0776 0.50069 -0.08142 0.51157 C -0.08541 0.52431 -0.08923 0.53148 -0.09184 0.54537 C -0.09704 0.53935 -0.09756 0.5419 -0.09496 0.53727 " pathEditMode="relative" rAng="0" ptsTypes="ffffffffffffff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" y="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11111E-6 C -0.00243 0.00324 -0.00972 0.01921 -0.01319 0.03194 C -0.01545 0.05278 -0.02048 0.05694 -0.02517 0.07315 C -0.02847 0.09676 -0.02326 0.0618 -0.0283 0.08704 C -0.02899 0.09143 -0.03038 0.10092 -0.03038 0.10116 C -0.02934 0.12639 -0.02708 0.14907 -0.02517 0.1743 C -0.0276 0.19005 -0.02569 0.20625 -0.0243 0.22199 C -0.02552 0.24421 -0.02639 0.27037 -0.03038 0.2912 C -0.03489 0.31713 -0.04323 0.33912 -0.05121 0.35995 C -0.05538 0.36991 -0.05711 0.38194 -0.06232 0.38981 C -0.06684 0.40555 -0.06597 0.42454 -0.06128 0.44005 C -0.05798 0.46481 -0.05885 0.4912 -0.06232 0.51574 C -0.06267 0.52569 -0.06319 0.53727 -0.06441 0.54768 C -0.0651 0.55579 -0.06441 0.55463 -0.06614 0.55463 " pathEditMode="relative" rAng="0" ptsTypes="fffffffffffff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" y="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482 0.02407 0.04288 0.04167 0.04913 0.0838 C 0.0441 0.17014 0.05781 0.22315 0.0092 0.29722 C 0.01771 0.33241 0.02309 0.37037 0.05989 0.40417 C 0.04705 0.44722 0.04913 0.42778 0.04913 0.46273 " pathEditMode="relative" rAng="0" ptsTypes="ffff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26 -2.59259E-6 C 0.00695 0.04422 0.00209 0.09861 -0.00434 0.15139 C -0.0052 0.17361 -0.00746 0.19653 -0.00746 0.21875 C -0.00746 0.23357 0.00539 0.28033 0.00938 0.29468 C 0.01424 0.31088 0.01754 0.32847 0.02153 0.34537 C 0.02327 0.35347 0.02726 0.3706 0.02726 0.37084 C 0.02969 0.40394 0.02483 0.39283 0.03542 0.4088 " pathEditMode="relative" rAng="0" ptsTypes="ffffff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" y="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C -0.00139 0.0169 -0.00226 0.03704 -0.0033 0.05741 C -0.00348 0.06204 -0.00365 0.06783 -0.00382 0.07199 C -0.00799 0.13426 -0.00452 0.07616 -0.00764 0.11482 C -0.00851 0.12546 -0.00921 0.13866 -0.0099 0.1507 C -0.01059 0.16158 -0.01112 0.17431 -0.01129 0.18727 C -0.01146 0.19653 -0.01181 0.21574 -0.01181 0.21621 C -0.01164 0.2588 -0.01129 0.30347 -0.01042 0.34537 C -0.01077 0.37639 -0.01129 0.4088 -0.00938 0.43218 C -0.00886 0.44607 -0.00903 0.45833 -0.00955 0.47199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" y="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1.11111E-6 C -0.00226 0.01759 0.00156 0.03819 0.00469 0.05833 C 0.00069 0.08542 -0.00313 0.11227 -0.00712 0.13958 C -0.00833 0.14884 -0.00972 0.15787 -0.01094 0.16667 C -0.01146 0.17106 -0.01267 0.18032 -0.01267 0.18079 C -0.01319 0.20393 -0.01441 0.22847 -0.01441 0.25231 C -0.01441 0.26481 -0.01354 0.27685 -0.01267 0.28889 C -0.01181 0.29768 -0.00885 0.31574 -0.00885 0.31597 C -0.01094 0.33542 -0.01354 0.33356 -0.00885 0.33356 " pathEditMode="relative" rAng="0" ptsTypes="ffffffff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23 C -0.0441 0.00069 -0.08924 -0.00926 -0.13264 0.01227 C -0.13889 0.02222 -0.1382 0.03958 -0.14045 0.05579 C -0.14323 0.07546 -0.14653 0.09491 -0.14844 0.11505 C -0.15139 0.14329 -0.15191 0.17384 -0.15365 0.20255 C -0.15243 0.23912 -0.15018 0.27315 -0.14722 0.3088 C -0.14688 0.32708 -0.14288 0.37708 -0.14584 0.39954 C -0.14688 0.41898 -0.14566 0.43056 -0.15365 0.43704 C -0.14948 0.44051 -0.15139 0.43981 -0.14844 0.43981 " pathEditMode="relative" rAng="0" ptsTypes="ffffffff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" y="2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C 0.01007 0.01597 0.0066 0.00787 0.01042 0.03958 C 0.01355 0.06389 0.01129 0.11759 0.01285 0.13727 C 0.01459 0.15671 0.01962 0.14537 0.02066 0.15717 C 0.01962 0.1743 0.01945 0.19166 0.01806 0.20879 C 0.01598 0.23472 0.00712 0.26088 0.00244 0.28634 C -4.44444E-6 0.30046 -0.00086 0.31597 -0.0052 0.32963 C -0.01909 0.37129 -0.03923 0.41018 -0.05138 0.45301 C -0.04583 0.47222 -0.03767 0.49051 -0.0335 0.51065 C -0.03819 0.52662 -0.02951 0.54838 -0.02604 0.56504 C -0.02864 0.57477 -0.0302 0.57152 -0.02604 0.57685 " pathEditMode="relative" rAng="0" ptsTypes="ffaffffffff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-0.01909 0.0125 -0.03107 0.04166 -0.04757 0.06852 C -0.05208 0.09051 -0.05469 0.11134 -0.05885 0.13217 C -0.05798 0.17384 -0.0585 0.19745 -0.05555 0.23333 C -0.05486 0.24398 -0.0526 0.26481 -0.0526 0.26574 C -0.05399 0.2993 -0.05434 0.30671 -0.05885 0.33402 C -0.05903 0.3368 -0.05798 0.33055 -0.05729 0.32893 " pathEditMode="relative" rAng="0" ptsTypes="ffffff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0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573 0.00439 -0.01146 0.00763 -0.01701 0.01088 C -0.02587 0.02569 -0.03455 0.04051 -0.04305 0.05486 C -0.05069 0.06736 -0.05659 0.09375 -0.06319 0.10995 C -0.06493 0.12245 -0.06614 0.13217 -0.06944 0.14305 C -0.07326 0.21018 -0.07448 0.27731 -0.07864 0.34444 C -0.08003 0.36782 -0.08333 0.3868 -0.08767 0.40694 C -0.09028 0.41921 -0.0875 0.41782 -0.09062 0.41782 " pathEditMode="relative" rAng="0" ptsTypes="fffffff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5" y="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C -0.01181 0.02963 -0.00799 0.07176 -0.01459 0.10648 C -0.01389 0.11227 -0.01216 0.11759 -0.01233 0.12315 C -0.01285 0.13218 -0.01511 0.13982 -0.01702 0.14838 C -0.01771 0.15208 -0.01771 0.15718 -0.01945 0.16019 C -0.02136 0.1632 -0.02431 0.16296 -0.02657 0.16412 C -0.03143 0.18889 -0.03178 0.21389 -0.03629 0.23866 C -0.03716 0.24699 -0.04098 0.25579 -0.03872 0.26343 C -0.03733 0.26759 -0.03143 0.25023 -0.03143 0.25509 C -0.03143 0.26227 -0.03629 0.26597 -0.03872 0.27176 C -0.04202 0.31042 -0.04341 0.32269 -0.04341 0.3669 " pathEditMode="relative" rAng="0" ptsTypes="ffffffffff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C -0.00243 0.05741 -0.00417 0.04699 -0.00798 0.09213 C -0.00746 0.10417 -0.00694 0.11528 -0.00625 0.12708 C -0.00573 0.13727 -0.00417 0.15602 -0.00417 0.15694 " pathEditMode="relative" rAng="0" ptsTypes="fff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66 0.04977 0.01164 0.04074 0.02379 0.07963 C 0.02171 0.09004 0.0198 0.1 0.01789 0.11041 C 0.01598 0.11875 0.01164 0.13495 0.01164 0.13588 " pathEditMode="relative" rAng="0" ptsTypes="fff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" y="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333E-6 C 0.03194 0.02361 0.03993 0.05301 0.04861 0.08125 C 0.05 0.09352 0.05347 0.10555 0.05347 0.11759 C 0.05347 0.12546 0.03298 0.15046 0.02708 0.15833 C 0.02031 0.16689 0.01562 0.17639 0.00972 0.18564 C 0.00694 0.19004 0.00087 0.19907 0.00087 0.1993 C -0.00347 0.21713 0.00416 0.21111 -0.01163 0.2199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" y="1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3.33333E-6 C 0.00781 0.01018 0.02326 0.02268 0.03541 0.03472 C 0.01979 0.05069 0.00434 0.06643 -0.01077 0.08287 C -0.01598 0.08819 -0.02084 0.09352 -0.02622 0.09884 C -0.02795 0.10139 -0.03282 0.10671 -0.03282 0.10694 C -0.03455 0.12106 -0.03924 0.13541 -0.03924 0.1493 C -0.03924 0.15694 -0.03646 0.16389 -0.03282 0.17106 C -0.02934 0.17662 -0.01789 0.18703 -0.01789 0.18727 C -0.02622 0.19884 -0.03646 0.19745 -0.01789 0.19745 " pathEditMode="relative" rAng="0" ptsTypes="ffffffffA">
                                      <p:cBhvr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" y="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1406 0.01088 -0.02274 0.03518 -0.0349 0.05833 C -0.03819 0.07685 -0.0401 0.09467 -0.04306 0.11227 C -0.04253 0.14791 -0.04288 0.16805 -0.0408 0.19861 C -0.04028 0.20764 -0.03854 0.22523 -0.03854 0.22592 C -0.03958 0.25463 -0.0401 0.26088 -0.04306 0.28426 C -0.04323 0.28657 -0.04253 0.28125 -0.04201 0.27986 " pathEditMode="relative" rAng="0" ptsTypes="ffffff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-3.7037E-7 C 0.01215 0.00208 0.01094 0.00741 0.00816 0.0125 C 0.00747 0.0162 0.00677 0.01991 0.00625 0.02361 C 0.0059 0.02523 0.00521 0.02917 0.00521 0.0294 C 0.00625 0.05232 0.00573 0.07593 0.00816 0.09861 C 0.00677 0.10625 0.00781 0.10857 0.01007 0.11528 C 0.01111 0.12222 0.01181 0.12732 0.01406 0.13357 C 0.01545 0.1419 0.01823 0.14977 0.02066 0.15741 C 0.02292 0.17269 0.02014 0.15648 0.02465 0.17176 C 0.02691 0.17963 0.02413 0.17523 0.02656 0.1831 C 0.02934 0.19097 0.03247 0.20069 0.03542 0.2088 C 0.03646 0.21528 0.03837 0.22014 0.03941 0.22708 C 0.03837 0.23819 0.03681 0.24884 0.03351 0.2581 C 0.03316 0.26042 0.03299 0.26296 0.03247 0.26528 C 0.03125 0.27037 0.02865 0.28009 0.02865 0.28032 C 0.02691 0.29537 0.02726 0.31273 0.02274 0.32593 C 0.02031 0.33912 0.02049 0.34329 0.01406 0.35162 C 0.01215 0.35671 0.01059 0.36181 0.00816 0.3662 C 0.00729 0.36782 0.00625 0.36852 0.00521 0.36991 C 0.00382 0.37222 0.00261 0.37454 0.00139 0.37732 C 0.00035 0.37963 -0.00035 0.38241 -0.00156 0.38449 C -0.0026 0.38681 -0.00434 0.38773 -0.00538 0.39005 C -0.0092 0.39815 -0.01059 0.4081 -0.0151 0.41412 C -0.01736 0.42269 -0.01823 0.42431 -0.01701 0.4338 C -0.01562 0.45648 -0.01458 0.47917 -0.01319 0.50185 C -0.01493 0.51759 -0.01597 0.53102 -0.01319 0.54769 C -0.01267 0.55 -0.01007 0.56482 -0.01024 0.56597 C -0.01042 0.56759 -0.01163 0.56736 -0.01215 0.56806 " pathEditMode="relative" rAng="0" ptsTypes="fffffffffffffffffffffffffffA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10546E-7 C -0.00243 0.00439 -0.00452 0.0111 -0.00677 0.01365 C -0.00799 0.01688 -0.00921 0.0185 -0.01042 0.0229 C -0.0125 0.03192 -0.0099 0.02382 -0.01216 0.03007 C -0.01372 0.04024 -0.01493 0.05296 -0.01684 0.06221 C -0.01702 0.06545 -0.01719 0.06869 -0.01737 0.07169 C -0.01754 0.07447 -0.01806 0.07563 -0.01823 0.07886 C -0.01927 0.09343 -0.01945 0.1161 -0.01962 0.13205 C -0.01927 0.16189 -0.01875 0.18918 -0.01789 0.21832 C -0.01789 0.24422 -0.01789 0.27081 -0.01771 0.29695 C -0.01737 0.32354 -0.01528 0.34991 -0.01355 0.37165 C -0.01372 0.39015 -0.01424 0.40726 -0.01511 0.42507 C -0.01511 0.43525 -0.01511 0.4519 -0.01598 0.46184 C -0.01667 0.47317 -0.01737 0.47965 -0.01789 0.49237 C -0.01893 0.48682 -0.0191 0.48913 -0.01858 0.48497 " pathEditMode="relative" rAng="0" ptsTypes="ffffffffffffffA">
                                      <p:cBhvr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" y="2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9.25069E-8 C -0.01649 0.00254 -0.0316 0.00624 -0.04861 0.00786 C -0.05712 0.00948 -0.06545 0.01064 -0.07378 0.01318 C -0.08975 0.01827 -0.07066 0.01364 -0.08628 0.01711 C -0.09844 0.02313 -0.10677 0.0303 -0.11979 0.03562 C -0.12118 0.03747 -0.12222 0.03932 -0.12413 0.04117 C -0.12587 0.04278 -0.12899 0.04348 -0.13038 0.0451 C -0.13802 0.05365 -0.13889 0.06661 -0.1408 0.07586 C -0.13819 0.09297 -0.13385 0.1087 -0.1283 0.12535 C -0.1276 0.14015 -0.12778 0.15541 -0.12639 0.17044 C -0.12465 0.18571 -0.10937 0.20074 -0.09705 0.21323 C -0.09844 0.22387 -0.10156 0.23381 -0.10746 0.24399 C -0.10833 0.24977 -0.10833 0.25925 -0.11371 0.26503 C -0.11927 0.27151 -0.12465 0.27521 -0.1283 0.28261 C -0.13559 0.27937 -0.13628 0.28076 -0.13264 0.27821 " pathEditMode="relative" rAng="0" ptsTypes="ffffffffffffffA">
                                      <p:cBhvr>
                                        <p:cTn id="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0" y="1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6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line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0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4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4" descr="611904_114516007471_2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153400" y="6067425"/>
            <a:ext cx="304800" cy="457200"/>
          </a:xfrm>
        </p:spPr>
        <p:txBody>
          <a:bodyPr>
            <a:normAutofit fontScale="90000"/>
          </a:bodyPr>
          <a:lstStyle/>
          <a:p>
            <a:r>
              <a:rPr lang="zh-CN" sz="320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合作</a:t>
            </a:r>
          </a:p>
        </p:txBody>
      </p:sp>
      <p:pic>
        <p:nvPicPr>
          <p:cNvPr id="20488" name="Picture 9" descr="line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629400"/>
            <a:ext cx="914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11" descr="line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705600"/>
            <a:ext cx="91440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115616" y="188640"/>
            <a:ext cx="55403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sz="3200" b="1" dirty="0">
                <a:latin typeface="楷体" pitchFamily="49" charset="-122"/>
                <a:ea typeface="楷体" pitchFamily="49" charset="-122"/>
              </a:rPr>
              <a:t>同学们，下面的字你认识吗？</a:t>
            </a:r>
          </a:p>
        </p:txBody>
      </p:sp>
      <p:sp>
        <p:nvSpPr>
          <p:cNvPr id="29" name="矩形 28"/>
          <p:cNvSpPr/>
          <p:nvPr/>
        </p:nvSpPr>
        <p:spPr>
          <a:xfrm>
            <a:off x="0" y="5733256"/>
            <a:ext cx="9144000" cy="112474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95224" y="82661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欠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850536" y="2204864"/>
            <a:ext cx="7921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555776" y="1988840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字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11960" y="2924944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召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7380312" y="227687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804248" y="335699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吓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1979712" y="2987229"/>
            <a:ext cx="9366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尖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507583" y="385132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拍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172400" y="3717032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合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5580112" y="479715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634636" y="3789040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未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3131840" y="3429000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1355361" y="1186979"/>
            <a:ext cx="79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蚕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 Box 18"/>
          <p:cNvSpPr txBox="1">
            <a:spLocks noChangeArrowheads="1"/>
          </p:cNvSpPr>
          <p:nvPr/>
        </p:nvSpPr>
        <p:spPr bwMode="auto">
          <a:xfrm>
            <a:off x="6084168" y="2708920"/>
            <a:ext cx="647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吐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07375" y="5085184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 Box 16"/>
          <p:cNvSpPr txBox="1">
            <a:spLocks noChangeArrowheads="1"/>
          </p:cNvSpPr>
          <p:nvPr/>
        </p:nvSpPr>
        <p:spPr bwMode="auto">
          <a:xfrm>
            <a:off x="6660158" y="4365104"/>
            <a:ext cx="7921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7702992" y="436510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谷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1835175" y="4195972"/>
            <a:ext cx="9366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味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838527" y="1905109"/>
            <a:ext cx="7921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匹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217653" y="2852936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舌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auto">
          <a:xfrm>
            <a:off x="4067944" y="4321514"/>
            <a:ext cx="9366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C -0.00521 0.00255 -0.0066 0.0088 -0.01059 0.01482 C -0.01146 0.01945 -0.01233 0.02384 -0.0132 0.02801 C -0.01354 0.03009 -0.01441 0.03449 -0.01441 0.03472 C -0.01302 0.06181 -0.01372 0.08982 -0.01059 0.11713 C -0.01233 0.12593 -0.01094 0.1287 -0.00799 0.13657 C -0.0066 0.14514 -0.00573 0.15093 -0.00278 0.1581 C -0.00087 0.16829 0.00278 0.17778 0.00642 0.18657 C 0.0092 0.20463 0.00555 0.18565 0.01163 0.2037 C 0.01458 0.21273 0.01094 0.20764 0.01424 0.2169 C 0.01788 0.22662 0.02222 0.23773 0.02604 0.24722 C 0.0276 0.25532 0.03003 0.26065 0.03142 0.26898 C 0.02986 0.28195 0.02795 0.29468 0.02344 0.30579 C 0.02292 0.3088 0.02274 0.31157 0.02205 0.31458 C 0.02049 0.3206 0.01684 0.33195 0.01684 0.33218 C 0.01458 0.35 0.0151 0.3706 0.00903 0.38611 C 0.00573 0.40185 0.0059 0.40671 -0.00278 0.41644 C -0.00521 0.42245 -0.00747 0.42847 -0.01059 0.4338 C -0.01163 0.43565 -0.0132 0.43657 -0.01441 0.4382 C -0.01632 0.44097 -0.01806 0.44375 -0.01962 0.44699 C -0.02101 0.44977 -0.02205 0.45324 -0.02361 0.45556 C -0.02517 0.45833 -0.02726 0.45949 -0.02882 0.46204 C -0.03403 0.47153 -0.03576 0.48357 -0.04167 0.49028 C -0.04479 0.5007 -0.04601 0.50301 -0.04445 0.51412 C -0.04254 0.54074 -0.04097 0.56759 -0.03924 0.59421 C -0.04149 0.61296 -0.04288 0.62894 -0.03924 0.64838 C -0.03854 0.65139 -0.03507 0.66898 -0.03524 0.67037 C -0.03559 0.67199 -0.03715 0.67176 -0.03785 0.67269 " pathEditMode="relative" rAng="0" ptsTypes="fffffffffffffffffffffffffffA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" y="3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4.44444E-6 C 0.00868 0.00255 0.00903 0.00278 0.00972 0.01065 C 0.01024 0.02662 0.0099 0.01991 0.01059 0.03033 C 0.01129 0.0463 0.01198 0.06065 0.0125 0.07639 C 0.0125 0.09399 0.0125 0.11274 0.0132 0.1294 C 0.01302 0.16737 0.01285 0.2095 0.01163 0.24607 C 0.01146 0.27061 0.01077 0.29561 0.0099 0.31875 C 0.0092 0.33774 0.00799 0.35649 0.00712 0.37408 C 0.00677 0.38079 0.0066 0.38866 0.00643 0.39584 C 0.00608 0.41019 0.00573 0.42362 0.00521 0.43797 C 0.00504 0.46274 0.00469 0.48496 0.00504 0.51042 C 0.00521 0.522 0.0059 0.5338 0.00608 0.54561 C 0.00643 0.5588 0.00643 0.57362 0.00729 0.58542 C 0.00781 0.60255 0.00868 0.61412 0.00938 0.62894 C 0.01007 0.64005 0.01024 0.65162 0.01129 0.66227 C 0.01163 0.67408 0.01198 0.68565 0.0125 0.69746 C 0.0125 0.69954 0.01302 0.72524 0.01302 0.71505 " pathEditMode="relative" rAng="0" ptsTypes="ffffffffffffffff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" y="3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C -0.0118 0.00509 -0.02256 0.0125 -0.03472 0.01528 C -0.04079 0.01875 -0.04687 0.0206 -0.05277 0.02546 C -0.06423 0.03542 -0.05052 0.02662 -0.0618 0.03333 C -0.07048 0.04468 -0.07638 0.0588 -0.08576 0.06898 C -0.0868 0.07269 -0.0875 0.07616 -0.08888 0.07963 C -0.0901 0.08264 -0.09236 0.08403 -0.0934 0.0875 C -0.09878 0.1037 -0.09947 0.1287 -0.10086 0.1463 C -0.09895 0.1794 -0.09583 0.20972 -0.09184 0.2419 C -0.09131 0.2706 -0.09149 0.3 -0.09045 0.32917 C -0.08923 0.35857 -0.07829 0.3875 -0.06944 0.41157 C -0.07048 0.43218 -0.07274 0.45116 -0.0769 0.47083 C -0.0776 0.48218 -0.0776 0.50069 -0.08142 0.51157 C -0.08541 0.52431 -0.08923 0.53148 -0.09184 0.54537 C -0.09704 0.53935 -0.09756 0.5419 -0.09496 0.53727 " pathEditMode="relative" rAng="0" ptsTypes="ffffffffffffff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1" y="2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11111E-6 C -0.00243 0.00324 -0.00972 0.01921 -0.01319 0.03194 C -0.01545 0.05278 -0.02048 0.05694 -0.02517 0.07315 C -0.02847 0.09676 -0.02326 0.0618 -0.0283 0.08704 C -0.02899 0.09143 -0.03038 0.10092 -0.03038 0.10116 C -0.02934 0.12639 -0.02708 0.14907 -0.02517 0.1743 C -0.0276 0.19005 -0.02569 0.20625 -0.0243 0.22199 C -0.02552 0.24421 -0.02639 0.27037 -0.03038 0.2912 C -0.03489 0.31713 -0.04323 0.33912 -0.05121 0.35995 C -0.05538 0.36991 -0.05711 0.38194 -0.06232 0.38981 C -0.06684 0.40555 -0.06597 0.42454 -0.06128 0.44005 C -0.05798 0.46481 -0.05885 0.4912 -0.06232 0.51574 C -0.06267 0.52569 -0.06319 0.53727 -0.06441 0.54768 C -0.0651 0.55579 -0.06441 0.55463 -0.06614 0.55463 " pathEditMode="relative" rAng="0" ptsTypes="fffffffffffffA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" y="2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40741E-7 C 0.07482 0.02407 0.04288 0.04167 0.04913 0.0838 C 0.0441 0.17014 0.05781 0.22315 0.0092 0.29722 C 0.01771 0.33241 0.02309 0.37037 0.05989 0.40417 C 0.04705 0.44722 0.04913 0.42778 0.04913 0.46273 " pathEditMode="relative" rAng="0" ptsTypes="ffffA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2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26 -2.59259E-6 C 0.00695 0.04422 0.00209 0.09861 -0.00434 0.15139 C -0.0052 0.17361 -0.00746 0.19653 -0.00746 0.21875 C -0.00746 0.23357 0.00539 0.28033 0.00938 0.29468 C 0.01424 0.31088 0.01754 0.32847 0.02153 0.34537 C 0.02327 0.35347 0.02726 0.3706 0.02726 0.37084 C 0.02969 0.40394 0.02483 0.39283 0.03542 0.4088 " pathEditMode="relative" rAng="0" ptsTypes="ffffff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3" y="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C -0.00139 0.0169 -0.00226 0.03704 -0.0033 0.05741 C -0.00348 0.06204 -0.00365 0.06783 -0.00382 0.07199 C -0.00799 0.13426 -0.00452 0.07616 -0.00764 0.11482 C -0.00851 0.12546 -0.00921 0.13866 -0.0099 0.1507 C -0.01059 0.16158 -0.01112 0.17431 -0.01129 0.18727 C -0.01146 0.19653 -0.01181 0.21574 -0.01181 0.21621 C -0.01164 0.2588 -0.01129 0.30347 -0.01042 0.34537 C -0.01077 0.37639 -0.01129 0.4088 -0.00938 0.43218 C -0.00886 0.44607 -0.00903 0.45833 -0.00955 0.47199 " pathEditMode="relative" rAng="0" ptsTypes="fffffffffA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" y="2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1.11111E-6 C -0.00226 0.01759 0.00156 0.03819 0.00469 0.05833 C 0.00069 0.08542 -0.00313 0.11227 -0.00712 0.13958 C -0.00833 0.14884 -0.00972 0.15787 -0.01094 0.16667 C -0.01146 0.17106 -0.01267 0.18032 -0.01267 0.18079 C -0.01319 0.20393 -0.01441 0.22847 -0.01441 0.25231 C -0.01441 0.26481 -0.01354 0.27685 -0.01267 0.28889 C -0.01181 0.29768 -0.00885 0.31574 -0.00885 0.31597 C -0.01094 0.33542 -0.01354 0.33356 -0.00885 0.33356 " pathEditMode="relative" rAng="0" ptsTypes="ffffffffA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0.00023 C -0.0441 0.00069 -0.08924 -0.00926 -0.13264 0.01227 C -0.13889 0.02222 -0.1382 0.03958 -0.14045 0.05579 C -0.14323 0.07546 -0.14653 0.09491 -0.14844 0.11505 C -0.15139 0.14329 -0.15191 0.17384 -0.15365 0.20255 C -0.15243 0.23912 -0.15018 0.27315 -0.14722 0.3088 C -0.14688 0.32708 -0.14288 0.37708 -0.14584 0.39954 C -0.14688 0.41898 -0.14566 0.43056 -0.15365 0.43704 C -0.14948 0.44051 -0.15139 0.43981 -0.14844 0.43981 " pathEditMode="relative" rAng="0" ptsTypes="ffffffffA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7" y="2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96296E-6 C 0.01007 0.01597 0.0066 0.00787 0.01042 0.03958 C 0.01355 0.06389 0.01129 0.11759 0.01285 0.13727 C 0.01459 0.15671 0.01962 0.14537 0.02066 0.15717 C 0.01962 0.1743 0.01945 0.19166 0.01806 0.20879 C 0.01598 0.23472 0.00712 0.26088 0.00244 0.28634 C -4.44444E-6 0.30046 -0.00086 0.31597 -0.0052 0.32963 C -0.01909 0.37129 -0.03923 0.41018 -0.05138 0.45301 C -0.04583 0.47222 -0.03767 0.49051 -0.0335 0.51065 C -0.03819 0.52662 -0.02951 0.54838 -0.02604 0.56504 C -0.02864 0.57477 -0.0302 0.57152 -0.02604 0.57685 " pathEditMode="relative" rAng="0" ptsTypes="ffaffffffff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" y="2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-0.01909 0.0125 -0.03107 0.04166 -0.04757 0.06852 C -0.05208 0.09051 -0.05469 0.11134 -0.05885 0.13217 C -0.05798 0.17384 -0.0585 0.19745 -0.05555 0.23333 C -0.05486 0.24398 -0.0526 0.26481 -0.0526 0.26574 C -0.05399 0.2993 -0.05434 0.30671 -0.05885 0.33402 C -0.05903 0.3368 -0.05798 0.33055 -0.05729 0.32893 " pathEditMode="relative" rAng="0" ptsTypes="ffffff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0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0573 0.00439 -0.01146 0.00763 -0.01701 0.01088 C -0.02587 0.02569 -0.03455 0.04051 -0.04305 0.05486 C -0.05069 0.06736 -0.05659 0.09375 -0.06319 0.10995 C -0.06493 0.12245 -0.06614 0.13217 -0.06944 0.14305 C -0.07326 0.21018 -0.07448 0.27731 -0.07864 0.34444 C -0.08003 0.36782 -0.08333 0.3868 -0.08767 0.40694 C -0.09028 0.41921 -0.0875 0.41782 -0.09062 0.41782 " pathEditMode="relative" rAng="0" ptsTypes="fffffff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5" y="2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C -0.01181 0.02963 -0.00799 0.07176 -0.01459 0.10648 C -0.01389 0.11227 -0.01216 0.11759 -0.01233 0.12315 C -0.01285 0.13218 -0.01511 0.13982 -0.01702 0.14838 C -0.01771 0.15208 -0.01771 0.15718 -0.01945 0.16019 C -0.02136 0.1632 -0.02431 0.16296 -0.02657 0.16412 C -0.03143 0.18889 -0.03178 0.21389 -0.03629 0.23866 C -0.03716 0.24699 -0.04098 0.25579 -0.03872 0.26343 C -0.03733 0.26759 -0.03143 0.25023 -0.03143 0.25509 C -0.03143 0.26227 -0.03629 0.26597 -0.03872 0.27176 C -0.04202 0.31042 -0.04341 0.32269 -0.04341 0.3669 " pathEditMode="relative" rAng="0" ptsTypes="ffffffffff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C -0.00243 0.05741 -0.00417 0.04699 -0.00798 0.09213 C -0.00746 0.10417 -0.00694 0.11528 -0.00625 0.12708 C -0.00573 0.13727 -0.00417 0.15602 -0.00417 0.15694 " pathEditMode="relative" rAng="0" ptsTypes="fffA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" y="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C 0.0066 0.04977 0.01164 0.04074 0.02379 0.07963 C 0.02171 0.09004 0.0198 0.1 0.01789 0.11041 C 0.01598 0.11875 0.01164 0.13495 0.01164 0.13588 " pathEditMode="relative" rAng="0" ptsTypes="fffA"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2" y="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3.33333E-6 C 0.03194 0.02361 0.03993 0.05301 0.04861 0.08125 C 0.05 0.09352 0.05347 0.10555 0.05347 0.11759 C 0.05347 0.12546 0.03298 0.15046 0.02708 0.15833 C 0.02031 0.16689 0.01562 0.17639 0.00972 0.18564 C 0.00694 0.19004 0.00087 0.19907 0.00087 0.1993 C -0.00347 0.21713 0.00416 0.21111 -0.01163 0.2199 " pathEditMode="relative" rAng="0" ptsTypes="ffffffA">
                                      <p:cBhvr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" y="1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77 3.33333E-6 C 0.00781 0.01018 0.02326 0.02268 0.03541 0.03472 C 0.01979 0.05069 0.00434 0.06643 -0.01077 0.08287 C -0.01598 0.08819 -0.02084 0.09352 -0.02622 0.09884 C -0.02795 0.10139 -0.03282 0.10671 -0.03282 0.10694 C -0.03455 0.12106 -0.03924 0.13541 -0.03924 0.1493 C -0.03924 0.15694 -0.03646 0.16389 -0.03282 0.17106 C -0.02934 0.17662 -0.01789 0.18703 -0.01789 0.18727 C -0.02622 0.19884 -0.03646 0.19745 -0.01789 0.19745 " pathEditMode="relative" rAng="0" ptsTypes="ffffffffA">
                                      <p:cBhvr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9" y="9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1406 0.01088 -0.02274 0.03518 -0.0349 0.05833 C -0.03819 0.07685 -0.0401 0.09467 -0.04306 0.11227 C -0.04253 0.14791 -0.04288 0.16805 -0.0408 0.19861 C -0.04028 0.20764 -0.03854 0.22523 -0.03854 0.22592 C -0.03958 0.25463 -0.0401 0.26088 -0.04306 0.28426 C -0.04323 0.28657 -0.04253 0.28125 -0.04201 0.27986 " pathEditMode="relative" rAng="0" ptsTypes="ffffffA">
                                      <p:cBhvr>
                                        <p:cTn id="8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2" y="1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7 -3.7037E-7 C 0.01215 0.00208 0.01094 0.00741 0.00816 0.0125 C 0.00747 0.0162 0.00677 0.01991 0.00625 0.02361 C 0.0059 0.02523 0.00521 0.02917 0.00521 0.0294 C 0.00625 0.05232 0.00573 0.07593 0.00816 0.09861 C 0.00677 0.10625 0.00781 0.10857 0.01007 0.11528 C 0.01111 0.12222 0.01181 0.12732 0.01406 0.13357 C 0.01545 0.1419 0.01823 0.14977 0.02066 0.15741 C 0.02292 0.17269 0.02014 0.15648 0.02465 0.17176 C 0.02691 0.17963 0.02413 0.17523 0.02656 0.1831 C 0.02934 0.19097 0.03247 0.20069 0.03542 0.2088 C 0.03646 0.21528 0.03837 0.22014 0.03941 0.22708 C 0.03837 0.23819 0.03681 0.24884 0.03351 0.2581 C 0.03316 0.26042 0.03299 0.26296 0.03247 0.26528 C 0.03125 0.27037 0.02865 0.28009 0.02865 0.28032 C 0.02691 0.29537 0.02726 0.31273 0.02274 0.32593 C 0.02031 0.33912 0.02049 0.34329 0.01406 0.35162 C 0.01215 0.35671 0.01059 0.36181 0.00816 0.3662 C 0.00729 0.36782 0.00625 0.36852 0.00521 0.36991 C 0.00382 0.37222 0.00261 0.37454 0.00139 0.37732 C 0.00035 0.37963 -0.00035 0.38241 -0.00156 0.38449 C -0.0026 0.38681 -0.00434 0.38773 -0.00538 0.39005 C -0.0092 0.39815 -0.01059 0.4081 -0.0151 0.41412 C -0.01736 0.42269 -0.01823 0.42431 -0.01701 0.4338 C -0.01562 0.45648 -0.01458 0.47917 -0.01319 0.50185 C -0.01493 0.51759 -0.01597 0.53102 -0.01319 0.54769 C -0.01267 0.55 -0.01007 0.56482 -0.01024 0.56597 C -0.01042 0.56759 -0.01163 0.56736 -0.01215 0.56806 " pathEditMode="relative" rAng="0" ptsTypes="fffffffffffffffffffffffffffA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" y="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6.10546E-7 C 0.12569 0.02544 0.07188 0.04417 0.08229 0.08904 C 0.07396 0.18108 0.09705 0.23728 0.01528 0.31614 C 0.02951 0.35338 0.03854 0.39385 0.10035 0.42993 C 0.07882 0.47572 0.08229 0.45513 0.08229 0.49237 " pathEditMode="relative" rAng="0" ptsTypes="ffffA">
                                      <p:cBhvr>
                                        <p:cTn id="9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3" y="2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0472E-6 C 0.07482 0.01434 0.04288 0.02498 0.04913 0.05019 C 0.04409 0.10222 0.05781 0.13414 0.0092 0.17877 C 0.01771 0.19982 0.02309 0.22271 0.05989 0.24306 C 0.04705 0.26897 0.04913 0.2574 0.04913 0.27845 " pathEditMode="relative" rAng="0" ptsTypes="ffffA">
                                      <p:cBhvr>
                                        <p:cTn id="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7" y="13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5062606"/>
            <a:ext cx="2185272" cy="177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884309"/>
            <a:ext cx="1979712" cy="1973691"/>
          </a:xfrm>
          <a:prstGeom prst="rect">
            <a:avLst/>
          </a:prstGeom>
          <a:noFill/>
        </p:spPr>
      </p:pic>
      <p:sp>
        <p:nvSpPr>
          <p:cNvPr id="6" name="Text Box 5"/>
          <p:cNvSpPr txBox="1">
            <a:spLocks noChangeArrowheads="1"/>
          </p:cNvSpPr>
          <p:nvPr/>
        </p:nvSpPr>
        <p:spPr>
          <a:xfrm>
            <a:off x="936104" y="1916832"/>
            <a:ext cx="7236296" cy="4464496"/>
          </a:xfrm>
          <a:prstGeom prst="rect">
            <a:avLst/>
          </a:prstGeom>
          <a:noFill/>
          <a:ln/>
        </p:spPr>
        <p:txBody>
          <a:bodyPr/>
          <a:lstStyle/>
          <a:p>
            <a:pPr lvl="0" indent="828000">
              <a:lnSpc>
                <a:spcPct val="200000"/>
              </a:lnSpc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1.</a:t>
            </a:r>
            <a:r>
              <a:rPr kumimoji="1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这篇课文主要写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谁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在讨论</a:t>
            </a:r>
            <a:r>
              <a:rPr lang="zh-CN" altLang="en-US" sz="3200" b="1" dirty="0" smtClean="0">
                <a:solidFill>
                  <a:srgbClr val="006600"/>
                </a:solidFill>
                <a:latin typeface="楷体" pitchFamily="49" charset="-122"/>
                <a:ea typeface="楷体" pitchFamily="49" charset="-122"/>
              </a:rPr>
              <a:t>什么问题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kumimoji="1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  <a:p>
            <a:pPr lvl="0" indent="828000">
              <a:lnSpc>
                <a:spcPct val="200000"/>
              </a:lnSpc>
              <a:defRPr/>
            </a:pPr>
            <a:r>
              <a:rPr kumimoji="1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2.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开始，人们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什么</a:t>
            </a:r>
            <a:r>
              <a:rPr lang="zh-CN" altLang="en-US" sz="3200" b="1" u="sng" dirty="0" smtClean="0">
                <a:latin typeface="楷体" pitchFamily="49" charset="-122"/>
                <a:ea typeface="楷体" pitchFamily="49" charset="-122"/>
              </a:rPr>
              <a:t>表示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事物？</a:t>
            </a:r>
            <a:endParaRPr kumimoji="1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  <a:p>
            <a:pPr lvl="0" indent="828000">
              <a:lnSpc>
                <a:spcPct val="200000"/>
              </a:lnSpc>
            </a:pPr>
            <a:r>
              <a:rPr kumimoji="1" lang="en-US" altLang="zh-CN" sz="3200" b="1" dirty="0" smtClean="0">
                <a:latin typeface="楷体" pitchFamily="49" charset="-122"/>
                <a:ea typeface="楷体" pitchFamily="49" charset="-122"/>
                <a:cs typeface="+mj-cs"/>
              </a:rPr>
              <a:t>3.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有些意思画不出来怎么办呢？</a:t>
            </a:r>
            <a:endParaRPr kumimoji="1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5" name="标题 6146"/>
          <p:cNvSpPr txBox="1">
            <a:spLocks noChangeArrowheads="1"/>
          </p:cNvSpPr>
          <p:nvPr/>
        </p:nvSpPr>
        <p:spPr>
          <a:xfrm>
            <a:off x="2195736" y="269776"/>
            <a:ext cx="504056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读识字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1《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有趣的汉字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》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5696" y="1198493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spc="-3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想一想，说一说，议一议：</a:t>
            </a:r>
            <a:endParaRPr lang="zh-CN" altLang="en-US" sz="3600" dirty="0"/>
          </a:p>
        </p:txBody>
      </p:sp>
      <p:pic>
        <p:nvPicPr>
          <p:cNvPr id="8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67544" y="188640"/>
            <a:ext cx="1652328" cy="1652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790" y="4779585"/>
            <a:ext cx="1080000" cy="10910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1" descr="C:\Users\zg\AppData\Roaming\Tencent\Users\525114775\QQ\WinTemp\RichOle\G4@2~CBQFN15UJ`%Y`BR{L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0014" y="479396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7566" y="4790667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1342" y="2062203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7566" y="2062203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3" descr="C:\Users\Administrator\AppData\Roaming\Tencent\Users\525114775\QQ\WinTemp\RichOle\YGK8RWAUXNNH8ZAS_2Q6N[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790" y="2044243"/>
            <a:ext cx="1080000" cy="10979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60014" y="2072203"/>
            <a:ext cx="1080000" cy="107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1342" y="4787364"/>
            <a:ext cx="1080000" cy="10899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5" descr="]94866AZSVSMB(JV)8OR@@I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4800" y="304800"/>
            <a:ext cx="1055688" cy="1357313"/>
          </a:xfrm>
          <a:prstGeom prst="rect">
            <a:avLst/>
          </a:prstGeom>
          <a:noFill/>
        </p:spPr>
      </p:pic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1295400" y="764704"/>
            <a:ext cx="3780656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猜一猜，连一连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24" name="Line 3"/>
          <p:cNvSpPr>
            <a:spLocks noChangeShapeType="1"/>
          </p:cNvSpPr>
          <p:nvPr/>
        </p:nvSpPr>
        <p:spPr bwMode="auto">
          <a:xfrm>
            <a:off x="1547664" y="3212976"/>
            <a:ext cx="4104456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4"/>
          <p:cNvSpPr>
            <a:spLocks noChangeShapeType="1"/>
          </p:cNvSpPr>
          <p:nvPr/>
        </p:nvSpPr>
        <p:spPr bwMode="auto">
          <a:xfrm flipV="1">
            <a:off x="1547664" y="3212976"/>
            <a:ext cx="4215444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3"/>
          <p:cNvSpPr>
            <a:spLocks noChangeShapeType="1"/>
          </p:cNvSpPr>
          <p:nvPr/>
        </p:nvSpPr>
        <p:spPr bwMode="auto">
          <a:xfrm>
            <a:off x="3707904" y="3212976"/>
            <a:ext cx="4104456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4"/>
          <p:cNvSpPr>
            <a:spLocks noChangeShapeType="1"/>
          </p:cNvSpPr>
          <p:nvPr/>
        </p:nvSpPr>
        <p:spPr bwMode="auto">
          <a:xfrm flipV="1">
            <a:off x="3563888" y="3212976"/>
            <a:ext cx="4215444" cy="1440160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19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90432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8399" y="2222824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7" descr="C:\Users\Administrator\AppData\Roaming\Tencent\Users\525114775\QQ\WinTemp\RichOle\72][(VW~4KPJWUN0BT}{K[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3842" y="490432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8" descr="C:\Users\Administrator\AppData\Roaming\Tencent\Users\525114775\QQ\WinTemp\RichOle\7XQ~UCD}95N{WET8{7H]K)V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141" y="2204864"/>
            <a:ext cx="1080000" cy="10979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Users\Administrator\AppData\Roaming\Tencent\Users\525114775\QQ\WinTemp\RichOle\E]Z1U7RL4}G_25NAFCLQ4BQ.pn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091756" y="490432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5" descr="C:\Users\Administrator\AppData\Roaming\Tencent\Users\525114775\QQ\WinTemp\RichOle\LIMG%BP6D8[GR}F0`ON3U{S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26313" y="2204864"/>
            <a:ext cx="1080000" cy="10979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0" descr="C:\Users\Administrator\AppData\Roaming\Tencent\Users\525114775\QQ\WinTemp\RichOle\$T]~G`[`]M{CFB`8AJJJK_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5928" y="490432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11" descr="C:\Users\Administrator\AppData\Roaming\Tencent\Users\525114775\QQ\WinTemp\RichOle\VT_IGR}XJR3UOI@SGBSU3Z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2485394" y="2231657"/>
            <a:ext cx="1080000" cy="10623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59670" y="4904329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90485" y="2222824"/>
            <a:ext cx="1080000" cy="108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5" descr="]94866AZSVSMB(JV)8OR@@I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304800"/>
            <a:ext cx="1055688" cy="1357313"/>
          </a:xfrm>
          <a:prstGeom prst="rect">
            <a:avLst/>
          </a:prstGeom>
          <a:noFill/>
        </p:spPr>
      </p:pic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1295400" y="764704"/>
            <a:ext cx="3780656" cy="759296"/>
          </a:xfrm>
          <a:prstGeom prst="ellipse">
            <a:avLst/>
          </a:prstGeom>
          <a:solidFill>
            <a:srgbClr val="3366FF"/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a typeface="黑体" pitchFamily="2" charset="-122"/>
              </a:rPr>
              <a:t>猜一猜，连一连</a:t>
            </a:r>
            <a:endParaRPr lang="zh-CN" altLang="en-US" sz="2800" b="1" dirty="0">
              <a:solidFill>
                <a:schemeClr val="bg1"/>
              </a:solidFill>
              <a:ea typeface="黑体" pitchFamily="2" charset="-122"/>
            </a:endParaRPr>
          </a:p>
        </p:txBody>
      </p:sp>
      <p:sp>
        <p:nvSpPr>
          <p:cNvPr id="19" name="Line 4"/>
          <p:cNvSpPr>
            <a:spLocks noChangeShapeType="1"/>
          </p:cNvSpPr>
          <p:nvPr/>
        </p:nvSpPr>
        <p:spPr bwMode="auto">
          <a:xfrm flipV="1">
            <a:off x="1331640" y="3429000"/>
            <a:ext cx="4935524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1403648" y="3429000"/>
            <a:ext cx="4896544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3012940" y="3429000"/>
            <a:ext cx="4896544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3"/>
          <p:cNvSpPr>
            <a:spLocks noChangeShapeType="1"/>
          </p:cNvSpPr>
          <p:nvPr/>
        </p:nvSpPr>
        <p:spPr bwMode="auto">
          <a:xfrm>
            <a:off x="4644008" y="3429000"/>
            <a:ext cx="0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 flipV="1">
            <a:off x="2987824" y="3429000"/>
            <a:ext cx="4935524" cy="1368152"/>
          </a:xfrm>
          <a:prstGeom prst="line">
            <a:avLst/>
          </a:prstGeom>
          <a:noFill/>
          <a:ln w="38100">
            <a:solidFill>
              <a:srgbClr val="00CC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342489"/>
            <a:ext cx="3868506" cy="30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342489"/>
            <a:ext cx="3868506" cy="30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916238" y="830321"/>
            <a:ext cx="143973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08850" y="5438834"/>
            <a:ext cx="143973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休</a:t>
            </a:r>
          </a:p>
        </p:txBody>
      </p:sp>
      <p:sp>
        <p:nvSpPr>
          <p:cNvPr id="7" name="Rectangle 3"/>
          <p:cNvSpPr txBox="1">
            <a:spLocks noRot="1" noChangeArrowheads="1"/>
          </p:cNvSpPr>
          <p:nvPr/>
        </p:nvSpPr>
        <p:spPr>
          <a:xfrm>
            <a:off x="2051720" y="0"/>
            <a:ext cx="5653088" cy="1124744"/>
          </a:xfrm>
          <a:prstGeom prst="rect">
            <a:avLst/>
          </a:prstGeom>
          <a:noFill/>
          <a:ln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合在一起成新字</a:t>
            </a:r>
            <a:endParaRPr kumimoji="0" lang="zh-CN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  <p:pic>
        <p:nvPicPr>
          <p:cNvPr id="8" name="Picture 4" descr="C:\Users\zg\Desktop\图片6 拷贝.gif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0380" y="10756"/>
            <a:ext cx="1833972" cy="18340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79769E-6 L 0.00382 0.3223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4694 L -0.00399 -0.2860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1937</Words>
  <Application>Microsoft Office PowerPoint</Application>
  <PresentationFormat>全屏显示(4:3)</PresentationFormat>
  <Paragraphs>365</Paragraphs>
  <Slides>30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合作</vt:lpstr>
      <vt:lpstr>合作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zg</dc:creator>
  <cp:lastModifiedBy>Administrator</cp:lastModifiedBy>
  <cp:revision>78</cp:revision>
  <dcterms:created xsi:type="dcterms:W3CDTF">2017-02-21T05:42:04Z</dcterms:created>
  <dcterms:modified xsi:type="dcterms:W3CDTF">2017-03-02T10:11:05Z</dcterms:modified>
</cp:coreProperties>
</file>