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8" r:id="rId4"/>
    <p:sldId id="275" r:id="rId5"/>
    <p:sldId id="278" r:id="rId6"/>
    <p:sldId id="263" r:id="rId7"/>
    <p:sldId id="264" r:id="rId8"/>
    <p:sldId id="265" r:id="rId9"/>
    <p:sldId id="267" r:id="rId10"/>
    <p:sldId id="274" r:id="rId11"/>
    <p:sldId id="272" r:id="rId12"/>
    <p:sldId id="271" r:id="rId13"/>
    <p:sldId id="27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20" autoAdjust="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57EA5-7B1D-468B-8852-10337C4229AF}" type="datetimeFigureOut">
              <a:rPr lang="zh-CN" altLang="en-US" smtClean="0"/>
              <a:pPr/>
              <a:t>2011/5/21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10769-4F88-4AC1-AA0F-6F75E5890B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57EA5-7B1D-468B-8852-10337C4229AF}" type="datetimeFigureOut">
              <a:rPr lang="zh-CN" altLang="en-US" smtClean="0"/>
              <a:pPr/>
              <a:t>2011/5/21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10769-4F88-4AC1-AA0F-6F75E5890B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57EA5-7B1D-468B-8852-10337C4229AF}" type="datetimeFigureOut">
              <a:rPr lang="zh-CN" altLang="en-US" smtClean="0"/>
              <a:pPr/>
              <a:t>2011/5/21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10769-4F88-4AC1-AA0F-6F75E5890B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57EA5-7B1D-468B-8852-10337C4229AF}" type="datetimeFigureOut">
              <a:rPr lang="zh-CN" altLang="en-US" smtClean="0"/>
              <a:pPr/>
              <a:t>2011/5/21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10769-4F88-4AC1-AA0F-6F75E5890B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57EA5-7B1D-468B-8852-10337C4229AF}" type="datetimeFigureOut">
              <a:rPr lang="zh-CN" altLang="en-US" smtClean="0"/>
              <a:pPr/>
              <a:t>2011/5/21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10769-4F88-4AC1-AA0F-6F75E5890B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57EA5-7B1D-468B-8852-10337C4229AF}" type="datetimeFigureOut">
              <a:rPr lang="zh-CN" altLang="en-US" smtClean="0"/>
              <a:pPr/>
              <a:t>2011/5/21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10769-4F88-4AC1-AA0F-6F75E5890B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57EA5-7B1D-468B-8852-10337C4229AF}" type="datetimeFigureOut">
              <a:rPr lang="zh-CN" altLang="en-US" smtClean="0"/>
              <a:pPr/>
              <a:t>2011/5/21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10769-4F88-4AC1-AA0F-6F75E5890B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57EA5-7B1D-468B-8852-10337C4229AF}" type="datetimeFigureOut">
              <a:rPr lang="zh-CN" altLang="en-US" smtClean="0"/>
              <a:pPr/>
              <a:t>2011/5/21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10769-4F88-4AC1-AA0F-6F75E5890B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57EA5-7B1D-468B-8852-10337C4229AF}" type="datetimeFigureOut">
              <a:rPr lang="zh-CN" altLang="en-US" smtClean="0"/>
              <a:pPr/>
              <a:t>2011/5/21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10769-4F88-4AC1-AA0F-6F75E5890B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57EA5-7B1D-468B-8852-10337C4229AF}" type="datetimeFigureOut">
              <a:rPr lang="zh-CN" altLang="en-US" smtClean="0"/>
              <a:pPr/>
              <a:t>2011/5/21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10769-4F88-4AC1-AA0F-6F75E5890B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57EA5-7B1D-468B-8852-10337C4229AF}" type="datetimeFigureOut">
              <a:rPr lang="zh-CN" altLang="en-US" smtClean="0"/>
              <a:pPr/>
              <a:t>2011/5/21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10769-4F88-4AC1-AA0F-6F75E5890B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57EA5-7B1D-468B-8852-10337C4229AF}" type="datetimeFigureOut">
              <a:rPr lang="zh-CN" altLang="en-US" smtClean="0"/>
              <a:pPr/>
              <a:t>2011/5/21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10769-4F88-4AC1-AA0F-6F75E5890B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04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1785918" y="714356"/>
            <a:ext cx="51860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17.    </a:t>
            </a:r>
            <a:r>
              <a:rPr lang="zh-CN" altLang="en-US" sz="80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长   城</a:t>
            </a:r>
            <a:endParaRPr lang="zh-CN" altLang="en-US" sz="80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7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643174" y="1643050"/>
            <a:ext cx="36471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/>
              <a:t>一万三千里</a:t>
            </a:r>
          </a:p>
        </p:txBody>
      </p:sp>
      <p:sp>
        <p:nvSpPr>
          <p:cNvPr id="4" name="矩形 3"/>
          <p:cNvSpPr/>
          <p:nvPr/>
        </p:nvSpPr>
        <p:spPr>
          <a:xfrm>
            <a:off x="3143240" y="214290"/>
            <a:ext cx="24929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/>
              <a:t>列数字</a:t>
            </a:r>
          </a:p>
        </p:txBody>
      </p:sp>
      <p:sp>
        <p:nvSpPr>
          <p:cNvPr id="5" name="矩形 4"/>
          <p:cNvSpPr/>
          <p:nvPr/>
        </p:nvSpPr>
        <p:spPr>
          <a:xfrm>
            <a:off x="428596" y="2714620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/>
              <a:t>（相当于徒步走完长城要用整整五百零八天。</a:t>
            </a:r>
            <a:endParaRPr lang="en-US" altLang="zh-CN" sz="3200" dirty="0" smtClean="0"/>
          </a:p>
          <a:p>
            <a:pPr algn="ctr"/>
            <a:r>
              <a:rPr lang="zh-CN" altLang="en-US" sz="3200" dirty="0" smtClean="0"/>
              <a:t>跑学校</a:t>
            </a:r>
            <a:r>
              <a:rPr lang="en-US" altLang="zh-CN" sz="3200" dirty="0" smtClean="0"/>
              <a:t>400</a:t>
            </a:r>
            <a:r>
              <a:rPr lang="zh-CN" altLang="en-US" sz="3200" dirty="0" smtClean="0"/>
              <a:t>米一圈的操场，要跑</a:t>
            </a:r>
            <a:r>
              <a:rPr lang="en-US" altLang="zh-CN" sz="3200" dirty="0" smtClean="0"/>
              <a:t>16250</a:t>
            </a:r>
            <a:r>
              <a:rPr lang="zh-CN" altLang="en-US" sz="3200" dirty="0" smtClean="0"/>
              <a:t>圈。）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472" y="4143380"/>
            <a:ext cx="82868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</a:rPr>
              <a:t>好处</a:t>
            </a:r>
            <a:r>
              <a:rPr lang="zh-CN" altLang="en-US" sz="4400" dirty="0" smtClean="0">
                <a:solidFill>
                  <a:srgbClr val="FF0000"/>
                </a:solidFill>
              </a:rPr>
              <a:t>：</a:t>
            </a:r>
            <a:r>
              <a:rPr lang="zh-CN" altLang="en-US" sz="4400" dirty="0"/>
              <a:t>表达更准确，让人更信服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W0200808063785814100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  <p:sp>
        <p:nvSpPr>
          <p:cNvPr id="3" name="矩形 2"/>
          <p:cNvSpPr/>
          <p:nvPr/>
        </p:nvSpPr>
        <p:spPr>
          <a:xfrm>
            <a:off x="2357422" y="0"/>
            <a:ext cx="266290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7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作业</a:t>
            </a:r>
            <a:endParaRPr lang="zh-CN" altLang="en-US" sz="7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142984"/>
            <a:ext cx="903484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2400" dirty="0"/>
              <a:t>1.</a:t>
            </a:r>
            <a:r>
              <a:rPr lang="zh-CN" altLang="en-US" sz="2400" dirty="0"/>
              <a:t>背诵第一自然段。</a:t>
            </a:r>
          </a:p>
          <a:p>
            <a:r>
              <a:rPr lang="en-US" sz="2400" dirty="0"/>
              <a:t>2.</a:t>
            </a:r>
            <a:r>
              <a:rPr lang="zh-CN" altLang="en-US" sz="2400" dirty="0"/>
              <a:t>课文中把长城比作长龙</a:t>
            </a:r>
            <a:r>
              <a:rPr lang="zh-CN" altLang="en-US" sz="2400" dirty="0" smtClean="0"/>
              <a:t>，同学们觉得还</a:t>
            </a:r>
            <a:r>
              <a:rPr lang="zh-CN" altLang="en-US" sz="2400" dirty="0"/>
              <a:t>可以把</a:t>
            </a:r>
            <a:r>
              <a:rPr lang="zh-CN" altLang="en-US" sz="2400" dirty="0" smtClean="0"/>
              <a:t>长城</a:t>
            </a:r>
            <a:r>
              <a:rPr lang="zh-CN" altLang="en-US" sz="2400" dirty="0"/>
              <a:t>比作什么呢</a:t>
            </a:r>
            <a:r>
              <a:rPr lang="zh-CN" altLang="en-US" sz="2400" dirty="0" smtClean="0"/>
              <a:t>？</a:t>
            </a:r>
            <a:endParaRPr lang="en-US" altLang="zh-CN" sz="2400" dirty="0" smtClean="0"/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</a:t>
            </a:r>
            <a:r>
              <a:rPr lang="zh-CN" altLang="en-US" sz="2400" dirty="0" smtClean="0"/>
              <a:t>把</a:t>
            </a:r>
            <a:r>
              <a:rPr lang="zh-CN" altLang="en-US" sz="2400" dirty="0"/>
              <a:t>你们的想法写在本子上，下节课我们再一起进行交流。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W0200808063785814100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  <p:sp>
        <p:nvSpPr>
          <p:cNvPr id="3" name="矩形 2"/>
          <p:cNvSpPr/>
          <p:nvPr/>
        </p:nvSpPr>
        <p:spPr>
          <a:xfrm>
            <a:off x="2928926" y="214290"/>
            <a:ext cx="278608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板书</a:t>
            </a:r>
            <a:endParaRPr lang="zh-CN" altLang="en-US" sz="8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596" y="2071678"/>
            <a:ext cx="70359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远看：  像一条长龙</a:t>
            </a:r>
            <a:endParaRPr lang="en-US" altLang="zh-CN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zh-CN" alt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       蜿</a:t>
            </a:r>
            <a:r>
              <a:rPr lang="zh-CN" altLang="en-US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蜒盘旋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c00130js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00034" y="0"/>
            <a:ext cx="3714776" cy="2714620"/>
          </a:xfrm>
          <a:prstGeom prst="rect">
            <a:avLst/>
          </a:prstGeom>
          <a:noFill/>
          <a:ln/>
        </p:spPr>
      </p:pic>
      <p:pic>
        <p:nvPicPr>
          <p:cNvPr id="3" name="Picture 6" descr="cc00095js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2" y="0"/>
            <a:ext cx="3925917" cy="2786058"/>
          </a:xfrm>
          <a:prstGeom prst="rect">
            <a:avLst/>
          </a:prstGeom>
          <a:noFill/>
        </p:spPr>
      </p:pic>
      <p:pic>
        <p:nvPicPr>
          <p:cNvPr id="4" name="Picture 7" descr="cc00138wf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786190"/>
            <a:ext cx="3786214" cy="2786082"/>
          </a:xfrm>
          <a:prstGeom prst="rect">
            <a:avLst/>
          </a:prstGeom>
          <a:noFill/>
        </p:spPr>
      </p:pic>
      <p:pic>
        <p:nvPicPr>
          <p:cNvPr id="5" name="Picture 8" descr="cc00151wf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3857628"/>
            <a:ext cx="3857652" cy="278608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357554" y="2786058"/>
            <a:ext cx="261802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谢谢！</a:t>
            </a:r>
            <a:endParaRPr lang="zh-CN" altLang="en-US" sz="6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62500" cy="6858000"/>
          </a:xfrm>
          <a:prstGeom prst="rect">
            <a:avLst/>
          </a:prstGeom>
          <a:noFill/>
        </p:spPr>
      </p:pic>
      <p:pic>
        <p:nvPicPr>
          <p:cNvPr id="3" name="Picture 6" descr="图片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0"/>
            <a:ext cx="4356100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857224" y="214290"/>
            <a:ext cx="235745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远 看</a:t>
            </a:r>
            <a:endParaRPr lang="zh-CN" altLang="en-US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5008" y="285728"/>
            <a:ext cx="19288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近 看</a:t>
            </a:r>
            <a:endParaRPr lang="zh-CN" altLang="en-US" sz="6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 descr="2007131224424_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85720" y="0"/>
            <a:ext cx="85011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宋体" pitchFamily="2" charset="-122"/>
              </a:rPr>
              <a:t>   </a:t>
            </a:r>
            <a:r>
              <a:rPr lang="zh-CN" sz="4000" dirty="0" smtClean="0">
                <a:latin typeface="宋体" pitchFamily="2" charset="-122"/>
              </a:rPr>
              <a:t>远</a:t>
            </a:r>
            <a:r>
              <a:rPr lang="zh-CN" sz="4000" b="1" dirty="0" smtClean="0">
                <a:latin typeface="宋体" pitchFamily="2" charset="-122"/>
              </a:rPr>
              <a:t>看长城，它像一条</a:t>
            </a:r>
            <a:r>
              <a:rPr lang="zh-CN" sz="4000" b="1" dirty="0" smtClean="0">
                <a:solidFill>
                  <a:srgbClr val="FF0000"/>
                </a:solidFill>
                <a:latin typeface="宋体" pitchFamily="2" charset="-122"/>
              </a:rPr>
              <a:t>长龙</a:t>
            </a:r>
            <a:r>
              <a:rPr lang="zh-CN" sz="4000" b="1" dirty="0" smtClean="0">
                <a:latin typeface="宋体" pitchFamily="2" charset="-122"/>
              </a:rPr>
              <a:t>，在</a:t>
            </a:r>
            <a:r>
              <a:rPr lang="zh-CN" sz="4000" b="1" dirty="0" smtClean="0">
                <a:solidFill>
                  <a:srgbClr val="FF3300"/>
                </a:solidFill>
                <a:latin typeface="宋体" pitchFamily="2" charset="-122"/>
              </a:rPr>
              <a:t>崇山峻岭</a:t>
            </a:r>
            <a:r>
              <a:rPr lang="zh-CN" sz="4000" b="1" dirty="0" smtClean="0">
                <a:latin typeface="宋体" pitchFamily="2" charset="-122"/>
              </a:rPr>
              <a:t>之间</a:t>
            </a:r>
            <a:r>
              <a:rPr lang="zh-CN" sz="4000" b="1" dirty="0" smtClean="0">
                <a:solidFill>
                  <a:srgbClr val="FF3300"/>
                </a:solidFill>
                <a:latin typeface="宋体" pitchFamily="2" charset="-122"/>
              </a:rPr>
              <a:t>蜿蜒盘旋</a:t>
            </a:r>
            <a:r>
              <a:rPr lang="zh-CN" sz="4000" b="1" dirty="0" smtClean="0">
                <a:latin typeface="宋体" pitchFamily="2" charset="-122"/>
              </a:rPr>
              <a:t>。从东头的山海关到西头的嘉峪关，有</a:t>
            </a:r>
            <a:r>
              <a:rPr lang="zh-CN" sz="4000" b="1" dirty="0" smtClean="0">
                <a:solidFill>
                  <a:srgbClr val="FF3300"/>
                </a:solidFill>
                <a:latin typeface="宋体" pitchFamily="2" charset="-122"/>
              </a:rPr>
              <a:t>一万三千多</a:t>
            </a:r>
            <a:r>
              <a:rPr lang="zh-CN" sz="4000" b="1" dirty="0" smtClean="0">
                <a:latin typeface="宋体" pitchFamily="2" charset="-122"/>
              </a:rPr>
              <a:t>里。</a:t>
            </a:r>
            <a:endParaRPr lang="zh-CN" altLang="en-US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7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214678" y="285728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 smtClean="0"/>
              <a:t>比喻</a:t>
            </a:r>
            <a:endParaRPr lang="zh-CN" altLang="en-US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85918" y="1857364"/>
            <a:ext cx="546175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dirty="0" smtClean="0"/>
              <a:t>长城</a:t>
            </a:r>
            <a:r>
              <a:rPr lang="en-US" altLang="zh-CN" sz="5400" dirty="0" smtClean="0">
                <a:solidFill>
                  <a:schemeClr val="accent1"/>
                </a:solidFill>
              </a:rPr>
              <a:t>————</a:t>
            </a:r>
            <a:r>
              <a:rPr lang="zh-CN" altLang="en-US" sz="5400" dirty="0" smtClean="0"/>
              <a:t>长龙</a:t>
            </a:r>
            <a:endParaRPr lang="zh-CN" alt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786" y="3429000"/>
            <a:ext cx="764386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好处：</a:t>
            </a:r>
            <a:endParaRPr lang="en-US" altLang="zh-CN" sz="4400" dirty="0" smtClean="0">
              <a:solidFill>
                <a:srgbClr val="FF0000"/>
              </a:solidFill>
            </a:endParaRPr>
          </a:p>
          <a:p>
            <a:r>
              <a:rPr lang="en-US" altLang="zh-CN" sz="4400" dirty="0" smtClean="0"/>
              <a:t>        </a:t>
            </a:r>
            <a:r>
              <a:rPr lang="zh-CN" altLang="en-US" sz="4400" dirty="0" smtClean="0"/>
              <a:t>形象生动，</a:t>
            </a:r>
            <a:r>
              <a:rPr lang="en-US" sz="4400" dirty="0" smtClean="0"/>
              <a:t>因为龙是中华民族的象征，</a:t>
            </a:r>
            <a:r>
              <a:rPr lang="zh-CN" altLang="en-US" sz="4400" dirty="0" smtClean="0"/>
              <a:t>所以</a:t>
            </a:r>
            <a:r>
              <a:rPr lang="en-US" sz="4400" dirty="0" smtClean="0"/>
              <a:t>这样比喻更显示了长城的气</a:t>
            </a:r>
            <a:r>
              <a:rPr lang="zh-CN" altLang="en-US" sz="4400" dirty="0" smtClean="0"/>
              <a:t>势</a:t>
            </a:r>
            <a:r>
              <a:rPr lang="en-US" sz="4400" dirty="0" smtClean="0"/>
              <a:t>雄伟 </a:t>
            </a:r>
            <a:r>
              <a:rPr lang="zh-CN" altLang="en-US" sz="4400" dirty="0" smtClean="0"/>
              <a:t>。</a:t>
            </a:r>
            <a:endParaRPr lang="zh-CN" altLang="en-US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"/>
            <a:ext cx="9144000" cy="685323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928926" y="1000108"/>
            <a:ext cx="32752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崇山峻岭</a:t>
            </a:r>
            <a:endParaRPr lang="zh-CN" altLang="en-US" sz="6000" dirty="0"/>
          </a:p>
        </p:txBody>
      </p:sp>
      <p:sp>
        <p:nvSpPr>
          <p:cNvPr id="4" name="矩形 3"/>
          <p:cNvSpPr/>
          <p:nvPr/>
        </p:nvSpPr>
        <p:spPr>
          <a:xfrm>
            <a:off x="2285984" y="2571744"/>
            <a:ext cx="47115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0033CC"/>
                </a:solidFill>
                <a:ea typeface="楷体_GB2312" pitchFamily="49" charset="-122"/>
              </a:rPr>
              <a:t>崇，高。峻，陡。</a:t>
            </a:r>
            <a:endParaRPr lang="zh-CN" altLang="en-US" sz="4400" dirty="0"/>
          </a:p>
        </p:txBody>
      </p:sp>
      <p:sp>
        <p:nvSpPr>
          <p:cNvPr id="5" name="矩形 4"/>
          <p:cNvSpPr/>
          <p:nvPr/>
        </p:nvSpPr>
        <p:spPr>
          <a:xfrm>
            <a:off x="2285984" y="3714752"/>
            <a:ext cx="30139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0033CC"/>
                </a:solidFill>
                <a:ea typeface="楷体_GB2312" pitchFamily="49" charset="-122"/>
              </a:rPr>
              <a:t>山高而险。</a:t>
            </a:r>
            <a:endParaRPr lang="zh-CN" altLang="en-US" sz="4400" dirty="0">
              <a:solidFill>
                <a:srgbClr val="0033CC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reatWall07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0"/>
            <a:ext cx="7885112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14282" y="1714488"/>
            <a:ext cx="107309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</a:rPr>
              <a:t>崇  山  峻  岭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"/>
            <a:ext cx="9144000" cy="685323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786050" y="1071546"/>
            <a:ext cx="35719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 dirty="0" smtClean="0">
                <a:solidFill>
                  <a:srgbClr val="FF0000"/>
                </a:solidFill>
                <a:ea typeface="隶书" pitchFamily="49" charset="-122"/>
              </a:rPr>
              <a:t>蜿蜒盘旋</a:t>
            </a:r>
            <a:endParaRPr lang="zh-CN" altLang="en-US" sz="6000" dirty="0"/>
          </a:p>
        </p:txBody>
      </p:sp>
      <p:sp>
        <p:nvSpPr>
          <p:cNvPr id="4" name="矩形 3"/>
          <p:cNvSpPr/>
          <p:nvPr/>
        </p:nvSpPr>
        <p:spPr>
          <a:xfrm>
            <a:off x="1857356" y="2428868"/>
            <a:ext cx="57864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0033CC"/>
                </a:solidFill>
                <a:ea typeface="楷体_GB2312" pitchFamily="49" charset="-122"/>
              </a:rPr>
              <a:t>蜿蜒，像蛇爬行的样子</a:t>
            </a:r>
            <a:endParaRPr lang="zh-CN" altLang="en-US" sz="4000" dirty="0"/>
          </a:p>
        </p:txBody>
      </p:sp>
      <p:sp>
        <p:nvSpPr>
          <p:cNvPr id="5" name="矩形 4"/>
          <p:cNvSpPr/>
          <p:nvPr/>
        </p:nvSpPr>
        <p:spPr>
          <a:xfrm>
            <a:off x="1857356" y="3286124"/>
            <a:ext cx="43577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0033CC"/>
                </a:solidFill>
                <a:ea typeface="楷体_GB2312" pitchFamily="49" charset="-122"/>
              </a:rPr>
              <a:t>盘旋，回绕屈曲。</a:t>
            </a:r>
            <a:endParaRPr lang="zh-CN" altLang="en-US" sz="4000" dirty="0">
              <a:solidFill>
                <a:srgbClr val="0033CC"/>
              </a:solidFill>
              <a:ea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57356" y="4214818"/>
            <a:ext cx="52864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0033CC"/>
                </a:solidFill>
                <a:ea typeface="楷体_GB2312" pitchFamily="49" charset="-122"/>
              </a:rPr>
              <a:t>长而曲折地延伸。</a:t>
            </a:r>
            <a:endParaRPr lang="zh-CN" altLang="en-US" sz="4000" dirty="0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10436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740650" cy="683418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8001024" y="1357298"/>
            <a:ext cx="8572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</a:rPr>
              <a:t>蜿  蜒  盘  旋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hma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38754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0" y="521495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3300"/>
                </a:solidFill>
              </a:rPr>
              <a:t>长城位于中国北部，它东起河北省渤海湾的山海关，西至内陆地区甘肃省的嘉峪关。横贯河北、北京、内蒙古、山西、陕西、宁夏、甘肃七个省、市、自治区，全长</a:t>
            </a:r>
            <a:r>
              <a:rPr lang="en-US" altLang="zh-CN" sz="2400" b="1" dirty="0" smtClean="0">
                <a:solidFill>
                  <a:srgbClr val="FF3300"/>
                </a:solidFill>
              </a:rPr>
              <a:t>6700</a:t>
            </a:r>
            <a:r>
              <a:rPr lang="zh-CN" altLang="en-US" sz="2400" b="1" dirty="0" smtClean="0">
                <a:solidFill>
                  <a:srgbClr val="FF3300"/>
                </a:solidFill>
              </a:rPr>
              <a:t>公里，约</a:t>
            </a:r>
            <a:r>
              <a:rPr lang="en-US" altLang="zh-CN" sz="2400" b="1" dirty="0" smtClean="0">
                <a:solidFill>
                  <a:srgbClr val="FF3300"/>
                </a:solidFill>
              </a:rPr>
              <a:t>13300</a:t>
            </a:r>
            <a:r>
              <a:rPr lang="zh-CN" altLang="en-US" sz="2400" b="1" dirty="0" smtClean="0">
                <a:solidFill>
                  <a:srgbClr val="FF3300"/>
                </a:solidFill>
              </a:rPr>
              <a:t>里，在世界上有“万里长城”之誉。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374</Words>
  <Application>Microsoft Office PowerPoint</Application>
  <PresentationFormat>全屏显示(4:3)</PresentationFormat>
  <Paragraphs>31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48</cp:revision>
  <dcterms:created xsi:type="dcterms:W3CDTF">2011-05-20T11:48:41Z</dcterms:created>
  <dcterms:modified xsi:type="dcterms:W3CDTF">2011-05-21T15:09:22Z</dcterms:modified>
</cp:coreProperties>
</file>