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727"/>
    <a:srgbClr val="FFF365"/>
    <a:srgbClr val="FFF1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49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4CD8C-F5ED-4E78-8D1A-FF8E63D5D782}" type="datetimeFigureOut">
              <a:rPr lang="zh-CN" altLang="en-US" smtClean="0"/>
              <a:t>2017/6/10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32E8E-EB94-4472-94DC-2D2D125B07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6830" y="1052195"/>
            <a:ext cx="9145270" cy="2263775"/>
          </a:xfrm>
          <a:prstGeom prst="rect">
            <a:avLst/>
          </a:prstGeom>
          <a:solidFill>
            <a:schemeClr val="accent4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9930" y="1268730"/>
            <a:ext cx="1670685" cy="1844040"/>
          </a:xfrm>
          <a:prstGeom prst="rect">
            <a:avLst/>
          </a:prstGeom>
          <a:noFill/>
          <a:effectLst>
            <a:innerShdw blurRad="533400" dist="50800" dir="10800000">
              <a:prstClr val="black">
                <a:alpha val="2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chemeClr val="tx1">
                      <a:alpha val="100000"/>
                    </a:schemeClr>
                  </a:outerShdw>
                </a:effectLst>
                <a:latin typeface="黑体" charset="0"/>
                <a:ea typeface="黑体" charset="0"/>
              </a:rPr>
              <a:t>翠</a:t>
            </a:r>
            <a:r>
              <a:rPr lang="zh-CN" altLang="en-US" sz="9600" b="1" dirty="0" smtClean="0"/>
              <a:t>   </a:t>
            </a:r>
            <a:endParaRPr lang="zh-CN" altLang="en-US" sz="9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32680" y="1268730"/>
            <a:ext cx="1924050" cy="1844040"/>
          </a:xfrm>
          <a:prstGeom prst="rect">
            <a:avLst/>
          </a:prstGeom>
          <a:noFill/>
          <a:effectLst>
            <a:innerShdw blurRad="63500" dist="50800" dir="8100000">
              <a:prstClr val="black">
                <a:alpha val="28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115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100000"/>
                    </a:prstClr>
                  </a:outerShdw>
                </a:effectLst>
                <a:latin typeface="黑体" charset="0"/>
                <a:ea typeface="黑体" charset="0"/>
              </a:rPr>
              <a:t>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2140" y="548640"/>
            <a:ext cx="7503160" cy="5333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+mj-ea"/>
                <a:ea typeface="+mj-ea"/>
              </a:rPr>
              <a:t>修辞手法</a:t>
            </a:r>
          </a:p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比喻</a:t>
            </a:r>
          </a:p>
          <a:p>
            <a:pPr>
              <a:lnSpc>
                <a:spcPct val="150000"/>
              </a:lnSpc>
            </a:pPr>
            <a:r>
              <a:rPr lang="zh-CN" altLang="en-US"/>
              <a:t>              </a:t>
            </a:r>
            <a:r>
              <a:rPr lang="zh-CN" altLang="en-US" sz="2800" b="1"/>
              <a:t>头上的羽毛</a:t>
            </a:r>
            <a:r>
              <a:rPr lang="zh-CN" altLang="en-US" sz="2400" b="1"/>
              <a:t>                                  </a:t>
            </a:r>
            <a:r>
              <a:rPr lang="zh-CN" altLang="en-US" sz="2800" b="1"/>
              <a:t>橄榄色的头巾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          </a:t>
            </a:r>
            <a:r>
              <a:rPr lang="zh-CN" altLang="en-US" sz="2800" b="1"/>
              <a:t>背上的羽毛 </a:t>
            </a:r>
            <a:r>
              <a:rPr lang="zh-CN" altLang="en-US" sz="2400" b="1"/>
              <a:t>                                 </a:t>
            </a:r>
            <a:r>
              <a:rPr lang="zh-CN" altLang="en-US" sz="2800" b="1"/>
              <a:t>浅绿色的外衣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          </a:t>
            </a:r>
            <a:r>
              <a:rPr lang="zh-CN" altLang="en-US" sz="2800" b="1"/>
              <a:t>腹部的羽毛   </a:t>
            </a:r>
            <a:r>
              <a:rPr lang="zh-CN" altLang="en-US" sz="2400" b="1"/>
              <a:t>                               </a:t>
            </a:r>
            <a:r>
              <a:rPr lang="zh-CN" altLang="en-US" sz="2800" b="1"/>
              <a:t>赤褐色的衬衫</a:t>
            </a:r>
          </a:p>
          <a:p>
            <a:pPr>
              <a:lnSpc>
                <a:spcPct val="150000"/>
              </a:lnSpc>
            </a:pP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体现了作者怎样的感情？</a:t>
            </a:r>
          </a:p>
          <a:p>
            <a:endParaRPr lang="zh-CN" altLang="en-US" sz="2400">
              <a:solidFill>
                <a:schemeClr val="tx1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                              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636010" y="2276475"/>
            <a:ext cx="1588770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636010" y="2924810"/>
            <a:ext cx="1576705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636010" y="3500755"/>
            <a:ext cx="1542415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31490" y="5596255"/>
            <a:ext cx="26943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喜爱之情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1840" y="1128395"/>
            <a:ext cx="547624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</a:rPr>
              <a:t>小组合作学习：</a:t>
            </a:r>
          </a:p>
          <a:p>
            <a:endParaRPr lang="zh-CN" altLang="en-US" sz="2800" b="1">
              <a:solidFill>
                <a:schemeClr val="tx2"/>
              </a:solidFill>
            </a:endParaRPr>
          </a:p>
          <a:p>
            <a:r>
              <a:rPr lang="zh-CN" altLang="en-US" sz="3200" b="1">
                <a:solidFill>
                  <a:schemeClr val="tx2"/>
                </a:solidFill>
              </a:rPr>
              <a:t>阅读第二、三自然段，找找作者描写的翠鸟动作特点有哪些，你是从哪些语句中看出来的？画出来。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可选过程 11"/>
          <p:cNvSpPr/>
          <p:nvPr/>
        </p:nvSpPr>
        <p:spPr>
          <a:xfrm>
            <a:off x="179705" y="2204720"/>
            <a:ext cx="5638165" cy="4525010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6225" y="2276475"/>
            <a:ext cx="5618480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翠鸟鸣声清脆，爱</a:t>
            </a:r>
            <a:r>
              <a:rPr lang="zh-CN" altLang="en-US" sz="2800" b="1">
                <a:solidFill>
                  <a:srgbClr val="FF0000"/>
                </a:solidFill>
              </a:rPr>
              <a:t>贴</a:t>
            </a:r>
            <a:r>
              <a:rPr lang="zh-CN" altLang="en-US" sz="2800" b="1"/>
              <a:t>着水面</a:t>
            </a:r>
            <a:r>
              <a:rPr lang="zh-CN" altLang="en-US" sz="2800" b="1">
                <a:solidFill>
                  <a:srgbClr val="FF0000"/>
                </a:solidFill>
              </a:rPr>
              <a:t>疾飞</a:t>
            </a:r>
            <a:r>
              <a:rPr lang="zh-CN" altLang="en-US" sz="2800" b="1"/>
              <a:t>，一眨眼，又轻轻地</a:t>
            </a:r>
            <a:r>
              <a:rPr lang="zh-CN" altLang="en-US" sz="2800" b="1">
                <a:solidFill>
                  <a:srgbClr val="FF0000"/>
                </a:solidFill>
              </a:rPr>
              <a:t>停</a:t>
            </a:r>
            <a:r>
              <a:rPr lang="zh-CN" altLang="en-US" sz="2800" b="1"/>
              <a:t>在苇秆上了。它一动不动地</a:t>
            </a:r>
            <a:r>
              <a:rPr lang="zh-CN" altLang="en-US" sz="2800" b="1">
                <a:solidFill>
                  <a:srgbClr val="FF0000"/>
                </a:solidFill>
              </a:rPr>
              <a:t>注视</a:t>
            </a:r>
            <a:r>
              <a:rPr lang="zh-CN" altLang="en-US" sz="2800" b="1"/>
              <a:t>着泛着微波的水面，</a:t>
            </a:r>
            <a:r>
              <a:rPr lang="zh-CN" altLang="en-US" sz="2800" b="1">
                <a:solidFill>
                  <a:srgbClr val="FF0000"/>
                </a:solidFill>
              </a:rPr>
              <a:t>等待</a:t>
            </a:r>
            <a:r>
              <a:rPr lang="zh-CN" altLang="en-US" sz="2800" b="1"/>
              <a:t>游到水面上来的小鱼。</a:t>
            </a:r>
          </a:p>
          <a:p>
            <a:r>
              <a:rPr lang="zh-CN" altLang="en-US" sz="2800" b="1"/>
              <a:t>小鱼悄悄地把头露出水面，吹了个小泡泡。尽管它这样机灵，还是难以逃脱翠鸟锐利的眼睛。翠鸟</a:t>
            </a:r>
            <a:r>
              <a:rPr lang="zh-CN" altLang="en-US" sz="2800" b="1">
                <a:solidFill>
                  <a:srgbClr val="FF0000"/>
                </a:solidFill>
              </a:rPr>
              <a:t>蹬开</a:t>
            </a:r>
            <a:r>
              <a:rPr lang="zh-CN" altLang="en-US" sz="2800" b="1"/>
              <a:t>苇秆，</a:t>
            </a:r>
            <a:r>
              <a:rPr lang="zh-CN" altLang="en-US" sz="2800" b="1">
                <a:solidFill>
                  <a:schemeClr val="tx1"/>
                </a:solidFill>
              </a:rPr>
              <a:t>像箭一样</a:t>
            </a:r>
            <a:r>
              <a:rPr lang="zh-CN" altLang="en-US" sz="2800" b="1">
                <a:solidFill>
                  <a:srgbClr val="FF0000"/>
                </a:solidFill>
              </a:rPr>
              <a:t>飞</a:t>
            </a:r>
            <a:r>
              <a:rPr lang="zh-CN" altLang="en-US" sz="2800" b="1"/>
              <a:t>过去，</a:t>
            </a:r>
            <a:r>
              <a:rPr lang="zh-CN" altLang="en-US" sz="2800" b="1">
                <a:solidFill>
                  <a:srgbClr val="FF0000"/>
                </a:solidFill>
              </a:rPr>
              <a:t>叼起</a:t>
            </a:r>
            <a:r>
              <a:rPr lang="zh-CN" altLang="en-US" sz="2800" b="1"/>
              <a:t>小鱼，</a:t>
            </a:r>
            <a:r>
              <a:rPr lang="zh-CN" altLang="en-US" sz="2800" b="1">
                <a:solidFill>
                  <a:srgbClr val="FF0000"/>
                </a:solidFill>
              </a:rPr>
              <a:t>贴着</a:t>
            </a:r>
            <a:r>
              <a:rPr lang="zh-CN" altLang="en-US" sz="2800" b="1"/>
              <a:t>水面往远处飞走了起。只有苇秆还在摇晃，水波还在荡漾</a:t>
            </a:r>
            <a:r>
              <a:rPr lang="zh-CN" altLang="en-US" sz="2800"/>
              <a:t>。</a:t>
            </a:r>
          </a:p>
          <a:p>
            <a:endParaRPr lang="zh-CN" altLang="en-US" sz="2800"/>
          </a:p>
        </p:txBody>
      </p:sp>
      <p:pic>
        <p:nvPicPr>
          <p:cNvPr id="5" name="图片 4" descr="Screenshot_2016-11-16-20-25-08-430"/>
          <p:cNvPicPr>
            <a:picLocks noChangeAspect="1"/>
          </p:cNvPicPr>
          <p:nvPr/>
        </p:nvPicPr>
        <p:blipFill>
          <a:blip r:embed="rId3"/>
          <a:srcRect l="21159" t="30840" r="639" b="30530"/>
          <a:stretch>
            <a:fillRect/>
          </a:stretch>
        </p:blipFill>
        <p:spPr>
          <a:xfrm>
            <a:off x="5942330" y="1270"/>
            <a:ext cx="3203575" cy="3326130"/>
          </a:xfrm>
          <a:prstGeom prst="rect">
            <a:avLst/>
          </a:prstGeom>
        </p:spPr>
      </p:pic>
      <p:pic>
        <p:nvPicPr>
          <p:cNvPr id="6" name="图片 5" descr="Screenshot_2016-11-16-20-25-58-354"/>
          <p:cNvPicPr>
            <a:picLocks noChangeAspect="1"/>
          </p:cNvPicPr>
          <p:nvPr/>
        </p:nvPicPr>
        <p:blipFill>
          <a:blip r:embed="rId4"/>
          <a:srcRect t="32295" r="21540" b="30835"/>
          <a:stretch>
            <a:fillRect/>
          </a:stretch>
        </p:blipFill>
        <p:spPr>
          <a:xfrm>
            <a:off x="2399030" y="3810"/>
            <a:ext cx="3463290" cy="20872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3215" y="404495"/>
            <a:ext cx="150241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latin typeface="黑体" charset="0"/>
                <a:ea typeface="黑体" charset="0"/>
              </a:rPr>
              <a:t>动作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24575" y="4263390"/>
            <a:ext cx="2840355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accent4">
                    <a:lumMod val="50000"/>
                  </a:schemeClr>
                </a:solidFill>
              </a:rPr>
              <a:t>           </a:t>
            </a:r>
            <a:r>
              <a:rPr lang="zh-CN" altLang="en-US" sz="3200" b="1">
                <a:solidFill>
                  <a:srgbClr val="C00000"/>
                </a:solidFill>
              </a:rPr>
              <a:t>动作敏捷</a:t>
            </a:r>
          </a:p>
          <a:p>
            <a:r>
              <a:rPr lang="zh-CN" altLang="en-US" sz="3200" b="1">
                <a:solidFill>
                  <a:srgbClr val="C00000"/>
                </a:solidFill>
              </a:rPr>
              <a:t>           专心机警</a:t>
            </a:r>
          </a:p>
        </p:txBody>
      </p:sp>
      <p:sp>
        <p:nvSpPr>
          <p:cNvPr id="13" name="燕尾形箭头 12"/>
          <p:cNvSpPr/>
          <p:nvPr/>
        </p:nvSpPr>
        <p:spPr>
          <a:xfrm>
            <a:off x="6083935" y="4437380"/>
            <a:ext cx="1008380" cy="641985"/>
          </a:xfrm>
          <a:prstGeom prst="notchedRightArrow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705" y="188595"/>
            <a:ext cx="850201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根据课文说说翠鸟捉鱼的本领与它的外形有什么关系？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340485"/>
            <a:ext cx="815911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charset="0"/>
                <a:ea typeface="黑体" charset="0"/>
              </a:rPr>
              <a:t>（</a:t>
            </a:r>
            <a:r>
              <a:rPr lang="en-US" altLang="zh-CN" sz="2800" b="1">
                <a:latin typeface="黑体" charset="0"/>
                <a:ea typeface="黑体" charset="0"/>
              </a:rPr>
              <a:t>1</a:t>
            </a:r>
            <a:r>
              <a:rPr lang="zh-CN" altLang="en-US" sz="2800" b="1">
                <a:latin typeface="黑体" charset="0"/>
                <a:ea typeface="黑体" charset="0"/>
              </a:rPr>
              <a:t>）翠鸟为什么能停在苇杆上</a:t>
            </a:r>
            <a:r>
              <a:rPr lang="en-US" altLang="zh-CN" sz="2800" b="1">
                <a:latin typeface="黑体" charset="0"/>
                <a:ea typeface="黑体" charset="0"/>
              </a:rPr>
              <a:t>“</a:t>
            </a:r>
            <a:r>
              <a:rPr lang="zh-CN" altLang="en-US" sz="2800" b="1">
                <a:latin typeface="黑体" charset="0"/>
                <a:ea typeface="黑体" charset="0"/>
              </a:rPr>
              <a:t>一动不动地注视着泛着微波的水面</a:t>
            </a:r>
            <a:r>
              <a:rPr lang="en-US" altLang="zh-CN" sz="2800" b="1">
                <a:latin typeface="黑体" charset="0"/>
                <a:ea typeface="黑体" charset="0"/>
              </a:rPr>
              <a:t>”</a:t>
            </a:r>
            <a:r>
              <a:rPr lang="zh-CN" altLang="en-US" sz="2800" b="1">
                <a:latin typeface="黑体" charset="0"/>
                <a:ea typeface="黑体" charset="0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895" y="2564765"/>
            <a:ext cx="72009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因为它有一双能</a:t>
            </a:r>
            <a:r>
              <a:rPr lang="en-US" altLang="zh-CN" sz="3200" b="1">
                <a:solidFill>
                  <a:srgbClr val="C00000"/>
                </a:solidFill>
                <a:latin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+mn-ea"/>
              </a:rPr>
              <a:t>紧紧抓住苇杆</a:t>
            </a:r>
            <a:r>
              <a:rPr lang="en-US" altLang="zh-CN" sz="3200" b="1">
                <a:solidFill>
                  <a:srgbClr val="C00000"/>
                </a:solidFill>
                <a:latin typeface="+mn-ea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+mn-ea"/>
              </a:rPr>
              <a:t>的小爪子。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3850" y="3716655"/>
            <a:ext cx="73863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charset="0"/>
                <a:ea typeface="黑体" charset="0"/>
              </a:rPr>
              <a:t>（</a:t>
            </a:r>
            <a:r>
              <a:rPr lang="en-US" altLang="zh-CN" sz="2800" b="1">
                <a:latin typeface="黑体" charset="0"/>
                <a:ea typeface="黑体" charset="0"/>
              </a:rPr>
              <a:t>2</a:t>
            </a:r>
            <a:r>
              <a:rPr lang="zh-CN" altLang="en-US" sz="2800" b="1">
                <a:latin typeface="黑体" charset="0"/>
                <a:ea typeface="黑体" charset="0"/>
              </a:rPr>
              <a:t>）翠鸟为什么目光</a:t>
            </a:r>
            <a:r>
              <a:rPr lang="en-US" altLang="zh-CN" sz="2800" b="1">
                <a:latin typeface="黑体" charset="0"/>
                <a:ea typeface="黑体" charset="0"/>
              </a:rPr>
              <a:t>“</a:t>
            </a:r>
            <a:r>
              <a:rPr lang="zh-CN" altLang="en-US" sz="2800" b="1">
                <a:latin typeface="黑体" charset="0"/>
                <a:ea typeface="黑体" charset="0"/>
              </a:rPr>
              <a:t>锐利</a:t>
            </a:r>
            <a:r>
              <a:rPr lang="en-US" altLang="zh-CN" sz="2800" b="1">
                <a:latin typeface="黑体" charset="0"/>
                <a:ea typeface="黑体" charset="0"/>
              </a:rPr>
              <a:t>”</a:t>
            </a:r>
            <a:r>
              <a:rPr lang="zh-CN" altLang="en-US" sz="2800" b="1">
                <a:latin typeface="黑体" charset="0"/>
                <a:ea typeface="黑体" charset="0"/>
              </a:rPr>
              <a:t>，能发现机灵的小鱼？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6280" y="4870450"/>
            <a:ext cx="65989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因为它有一双</a:t>
            </a:r>
            <a:r>
              <a:rPr lang="en-US" altLang="zh-CN" sz="3200" b="1">
                <a:solidFill>
                  <a:srgbClr val="C00000"/>
                </a:solidFill>
                <a:latin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+mn-ea"/>
              </a:rPr>
              <a:t>透亮灵活</a:t>
            </a:r>
            <a:r>
              <a:rPr lang="en-US" altLang="zh-CN" sz="3200" b="1">
                <a:solidFill>
                  <a:srgbClr val="C00000"/>
                </a:solidFill>
                <a:latin typeface="+mn-ea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+mn-ea"/>
              </a:rPr>
              <a:t>的眼睛。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705" y="692785"/>
            <a:ext cx="747268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charset="0"/>
                <a:ea typeface="黑体" charset="0"/>
                <a:sym typeface="+mn-ea"/>
              </a:rPr>
              <a:t>（</a:t>
            </a:r>
            <a:r>
              <a:rPr lang="en-US" altLang="zh-CN" sz="2800" b="1">
                <a:latin typeface="黑体" charset="0"/>
                <a:ea typeface="黑体" charset="0"/>
                <a:sym typeface="+mn-ea"/>
              </a:rPr>
              <a:t>3</a:t>
            </a:r>
            <a:r>
              <a:rPr lang="zh-CN" altLang="en-US" sz="2800" b="1">
                <a:latin typeface="黑体" charset="0"/>
                <a:ea typeface="黑体" charset="0"/>
                <a:sym typeface="+mn-ea"/>
              </a:rPr>
              <a:t>）翠鸟为什么能在疾飞中叼起水中的小鱼？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9795" y="1484630"/>
            <a:ext cx="65151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  <a:sym typeface="+mn-ea"/>
              </a:rPr>
              <a:t>因为它有一张</a:t>
            </a:r>
            <a:r>
              <a:rPr lang="en-US" altLang="zh-CN" sz="3200" b="1">
                <a:solidFill>
                  <a:srgbClr val="C00000"/>
                </a:solidFill>
                <a:latin typeface="+mn-ea"/>
                <a:sym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sym typeface="+mn-ea"/>
              </a:rPr>
              <a:t>又尖又长</a:t>
            </a:r>
            <a:r>
              <a:rPr lang="en-US" altLang="zh-CN" sz="3200" b="1">
                <a:solidFill>
                  <a:srgbClr val="C00000"/>
                </a:solidFill>
                <a:latin typeface="+mn-ea"/>
                <a:sym typeface="+mn-ea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sym typeface="+mn-ea"/>
              </a:rPr>
              <a:t>的嘴。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9705" y="2348865"/>
            <a:ext cx="597027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charset="0"/>
                <a:ea typeface="黑体" charset="0"/>
                <a:sym typeface="+mn-ea"/>
              </a:rPr>
              <a:t>（</a:t>
            </a:r>
            <a:r>
              <a:rPr lang="en-US" altLang="zh-CN" sz="2800" b="1">
                <a:latin typeface="黑体" charset="0"/>
                <a:ea typeface="黑体" charset="0"/>
                <a:sym typeface="+mn-ea"/>
              </a:rPr>
              <a:t>4</a:t>
            </a:r>
            <a:r>
              <a:rPr lang="zh-CN" altLang="en-US" sz="2800" b="1">
                <a:latin typeface="黑体" charset="0"/>
                <a:ea typeface="黑体" charset="0"/>
                <a:sym typeface="+mn-ea"/>
              </a:rPr>
              <a:t>）翠鸟为什么能贴着水面低飞？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1550" y="3212465"/>
            <a:ext cx="5473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sym typeface="+mn-ea"/>
              </a:rPr>
              <a:t>因为它的身体</a:t>
            </a:r>
            <a:r>
              <a:rPr lang="en-US" altLang="zh-CN" sz="32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小巧玲珑</a:t>
            </a:r>
            <a:r>
              <a:rPr lang="en-US" altLang="zh-CN" sz="3200" b="1">
                <a:solidFill>
                  <a:srgbClr val="C0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9750" y="4580890"/>
            <a:ext cx="6384925" cy="1432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总结：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翠鸟捉鱼的本领是由它的外形决定的，并且是由各部分的特点整体发挥作用的结果。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9565" y="332740"/>
            <a:ext cx="8275955" cy="6120130"/>
          </a:xfrm>
          <a:prstGeom prst="rect">
            <a:avLst/>
          </a:prstGeom>
          <a:solidFill>
            <a:schemeClr val="tx2">
              <a:lumMod val="20000"/>
              <a:lumOff val="80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5605" y="908685"/>
            <a:ext cx="256222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黑体" charset="0"/>
                <a:ea typeface="黑体" charset="0"/>
              </a:rPr>
              <a:t>保护翠鸟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74365" y="332740"/>
            <a:ext cx="542099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charset="0"/>
                <a:ea typeface="黑体" charset="0"/>
              </a:rPr>
              <a:t>阅读课文四、五自然段看看在欣赏了翠鸟美丽的外形和捉鱼的精彩表演之后，文中的小朋友是怎么想的？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0035" y="2996565"/>
            <a:ext cx="8303895" cy="4088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</a:rPr>
              <a:t>我们真想捉一只翠鸟来饲养。</a:t>
            </a:r>
            <a:r>
              <a:rPr lang="zh-CN" altLang="en-US" sz="2800"/>
              <a:t>老渔翁看了看我们说：“孩子们，你们知道翠鸟的家在哪里吗？沿着小溪上去，在那陡峭的石壁上。它从那么远的地方飞到这里来，是要和你们做朋友的呀！</a:t>
            </a:r>
            <a:r>
              <a:rPr lang="zh-CN" altLang="en-US" sz="3200"/>
              <a:t>”</a:t>
            </a:r>
          </a:p>
          <a:p>
            <a:r>
              <a:rPr lang="en-US" altLang="zh-CN" sz="3200">
                <a:sym typeface="+mn-ea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我们的脸有些发红，打消了这个念头。在翠鸟飞来的时候，我们远远地看着它那美丽的羽毛，真希望它在苇秆上多停一会儿。</a:t>
            </a:r>
            <a:r>
              <a:rPr lang="en-US" altLang="zh-CN" sz="3200">
                <a:sym typeface="+mn-ea"/>
              </a:rPr>
              <a:t> ”</a:t>
            </a:r>
          </a:p>
          <a:p>
            <a:endParaRPr lang="en-US" altLang="zh-CN" sz="3200">
              <a:sym typeface="+mn-ea"/>
            </a:endParaRPr>
          </a:p>
          <a:p>
            <a:r>
              <a:rPr lang="en-US" altLang="zh-CN"/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ada68ecb0212a4d4c1ac925099e82a3"/>
          <p:cNvPicPr>
            <a:picLocks noChangeAspect="1"/>
          </p:cNvPicPr>
          <p:nvPr/>
        </p:nvPicPr>
        <p:blipFill>
          <a:blip r:embed="rId3"/>
          <a:srcRect r="63777" b="27539"/>
          <a:stretch>
            <a:fillRect/>
          </a:stretch>
        </p:blipFill>
        <p:spPr>
          <a:xfrm>
            <a:off x="35560" y="0"/>
            <a:ext cx="2280920" cy="367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1420000">
            <a:off x="346075" y="307340"/>
            <a:ext cx="1774190" cy="912495"/>
          </a:xfrm>
          <a:prstGeom prst="rect">
            <a:avLst/>
          </a:prstGeom>
          <a:solidFill>
            <a:srgbClr val="FFF3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1420000">
            <a:off x="414655" y="375920"/>
            <a:ext cx="165989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黑体" charset="0"/>
                <a:ea typeface="黑体" charset="0"/>
              </a:rPr>
              <a:t>讨 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55875" y="1916430"/>
            <a:ext cx="521970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2">
                    <a:lumMod val="75000"/>
                  </a:schemeClr>
                </a:solidFill>
                <a:latin typeface="黑体" charset="0"/>
                <a:ea typeface="黑体" charset="0"/>
              </a:rPr>
              <a:t>假如你有机会接近甚至捉到翠鸟，你会怎么做？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b4384e5a1a65280f80377d0d89c775"/>
          <p:cNvPicPr>
            <a:picLocks noChangeAspect="1"/>
          </p:cNvPicPr>
          <p:nvPr/>
        </p:nvPicPr>
        <p:blipFill>
          <a:blip r:embed="rId2"/>
          <a:srcRect l="2435" r="4663" b="5735"/>
          <a:stretch>
            <a:fillRect/>
          </a:stretch>
        </p:blipFill>
        <p:spPr>
          <a:xfrm>
            <a:off x="4860925" y="-27305"/>
            <a:ext cx="4260215" cy="3327400"/>
          </a:xfrm>
          <a:prstGeom prst="rect">
            <a:avLst/>
          </a:prstGeom>
        </p:spPr>
      </p:pic>
      <p:pic>
        <p:nvPicPr>
          <p:cNvPr id="5" name="图片 4" descr="d13b55303420858a3e42c71fae1ca89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" y="3293745"/>
            <a:ext cx="4867275" cy="3546475"/>
          </a:xfrm>
          <a:prstGeom prst="rect">
            <a:avLst/>
          </a:prstGeom>
        </p:spPr>
      </p:pic>
      <p:pic>
        <p:nvPicPr>
          <p:cNvPr id="6" name="图片 5" descr="Screenshot_2016-11-16-20-26-16-729"/>
          <p:cNvPicPr>
            <a:picLocks noChangeAspect="1"/>
          </p:cNvPicPr>
          <p:nvPr/>
        </p:nvPicPr>
        <p:blipFill>
          <a:blip r:embed="rId4"/>
          <a:srcRect l="4153" t="27138" r="4584" b="26695"/>
          <a:stretch>
            <a:fillRect/>
          </a:stretch>
        </p:blipFill>
        <p:spPr>
          <a:xfrm>
            <a:off x="4860290" y="3284855"/>
            <a:ext cx="4274185" cy="3554095"/>
          </a:xfrm>
          <a:prstGeom prst="rect">
            <a:avLst/>
          </a:prstGeom>
        </p:spPr>
      </p:pic>
      <p:pic>
        <p:nvPicPr>
          <p:cNvPr id="7" name="图片 6" descr="Screenshot_2016-11-16-20-25-58-354"/>
          <p:cNvPicPr>
            <a:picLocks noChangeAspect="1"/>
          </p:cNvPicPr>
          <p:nvPr/>
        </p:nvPicPr>
        <p:blipFill>
          <a:blip r:embed="rId5"/>
          <a:srcRect t="32753" b="34135"/>
          <a:stretch>
            <a:fillRect/>
          </a:stretch>
        </p:blipFill>
        <p:spPr>
          <a:xfrm>
            <a:off x="5080" y="12065"/>
            <a:ext cx="3711575" cy="32772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80155" y="260350"/>
            <a:ext cx="1021080" cy="2103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欣</a:t>
            </a:r>
          </a:p>
          <a:p>
            <a:pPr algn="ctr"/>
            <a:r>
              <a:rPr lang="zh-CN" altLang="en-US" sz="6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6195" y="-5080"/>
            <a:ext cx="9157335" cy="6923405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9712" y="491476"/>
            <a:ext cx="5544616" cy="72008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123728" y="597823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又名翡翠，分布范围广，种类多。</a:t>
            </a:r>
          </a:p>
        </p:txBody>
      </p:sp>
      <p:sp>
        <p:nvSpPr>
          <p:cNvPr id="4" name="五边形 3"/>
          <p:cNvSpPr/>
          <p:nvPr/>
        </p:nvSpPr>
        <p:spPr>
          <a:xfrm>
            <a:off x="467544" y="491476"/>
            <a:ext cx="1296144" cy="720082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charset="0"/>
                <a:ea typeface="黑体" charset="0"/>
              </a:rPr>
              <a:t>翠鸟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6"/>
          <a:stretch>
            <a:fillRect/>
          </a:stretch>
        </p:blipFill>
        <p:spPr>
          <a:xfrm>
            <a:off x="372110" y="1700530"/>
            <a:ext cx="3968115" cy="3693160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1"/>
          <a:stretch>
            <a:fillRect/>
          </a:stretch>
        </p:blipFill>
        <p:spPr>
          <a:xfrm>
            <a:off x="4572000" y="1700530"/>
            <a:ext cx="4176395" cy="3700502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260475" y="5797550"/>
            <a:ext cx="16960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白胸翡翠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02985" y="5791835"/>
            <a:ext cx="14852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蓝翡翠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805" y="478790"/>
            <a:ext cx="3912235" cy="4821555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477520"/>
            <a:ext cx="4032885" cy="4812665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744705" y="5667499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ffectLst/>
              </a:rPr>
              <a:t>黄嘴翡翠属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85369" y="5667499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笑翡翠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5668a5157c19cec2a2274ce517fcd8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9178925" cy="6907530"/>
          </a:xfrm>
          <a:prstGeom prst="rect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</p:spPr>
      </p:pic>
      <p:sp>
        <p:nvSpPr>
          <p:cNvPr id="52" name="矩形 51"/>
          <p:cNvSpPr/>
          <p:nvPr/>
        </p:nvSpPr>
        <p:spPr>
          <a:xfrm>
            <a:off x="0" y="-27305"/>
            <a:ext cx="9207500" cy="6962140"/>
          </a:xfrm>
          <a:prstGeom prst="rect">
            <a:avLst/>
          </a:prstGeom>
          <a:solidFill>
            <a:schemeClr val="tx2">
              <a:lumMod val="20000"/>
              <a:lumOff val="80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55650" y="1652905"/>
            <a:ext cx="1021080" cy="1027430"/>
            <a:chOff x="827584" y="1124744"/>
            <a:chExt cx="936104" cy="1080120"/>
          </a:xfrm>
        </p:grpSpPr>
        <p:sp>
          <p:nvSpPr>
            <p:cNvPr id="2" name="矩形 1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2" idx="0"/>
              <a:endCxn id="2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2" idx="1"/>
              <a:endCxn id="2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828040" y="1700530"/>
            <a:ext cx="925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苇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99740" y="1700530"/>
            <a:ext cx="1003300" cy="979805"/>
            <a:chOff x="827584" y="1124744"/>
            <a:chExt cx="936104" cy="1080120"/>
          </a:xfrm>
        </p:grpSpPr>
        <p:sp>
          <p:nvSpPr>
            <p:cNvPr id="10" name="矩形 9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0"/>
              <a:endCxn id="10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10" idx="1"/>
              <a:endCxn id="10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828040" y="908685"/>
            <a:ext cx="1161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/>
              <a:t>wěi</a:t>
            </a:r>
            <a:endParaRPr lang="zh-CN" alt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8630" y="2877185"/>
            <a:ext cx="1421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（芦苇）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966085" y="4657725"/>
            <a:ext cx="963930" cy="975995"/>
            <a:chOff x="827584" y="1124744"/>
            <a:chExt cx="936104" cy="1080120"/>
          </a:xfrm>
        </p:grpSpPr>
        <p:sp>
          <p:nvSpPr>
            <p:cNvPr id="5" name="矩形 4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5" idx="0"/>
              <a:endCxn id="5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5" idx="1"/>
              <a:endCxn id="5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683895" y="4652645"/>
            <a:ext cx="1003300" cy="979805"/>
            <a:chOff x="827584" y="1124744"/>
            <a:chExt cx="936104" cy="1080120"/>
          </a:xfrm>
        </p:grpSpPr>
        <p:sp>
          <p:nvSpPr>
            <p:cNvPr id="18" name="矩形 17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0"/>
              <a:endCxn id="18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1"/>
              <a:endCxn id="18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5226050" y="1700530"/>
            <a:ext cx="1003300" cy="979805"/>
            <a:chOff x="827584" y="1124744"/>
            <a:chExt cx="936104" cy="1080120"/>
          </a:xfrm>
        </p:grpSpPr>
        <p:sp>
          <p:nvSpPr>
            <p:cNvPr id="22" name="矩形 21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0"/>
              <a:endCxn id="22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22" idx="1"/>
              <a:endCxn id="22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7452360" y="1700530"/>
            <a:ext cx="1003300" cy="979805"/>
            <a:chOff x="827584" y="1124744"/>
            <a:chExt cx="936104" cy="1080120"/>
          </a:xfrm>
        </p:grpSpPr>
        <p:sp>
          <p:nvSpPr>
            <p:cNvPr id="26" name="矩形 25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0"/>
              <a:endCxn id="26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6" idx="1"/>
              <a:endCxn id="26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7451725" y="4660265"/>
            <a:ext cx="963930" cy="975995"/>
            <a:chOff x="827584" y="1124744"/>
            <a:chExt cx="936104" cy="1080120"/>
          </a:xfrm>
        </p:grpSpPr>
        <p:sp>
          <p:nvSpPr>
            <p:cNvPr id="30" name="矩形 29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0"/>
              <a:endCxn id="30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1"/>
              <a:endCxn id="30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5208905" y="4658995"/>
            <a:ext cx="963930" cy="975995"/>
            <a:chOff x="827584" y="1124744"/>
            <a:chExt cx="936104" cy="1080120"/>
          </a:xfrm>
        </p:grpSpPr>
        <p:sp>
          <p:nvSpPr>
            <p:cNvPr id="34" name="矩形 33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0"/>
              <a:endCxn id="34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ysDot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34" idx="1"/>
              <a:endCxn id="34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ysDot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3092450" y="1701165"/>
            <a:ext cx="84772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+mn-ea"/>
              </a:rPr>
              <a:t>翠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239135" y="909320"/>
            <a:ext cx="927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cu</a:t>
            </a:r>
            <a:r>
              <a:rPr lang="en-US" altLang="zh-CN" sz="3200" b="1">
                <a:cs typeface="+mj-lt"/>
              </a:rPr>
              <a:t>ì</a:t>
            </a:r>
            <a:endParaRPr lang="en-US" altLang="zh-CN" sz="3200" b="1">
              <a:latin typeface="宋体" charset="0"/>
              <a:cs typeface="+mj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25090" y="2852420"/>
            <a:ext cx="15957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（翠鸟）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279390" y="1701800"/>
            <a:ext cx="83375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416550" y="909955"/>
            <a:ext cx="786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f</a:t>
            </a:r>
            <a:r>
              <a:rPr lang="en-US" altLang="zh-CN" sz="3600" b="1">
                <a:cs typeface="+mj-lt"/>
              </a:rPr>
              <a:t>ù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956175" y="2901950"/>
            <a:ext cx="14738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（腹部）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452360" y="1702435"/>
            <a:ext cx="8521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透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165340" y="2926715"/>
            <a:ext cx="15748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（透明）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452360" y="910590"/>
            <a:ext cx="916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</a:rPr>
              <a:t>t</a:t>
            </a:r>
            <a:r>
              <a:rPr lang="en-US" altLang="zh-CN" sz="2800" b="1">
                <a:solidFill>
                  <a:schemeClr val="tx1"/>
                </a:solidFill>
                <a:cs typeface="+mj-lt"/>
              </a:rPr>
              <a:t>Ò</a:t>
            </a:r>
            <a:r>
              <a:rPr lang="en-US" altLang="zh-CN" sz="3600" b="1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99795" y="3885565"/>
            <a:ext cx="6210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+mj-lt"/>
              </a:rPr>
              <a:t>s</a:t>
            </a:r>
            <a:r>
              <a:rPr lang="en-US" altLang="zh-CN" sz="3600" b="1">
                <a:latin typeface="+mj-lt"/>
                <a:cs typeface="+mj-ea"/>
              </a:rPr>
              <a:t>ì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55650" y="4652645"/>
            <a:ext cx="8394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饲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95605" y="5732780"/>
            <a:ext cx="14897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（饲养）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006725" y="4653280"/>
            <a:ext cx="89598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628265" y="5732780"/>
            <a:ext cx="15386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（衬衫）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14315" y="4653915"/>
            <a:ext cx="7988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杆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932045" y="5732780"/>
            <a:ext cx="15513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（苇杆）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24750" y="4654550"/>
            <a:ext cx="8445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赤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092315" y="5738495"/>
            <a:ext cx="18542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（赤褐色）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792730" y="3950335"/>
            <a:ext cx="1192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+mj-lt"/>
              </a:rPr>
              <a:t>ch</a:t>
            </a:r>
            <a:r>
              <a:rPr lang="en-US" altLang="zh-CN" sz="3200" b="1">
                <a:latin typeface="黑体" charset="0"/>
                <a:cs typeface="黑体" charset="0"/>
              </a:rPr>
              <a:t>è</a:t>
            </a:r>
            <a:r>
              <a:rPr lang="en-US" altLang="zh-CN" sz="3200" b="1">
                <a:latin typeface="+mj-lt"/>
              </a:rPr>
              <a:t>n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257165" y="3907155"/>
            <a:ext cx="995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+mj-lt"/>
              </a:rPr>
              <a:t>g</a:t>
            </a:r>
            <a:r>
              <a:rPr lang="en-US" altLang="zh-CN" sz="3600" b="1">
                <a:latin typeface="+mj-lt"/>
                <a:cs typeface="黑体" charset="0"/>
              </a:rPr>
              <a:t>ǎ</a:t>
            </a:r>
            <a:r>
              <a:rPr lang="en-US" altLang="zh-CN" sz="3600" b="1">
                <a:latin typeface="+mj-lt"/>
              </a:rPr>
              <a:t>n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524115" y="3928745"/>
            <a:ext cx="922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+mj-lt"/>
              </a:rPr>
              <a:t>ch</a:t>
            </a:r>
            <a:r>
              <a:rPr lang="en-US" altLang="zh-CN" sz="3600" b="1">
                <a:latin typeface="+mj-lt"/>
                <a:cs typeface="黑体" charset="0"/>
              </a:rPr>
              <a:t>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23850" y="260350"/>
            <a:ext cx="2600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黑体" charset="0"/>
                <a:ea typeface="黑体" charset="0"/>
              </a:rPr>
              <a:t>生字学习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38" grpId="0"/>
      <p:bldP spid="38" grpId="1"/>
      <p:bldP spid="39" grpId="0"/>
      <p:bldP spid="41" grpId="0"/>
      <p:bldP spid="41" grpId="1"/>
      <p:bldP spid="42" grpId="0"/>
      <p:bldP spid="44" grpId="0"/>
      <p:bldP spid="45" grpId="0"/>
      <p:bldP spid="45" grpId="1"/>
      <p:bldP spid="46" grpId="0"/>
      <p:bldP spid="48" grpId="0"/>
      <p:bldP spid="50" grpId="0"/>
      <p:bldP spid="54" grpId="0"/>
      <p:bldP spid="56" grpId="0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2540" y="-15875"/>
            <a:ext cx="9109075" cy="6856095"/>
          </a:xfrm>
          <a:prstGeom prst="rect">
            <a:avLst/>
          </a:prstGeom>
          <a:solidFill>
            <a:schemeClr val="tx2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11200" y="1196340"/>
            <a:ext cx="1021080" cy="1027430"/>
            <a:chOff x="827584" y="1124744"/>
            <a:chExt cx="936104" cy="1080120"/>
          </a:xfrm>
        </p:grpSpPr>
        <p:sp>
          <p:nvSpPr>
            <p:cNvPr id="4" name="矩形 3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>
              <a:stCxn id="4" idx="0"/>
              <a:endCxn id="4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4" idx="1"/>
              <a:endCxn id="4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076190" y="4004945"/>
            <a:ext cx="1021080" cy="1027430"/>
            <a:chOff x="827584" y="1124744"/>
            <a:chExt cx="936104" cy="1080120"/>
          </a:xfrm>
        </p:grpSpPr>
        <p:sp>
          <p:nvSpPr>
            <p:cNvPr id="9" name="矩形 8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0"/>
              <a:endCxn id="9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1"/>
              <a:endCxn id="9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37815" y="4004945"/>
            <a:ext cx="1021080" cy="1027430"/>
            <a:chOff x="827584" y="1124744"/>
            <a:chExt cx="936104" cy="1080120"/>
          </a:xfrm>
        </p:grpSpPr>
        <p:sp>
          <p:nvSpPr>
            <p:cNvPr id="13" name="矩形 12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0"/>
              <a:endCxn id="13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1"/>
              <a:endCxn id="13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55650" y="4004945"/>
            <a:ext cx="1021080" cy="1027430"/>
            <a:chOff x="827584" y="1124744"/>
            <a:chExt cx="936104" cy="1080120"/>
          </a:xfrm>
        </p:grpSpPr>
        <p:sp>
          <p:nvSpPr>
            <p:cNvPr id="17" name="矩形 16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0"/>
              <a:endCxn id="17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1"/>
              <a:endCxn id="17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844165" y="1196340"/>
            <a:ext cx="1021080" cy="1027430"/>
            <a:chOff x="827584" y="1124744"/>
            <a:chExt cx="936104" cy="1080120"/>
          </a:xfrm>
        </p:grpSpPr>
        <p:sp>
          <p:nvSpPr>
            <p:cNvPr id="21" name="矩形 20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0"/>
              <a:endCxn id="21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21" idx="1"/>
              <a:endCxn id="21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141595" y="1196340"/>
            <a:ext cx="1021080" cy="1027430"/>
            <a:chOff x="827584" y="1124744"/>
            <a:chExt cx="936104" cy="1080120"/>
          </a:xfrm>
        </p:grpSpPr>
        <p:sp>
          <p:nvSpPr>
            <p:cNvPr id="25" name="矩形 24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0"/>
              <a:endCxn id="25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1"/>
              <a:endCxn id="25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380605" y="1196340"/>
            <a:ext cx="1021080" cy="1027430"/>
            <a:chOff x="827584" y="1124744"/>
            <a:chExt cx="936104" cy="1080120"/>
          </a:xfrm>
        </p:grpSpPr>
        <p:sp>
          <p:nvSpPr>
            <p:cNvPr id="29" name="矩形 28"/>
            <p:cNvSpPr/>
            <p:nvPr/>
          </p:nvSpPr>
          <p:spPr>
            <a:xfrm>
              <a:off x="827584" y="1124744"/>
              <a:ext cx="936104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0"/>
              <a:endCxn id="29" idx="2"/>
            </p:cNvCxnSpPr>
            <p:nvPr/>
          </p:nvCxnSpPr>
          <p:spPr>
            <a:xfrm>
              <a:off x="1295636" y="1124744"/>
              <a:ext cx="0" cy="108012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9" idx="1"/>
              <a:endCxn id="29" idx="3"/>
            </p:cNvCxnSpPr>
            <p:nvPr/>
          </p:nvCxnSpPr>
          <p:spPr>
            <a:xfrm>
              <a:off x="827584" y="1664804"/>
              <a:ext cx="93610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755650" y="1196340"/>
            <a:ext cx="8623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翁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916555" y="1268730"/>
            <a:ext cx="925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泛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220335" y="1268730"/>
            <a:ext cx="10147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泡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452360" y="1268730"/>
            <a:ext cx="10604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28040" y="4076700"/>
            <a:ext cx="9220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壁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915920" y="4076700"/>
            <a:ext cx="108839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褐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148580" y="4076700"/>
            <a:ext cx="9118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锐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67995" y="2636520"/>
            <a:ext cx="13550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（老翁）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628265" y="2636520"/>
            <a:ext cx="13601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（泛舟）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932045" y="2636520"/>
            <a:ext cx="13265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（泡泡）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236460" y="2636520"/>
            <a:ext cx="1397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（陡峭）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9750" y="5300980"/>
            <a:ext cx="13931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（石壁）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28265" y="5300980"/>
            <a:ext cx="133540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（褐色）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860290" y="5300980"/>
            <a:ext cx="14281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（敏锐）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1505" y="543560"/>
            <a:ext cx="1288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w</a:t>
            </a:r>
            <a:r>
              <a:rPr lang="en-US" altLang="zh-CN" sz="3600" b="1">
                <a:cs typeface="黑体" charset="0"/>
              </a:rPr>
              <a:t>ē</a:t>
            </a:r>
            <a:r>
              <a:rPr lang="en-US" altLang="zh-CN" sz="3600" b="1"/>
              <a:t>ng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915920" y="543560"/>
            <a:ext cx="974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f</a:t>
            </a:r>
            <a:r>
              <a:rPr lang="en-US" altLang="zh-CN" sz="3600" b="1">
                <a:cs typeface="黑体" charset="0"/>
              </a:rPr>
              <a:t>à</a:t>
            </a:r>
            <a:r>
              <a:rPr lang="en-US" altLang="zh-CN" sz="3600" b="1"/>
              <a:t>n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20335" y="543560"/>
            <a:ext cx="1014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p</a:t>
            </a:r>
            <a:r>
              <a:rPr lang="en-US" altLang="zh-CN" sz="3600" b="1">
                <a:cs typeface="黑体" charset="0"/>
              </a:rPr>
              <a:t>à</a:t>
            </a:r>
            <a:r>
              <a:rPr lang="en-US" altLang="zh-CN" sz="3600" b="1"/>
              <a:t>o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452360" y="548640"/>
            <a:ext cx="9734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黑体" charset="0"/>
                <a:ea typeface="黑体" charset="0"/>
              </a:rPr>
              <a:t>d</a:t>
            </a:r>
            <a:r>
              <a:rPr lang="en-US" altLang="zh-CN" sz="3600" b="1">
                <a:solidFill>
                  <a:schemeClr val="tx1"/>
                </a:solidFill>
                <a:latin typeface="黑体" charset="0"/>
                <a:ea typeface="黑体" charset="0"/>
                <a:cs typeface="黑体" charset="0"/>
              </a:rPr>
              <a:t>ǒ</a:t>
            </a:r>
            <a:r>
              <a:rPr lang="en-US" altLang="zh-CN" sz="3600" b="1">
                <a:solidFill>
                  <a:schemeClr val="tx1"/>
                </a:solidFill>
                <a:latin typeface="黑体" charset="0"/>
                <a:ea typeface="黑体" charset="0"/>
              </a:rPr>
              <a:t>u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99795" y="3356610"/>
            <a:ext cx="695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b</a:t>
            </a:r>
            <a:r>
              <a:rPr lang="en-US" altLang="zh-CN" sz="3600" b="1">
                <a:cs typeface="黑体" charset="0"/>
              </a:rPr>
              <a:t>ì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988310" y="3356610"/>
            <a:ext cx="784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h</a:t>
            </a:r>
            <a:r>
              <a:rPr lang="en-US" altLang="zh-CN" sz="3600" b="1">
                <a:latin typeface="黑体" charset="0"/>
                <a:cs typeface="黑体" charset="0"/>
              </a:rPr>
              <a:t>è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220335" y="3356610"/>
            <a:ext cx="1019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ru</a:t>
            </a:r>
            <a:r>
              <a:rPr lang="en-US" altLang="zh-CN" sz="3600" b="1">
                <a:cs typeface="黑体" charset="0"/>
              </a:rPr>
              <a:t>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2" grpId="0"/>
      <p:bldP spid="3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69265" y="5307330"/>
            <a:ext cx="2736215" cy="443865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995" y="4856480"/>
            <a:ext cx="4032250" cy="445770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630" y="4455160"/>
            <a:ext cx="3168015" cy="414020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995" y="4004945"/>
            <a:ext cx="3168015" cy="414020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995" y="3140710"/>
            <a:ext cx="2528570" cy="485775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995" y="3644900"/>
            <a:ext cx="7881620" cy="393065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645" y="2637790"/>
            <a:ext cx="3814445" cy="518795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548640"/>
            <a:ext cx="8086725" cy="548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黑体" charset="0"/>
                <a:ea typeface="黑体" charset="0"/>
              </a:rPr>
              <a:t>词语解释</a:t>
            </a:r>
          </a:p>
          <a:p>
            <a:endParaRPr lang="zh-CN" altLang="en-US" sz="4000" b="1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鲜艳：</a:t>
            </a:r>
            <a:r>
              <a:rPr lang="zh-CN" altLang="en-US" sz="2000">
                <a:solidFill>
                  <a:schemeClr val="bg1"/>
                </a:solidFill>
              </a:rPr>
              <a:t>色彩很明亮、很美丽。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疾飞：</a:t>
            </a:r>
            <a:r>
              <a:rPr lang="zh-CN" altLang="en-US" sz="2000">
                <a:solidFill>
                  <a:schemeClr val="bg1"/>
                </a:solidFill>
              </a:rPr>
              <a:t>很快的飞。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锐利：</a:t>
            </a:r>
            <a:r>
              <a:rPr lang="zh-CN" altLang="en-US">
                <a:solidFill>
                  <a:schemeClr val="bg1"/>
                </a:solidFill>
              </a:rPr>
              <a:t>本意是尖利，尖锐的意思。在文中是说眼睛很好，一眼就能看到。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注视：</a:t>
            </a:r>
            <a:r>
              <a:rPr lang="zh-CN" altLang="en-US" sz="2000">
                <a:solidFill>
                  <a:schemeClr val="bg1"/>
                </a:solidFill>
              </a:rPr>
              <a:t>集中精力地看。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逃脱：</a:t>
            </a:r>
            <a:r>
              <a:rPr lang="zh-CN" altLang="en-US" sz="2000">
                <a:solidFill>
                  <a:schemeClr val="bg1"/>
                </a:solidFill>
              </a:rPr>
              <a:t>逃跑，顺利逃掉。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荡漾：</a:t>
            </a:r>
            <a:r>
              <a:rPr lang="zh-CN" altLang="en-US" sz="2000">
                <a:solidFill>
                  <a:schemeClr val="bg1"/>
                </a:solidFill>
              </a:rPr>
              <a:t>（水波）一起一伏的动。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橄榄：</a:t>
            </a:r>
            <a:r>
              <a:rPr lang="zh-CN" altLang="en-US" sz="2000">
                <a:solidFill>
                  <a:schemeClr val="bg1"/>
                </a:solidFill>
              </a:rPr>
              <a:t>一种果子。</a:t>
            </a:r>
          </a:p>
          <a:p>
            <a:endParaRPr lang="zh-CN" altLang="en-US"/>
          </a:p>
        </p:txBody>
      </p:sp>
      <p:pic>
        <p:nvPicPr>
          <p:cNvPr id="5" name="图片 4" descr="cbe3e71b3a432a132c9972a8d49a5d3f"/>
          <p:cNvPicPr>
            <a:picLocks noChangeAspect="1"/>
          </p:cNvPicPr>
          <p:nvPr/>
        </p:nvPicPr>
        <p:blipFill>
          <a:blip r:embed="rId3"/>
          <a:srcRect b="15759"/>
          <a:stretch>
            <a:fillRect/>
          </a:stretch>
        </p:blipFill>
        <p:spPr>
          <a:xfrm>
            <a:off x="4572000" y="188595"/>
            <a:ext cx="4377690" cy="338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ada68ecb0212a4d4c1ac925099e82a3"/>
          <p:cNvPicPr>
            <a:picLocks noChangeAspect="1"/>
          </p:cNvPicPr>
          <p:nvPr/>
        </p:nvPicPr>
        <p:blipFill>
          <a:blip r:embed="rId3"/>
          <a:srcRect r="64578" b="22460"/>
          <a:stretch>
            <a:fillRect/>
          </a:stretch>
        </p:blipFill>
        <p:spPr>
          <a:xfrm>
            <a:off x="35560" y="1988820"/>
            <a:ext cx="2627630" cy="454406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2844165" y="2204720"/>
            <a:ext cx="5036185" cy="302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/>
              <a:t>        </a:t>
            </a:r>
            <a:r>
              <a:rPr lang="zh-CN" altLang="en-US" sz="4800" b="1">
                <a:solidFill>
                  <a:srgbClr val="C00000"/>
                </a:solidFill>
              </a:rPr>
              <a:t>仔细默读第一自然段，画出能概括翠鸟外形的词语。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8650" y="620395"/>
            <a:ext cx="6682105" cy="552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        </a:t>
            </a:r>
            <a:r>
              <a:rPr lang="en-US" altLang="zh-CN" sz="3600" b="1"/>
              <a:t> </a:t>
            </a:r>
            <a:r>
              <a:rPr lang="zh-CN" altLang="en-US" sz="3600" b="1"/>
              <a:t>翠鸟喜欢停在水边的苇秆上，一双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红色</a:t>
            </a:r>
            <a:r>
              <a:rPr lang="zh-CN" altLang="en-US" sz="3600" b="1"/>
              <a:t>的小爪子紧紧地抓住苇秆。它的颜色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非常鲜艳</a:t>
            </a:r>
            <a:r>
              <a:rPr lang="zh-CN" altLang="en-US" sz="3600" b="1"/>
              <a:t>。头上的羽毛像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橄榄色</a:t>
            </a:r>
            <a:r>
              <a:rPr lang="zh-CN" altLang="en-US" sz="3600" b="1"/>
              <a:t>的头巾，绣满了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翠绿色</a:t>
            </a:r>
            <a:r>
              <a:rPr lang="zh-CN" altLang="en-US" sz="3600" b="1"/>
              <a:t>的花纹。背上的羽毛像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浅绿色</a:t>
            </a:r>
            <a:r>
              <a:rPr lang="zh-CN" altLang="en-US" sz="3600" b="1"/>
              <a:t>的外衣。腹部的羽毛像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赤褐色</a:t>
            </a:r>
            <a:r>
              <a:rPr lang="zh-CN" altLang="en-US" sz="3600" b="1"/>
              <a:t>的衬衫。它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小巧玲珑</a:t>
            </a:r>
            <a:r>
              <a:rPr lang="zh-CN" altLang="en-US" sz="3600" b="1"/>
              <a:t>，一双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透亮灵活</a:t>
            </a:r>
            <a:r>
              <a:rPr lang="zh-CN" altLang="en-US" sz="3600" b="1"/>
              <a:t>的眼睛下面，长着一张</a:t>
            </a:r>
            <a:r>
              <a:rPr lang="zh-CN" altLang="en-US" sz="4000" b="1">
                <a:solidFill>
                  <a:srgbClr val="FF0000"/>
                </a:solidFill>
                <a:latin typeface="黑体" charset="0"/>
                <a:ea typeface="黑体" charset="0"/>
              </a:rPr>
              <a:t>又尖又长</a:t>
            </a:r>
            <a:r>
              <a:rPr lang="zh-CN" altLang="en-US" sz="3600" b="1"/>
              <a:t>的嘴。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80945" y="5662295"/>
            <a:ext cx="1390650" cy="52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80945" y="5103495"/>
            <a:ext cx="1375410" cy="49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81580" y="4502150"/>
            <a:ext cx="1358265" cy="5156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81580" y="4006215"/>
            <a:ext cx="1343025" cy="46418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80945" y="3429635"/>
            <a:ext cx="1344930" cy="4635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2215" y="2996565"/>
            <a:ext cx="1351915" cy="44704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84120" y="2439670"/>
            <a:ext cx="1334770" cy="4851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1175" y="1917700"/>
            <a:ext cx="1301750" cy="42164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6df8f6ee57c9459854ec65b529f2c75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0" y="1268730"/>
            <a:ext cx="3714115" cy="4356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3260" y="548640"/>
            <a:ext cx="3878580" cy="629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黑体" charset="0"/>
                <a:ea typeface="黑体" charset="0"/>
              </a:rPr>
              <a:t>外形</a:t>
            </a:r>
            <a:endParaRPr lang="en-US" altLang="zh-CN" sz="4400" b="1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endParaRPr lang="zh-CN" altLang="en-US" sz="3600" b="1">
              <a:solidFill>
                <a:srgbClr val="00B05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黑体" charset="0"/>
                <a:ea typeface="黑体" charset="0"/>
              </a:rPr>
              <a:t>整体颜色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/>
              <a:t>鲜艳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charset="0"/>
                <a:ea typeface="宋体" charset="0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宋体" charset="0"/>
                <a:ea typeface="宋体" charset="0"/>
              </a:rPr>
              <a:t>爪子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>
                <a:solidFill>
                  <a:srgbClr val="00B050"/>
                </a:solidFill>
              </a:rPr>
              <a:t>   </a:t>
            </a:r>
            <a:r>
              <a:rPr lang="zh-CN" altLang="en-US" sz="2400" b="1"/>
              <a:t>红色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charset="0"/>
                <a:ea typeface="黑体" charset="0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黑体" charset="0"/>
                <a:ea typeface="黑体" charset="0"/>
              </a:rPr>
              <a:t>  头上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>
                <a:solidFill>
                  <a:srgbClr val="00B050"/>
                </a:solidFill>
              </a:rPr>
              <a:t>  </a:t>
            </a:r>
            <a:r>
              <a:rPr lang="zh-CN" altLang="en-US" sz="2400" b="1"/>
              <a:t>橄榄色</a:t>
            </a:r>
          </a:p>
          <a:p>
            <a:pPr>
              <a:lnSpc>
                <a:spcPct val="130000"/>
              </a:lnSpc>
            </a:pPr>
            <a:r>
              <a:rPr lang="zh-CN" altLang="en-US"/>
              <a:t>                                    </a:t>
            </a:r>
            <a:r>
              <a:rPr lang="zh-CN" altLang="en-US" sz="2400" b="1"/>
              <a:t>翠绿色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黑体" charset="0"/>
                <a:ea typeface="黑体" charset="0"/>
              </a:rPr>
              <a:t>背上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>
                <a:solidFill>
                  <a:srgbClr val="00B050"/>
                </a:solidFill>
              </a:rPr>
              <a:t>  </a:t>
            </a:r>
            <a:r>
              <a:rPr lang="zh-CN" altLang="en-US" sz="2400" b="1"/>
              <a:t>浅绿色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黑体" charset="0"/>
                <a:ea typeface="黑体" charset="0"/>
              </a:rPr>
              <a:t>腹部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>
                <a:solidFill>
                  <a:srgbClr val="00B050"/>
                </a:solidFill>
              </a:rPr>
              <a:t>  </a:t>
            </a:r>
            <a:r>
              <a:rPr lang="zh-CN" altLang="en-US" sz="2400" b="1"/>
              <a:t>赤褐色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黑体" charset="0"/>
                <a:ea typeface="黑体" charset="0"/>
              </a:rPr>
              <a:t>眼睛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>
                <a:solidFill>
                  <a:srgbClr val="00B050"/>
                </a:solidFill>
              </a:rPr>
              <a:t> </a:t>
            </a:r>
            <a:r>
              <a:rPr lang="zh-CN" altLang="en-US" sz="2400" b="1"/>
              <a:t>透亮灵活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charset="0"/>
                <a:ea typeface="黑体" charset="0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charset="0"/>
                <a:ea typeface="黑体" charset="0"/>
              </a:rPr>
              <a:t> 嘴巴</a:t>
            </a:r>
            <a:r>
              <a:rPr lang="zh-CN" altLang="en-US" sz="2800" b="1">
                <a:solidFill>
                  <a:schemeClr val="tx1"/>
                </a:solidFill>
              </a:rPr>
              <a:t>：</a:t>
            </a:r>
            <a:r>
              <a:rPr lang="zh-CN" altLang="en-US" sz="2400" b="1">
                <a:solidFill>
                  <a:srgbClr val="00B050"/>
                </a:solidFill>
              </a:rPr>
              <a:t> </a:t>
            </a:r>
            <a:r>
              <a:rPr lang="zh-CN" altLang="en-US" sz="2400" b="1"/>
              <a:t>又尖又长</a:t>
            </a:r>
          </a:p>
          <a:p>
            <a:pPr>
              <a:lnSpc>
                <a:spcPct val="130000"/>
              </a:lnSpc>
            </a:pPr>
            <a:endParaRPr lang="zh-CN" altLang="en-US"/>
          </a:p>
          <a:p>
            <a:endParaRPr lang="zh-CN" altLang="en-US"/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3851910" y="3212465"/>
            <a:ext cx="2520315" cy="2736850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V="1">
            <a:off x="3851910" y="2564765"/>
            <a:ext cx="3024505" cy="2880360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3851910" y="3572510"/>
            <a:ext cx="3168650" cy="1224915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3780155" y="3140710"/>
            <a:ext cx="4104640" cy="1152525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3851910" y="2204720"/>
            <a:ext cx="3168650" cy="1080135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3851910" y="2708910"/>
            <a:ext cx="3528695" cy="1800225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6228715" y="1700530"/>
            <a:ext cx="2446020" cy="32461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4356100" y="1988820"/>
            <a:ext cx="2304415" cy="143510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Microsoft Office PowerPoint</Application>
  <PresentationFormat>全屏显示(4:3)</PresentationFormat>
  <Paragraphs>116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ASUSTek</cp:lastModifiedBy>
  <cp:revision>17</cp:revision>
  <dcterms:created xsi:type="dcterms:W3CDTF">2016-11-04T02:01:00Z</dcterms:created>
  <dcterms:modified xsi:type="dcterms:W3CDTF">2017-06-10T06:44:31Z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