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257" r:id="rId4"/>
    <p:sldId id="258" r:id="rId5"/>
    <p:sldId id="259" r:id="rId6"/>
    <p:sldId id="260" r:id="rId7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7" r:id="rId18"/>
    <p:sldId id="278" r:id="rId19"/>
    <p:sldId id="272" r:id="rId20"/>
    <p:sldId id="279" r:id="rId21"/>
    <p:sldId id="274" r:id="rId22"/>
    <p:sldId id="275" r:id="rId23"/>
    <p:sldId id="281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3300"/>
    <a:srgbClr val="BC23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431"/>
  </p:normalViewPr>
  <p:slideViewPr>
    <p:cSldViewPr showGuides="1">
      <p:cViewPr varScale="1">
        <p:scale>
          <a:sx n="38" d="100"/>
          <a:sy n="38" d="100"/>
        </p:scale>
        <p:origin x="-14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35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45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4.GIF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slide" Target="slide16.xml"/><Relationship Id="rId2" Type="http://schemas.openxmlformats.org/officeDocument/2006/relationships/slide" Target="slide8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slide" Target="slide16.xml"/><Relationship Id="rId2" Type="http://schemas.openxmlformats.org/officeDocument/2006/relationships/slide" Target="slide8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png"/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slide" Target="slide16.xml"/><Relationship Id="rId1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4"/>
          <p:cNvPicPr>
            <a:picLocks noChangeAspect="1"/>
          </p:cNvPicPr>
          <p:nvPr/>
        </p:nvPicPr>
        <p:blipFill>
          <a:blip r:embed="rId1">
            <a:clrChange>
              <a:clrFrom>
                <a:srgbClr val="5CFEFF"/>
              </a:clrFrom>
              <a:clrTo>
                <a:srgbClr val="5CFEFF">
                  <a:alpha val="0"/>
                </a:srgbClr>
              </a:clrTo>
            </a:clrChange>
          </a:blip>
          <a:srcRect l="20468" t="5139" r="18082" b="2306"/>
          <a:stretch>
            <a:fillRect/>
          </a:stretch>
        </p:blipFill>
        <p:spPr>
          <a:xfrm>
            <a:off x="468313" y="260350"/>
            <a:ext cx="4032250" cy="3455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Rectangle 5"/>
          <p:cNvSpPr/>
          <p:nvPr/>
        </p:nvSpPr>
        <p:spPr>
          <a:xfrm>
            <a:off x="3348038" y="4221163"/>
            <a:ext cx="5080000" cy="15541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为了答谢好朋友，小熊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也想折一只纸船送给松鼠。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可是这样行吗？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10" name="Picture 6" descr="0037037594964995_b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493" t="8820" r="9027" b="8820"/>
          <a:stretch>
            <a:fillRect/>
          </a:stretch>
        </p:blipFill>
        <p:spPr>
          <a:xfrm rot="425759">
            <a:off x="7235825" y="1916113"/>
            <a:ext cx="1655763" cy="2016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0" y="-298450"/>
            <a:ext cx="9742488" cy="7456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Picture 5" descr="未标题-1 拷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74550">
            <a:off x="250825" y="3500438"/>
            <a:ext cx="1438275" cy="1398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Rectangle 6"/>
          <p:cNvSpPr/>
          <p:nvPr/>
        </p:nvSpPr>
        <p:spPr>
          <a:xfrm>
            <a:off x="0" y="1196975"/>
            <a:ext cx="6378575" cy="1570038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>
            <a:spAutoFit/>
          </a:bodyPr>
          <a:p>
            <a:pPr lvl="0" eaLnBrk="1" hangingPunct="1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32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 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他想了想，就扎了一只风筝。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风筝乘着风，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飘呀飘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，飘到了松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鼠家门口。</a:t>
            </a:r>
            <a:r>
              <a:rPr lang="zh-CN" altLang="en-US" sz="32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1 -0.0703 C 0.08125 -0.10199 0.09184 -0.13298 0.11215 -0.142 C 0.13229 -0.15055 0.17083 -0.11216 0.19218 -0.1228 C 0.21406 -0.13298 0.22222 -0.1783 0.24149 -0.2049 C 0.26093 -0.23219 0.28541 -0.27359 0.30885 -0.28399 C 0.33264 -0.29463 0.36128 -0.26202 0.3842 -0.2685 C 0.40694 -0.27521 0.4309 -0.29926 0.44652 -0.32262 C 0.46215 -0.34574 0.46059 -0.38853 0.47743 -0.40865 C 0.49444 -0.42877 0.52847 -0.43039 0.54739 -0.44311 C 0.56632 -0.45629 0.57257 -0.47571 0.59149 -0.48543 C 0.61041 -0.49514 0.6401 -0.50023 0.66145 -0.50023 C 0.68316 -0.50023 0.7026 -0.48566 0.721 -0.48543 C 0.73941 -0.4852 0.76319 -0.49607 0.77187 -0.49884 " pathEditMode="relative" rAng="0" ptsTypes="aaaaaaaaaaaaA">
                                      <p:cBhvr>
                                        <p:cTn id="6" dur="2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00" y="-20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260350"/>
            <a:ext cx="6657975" cy="4090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4508500"/>
            <a:ext cx="7145338" cy="168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9" name="Text Box 7"/>
          <p:cNvSpPr txBox="1"/>
          <p:nvPr/>
        </p:nvSpPr>
        <p:spPr>
          <a:xfrm>
            <a:off x="5562600" y="5073650"/>
            <a:ext cx="15128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草莓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3560" name="Text Box 8"/>
          <p:cNvSpPr txBox="1"/>
          <p:nvPr/>
        </p:nvSpPr>
        <p:spPr>
          <a:xfrm>
            <a:off x="4405313" y="5562600"/>
            <a:ext cx="23764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祝你幸福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华文楷体" panose="02010600040101010101" pitchFamily="2" charset="-122"/>
            </a:endParaRPr>
          </a:p>
        </p:txBody>
      </p:sp>
      <p:sp>
        <p:nvSpPr>
          <p:cNvPr id="12294" name="Text Box 6"/>
          <p:cNvSpPr txBox="1"/>
          <p:nvPr/>
        </p:nvSpPr>
        <p:spPr>
          <a:xfrm>
            <a:off x="1371600" y="449580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endParaRPr lang="en-US" altLang="zh-CN" sz="36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3" name="Text Box 7"/>
          <p:cNvSpPr txBox="1"/>
          <p:nvPr/>
        </p:nvSpPr>
        <p:spPr>
          <a:xfrm>
            <a:off x="1143000" y="5135563"/>
            <a:ext cx="15128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乐坏了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/>
      <p:bldP spid="23560" grpId="0"/>
      <p:bldP spid="194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4" descr="未标题-1 拷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774550">
            <a:off x="1042988" y="1989138"/>
            <a:ext cx="1728787" cy="1681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Rectangle 5"/>
          <p:cNvSpPr/>
          <p:nvPr/>
        </p:nvSpPr>
        <p:spPr>
          <a:xfrm>
            <a:off x="3162300" y="2106613"/>
            <a:ext cx="5730875" cy="15700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风筝上挂着一个草莓，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风筝的翅膀上写着：“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祝你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幸福！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矩形 6"/>
          <p:cNvSpPr/>
          <p:nvPr/>
        </p:nvSpPr>
        <p:spPr>
          <a:xfrm>
            <a:off x="609600" y="4191000"/>
            <a:ext cx="7543800" cy="1762125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3C8C9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endParaRPr lang="en-US" altLang="zh-CN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松鼠不仅得到了</a:t>
            </a:r>
            <a:r>
              <a:rPr lang="zh-CN" altLang="en-US" sz="40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礼物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40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祝福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，还得到了一个</a:t>
            </a:r>
            <a:r>
              <a:rPr lang="zh-CN" altLang="en-US" sz="40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好朋友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endParaRPr lang="en-US" altLang="zh-CN" sz="1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6"/>
          <p:cNvSpPr txBox="1"/>
          <p:nvPr/>
        </p:nvSpPr>
        <p:spPr>
          <a:xfrm>
            <a:off x="3492500" y="188913"/>
            <a:ext cx="5292725" cy="5908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当小熊（生病）的时候，松鼠又折了一只纸船，纸船里放着（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），上面写着：“祝你（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）”！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当松鼠（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）的时候，小熊又扎了一只风筝，风筝上挂着（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），风筝的翅膀上写着：“祝你（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）”！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50000"/>
              </a:lnSpc>
            </a:pP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5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过生日、参加比赛、获奖、心情不好……</a:t>
            </a:r>
            <a:endParaRPr lang="zh-CN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27984" y="489446"/>
            <a:ext cx="3663182" cy="923330"/>
          </a:xfrm>
          <a:prstGeom prst="rect">
            <a:avLst/>
          </a:prstGeom>
          <a:noFill/>
        </p:spPr>
        <p:txBody>
          <a:bodyPr spcFirstLastPara="1" wrap="none" numCol="1">
            <a:prstTxWarp prst="textArchUp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我是小作家</a:t>
            </a:r>
            <a:endParaRPr kumimoji="0" lang="zh-CN" altLang="en-US" sz="5400" b="1" i="0" u="none" strike="noStrike" kern="1200" cap="none" spc="0" normalizeH="0" baseline="0" noProof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4340" name="Picture 7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8600"/>
            <a:ext cx="3505200" cy="28575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</p:pic>
      <p:pic>
        <p:nvPicPr>
          <p:cNvPr id="14341" name="Picture 9" descr="u=2680632444,984119769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00400"/>
            <a:ext cx="3860800" cy="299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omb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9" descr="http://pic1a.nipic.com/2008-11-18/2008111821211550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652712"/>
            <a:ext cx="9144000" cy="975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AutoShape 6" descr="http://img1.imgtn.bdimg.com/it/u=3448897452,3948923507&amp;fm=21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AutoShape 8" descr="http://img1.imgtn.bdimg.com/it/u=3448897452,3948923507&amp;fm=21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762000" y="-304800"/>
            <a:ext cx="7839075" cy="4862513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8 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小熊很难过。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他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还是每天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扎一只风筝，但是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不好意思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把风筝放起来，就把风筝挂在高高的树枝上。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9 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松鼠也很难过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。他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还是每天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折一只纸船，他也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不好意思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把纸船放进小溪，就把纸船放到屋顶上。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5366" name="Picture 5" descr="songshu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4495800"/>
            <a:ext cx="4019550" cy="2922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7" name="Picture 1" descr="C:\Users\lenovo\AppData\Roaming\Tencent\Users\316698321\QQ\WinTemp\RichOle\G[XWBO)JV4RC)MXO5P(FQ`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4914900"/>
            <a:ext cx="1476375" cy="194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3011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474" name="TextBox 1"/>
          <p:cNvSpPr txBox="1">
            <a:spLocks noChangeArrowheads="1"/>
          </p:cNvSpPr>
          <p:nvPr/>
        </p:nvSpPr>
        <p:spPr bwMode="auto">
          <a:xfrm>
            <a:off x="981075" y="765175"/>
            <a:ext cx="5905500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松鼠，再也</a:t>
            </a:r>
            <a:endParaRPr kumimoji="0" lang="en-US" altLang="zh-CN" sz="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60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受不了啦！</a:t>
            </a:r>
            <a:endParaRPr kumimoji="0" lang="en-US" altLang="zh-CN" sz="4400" b="1" i="0" u="none" strike="noStrike" kern="1200" cap="none" spc="600" normalizeH="0" baseline="0" noProof="0" dirty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2457450"/>
            <a:ext cx="40386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受不了啦！</a:t>
            </a:r>
            <a:endParaRPr kumimoji="0" lang="en-US" altLang="zh-CN" sz="5400" b="1" i="0" u="none" strike="noStrike" kern="1200" cap="none" spc="60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200" y="3581400"/>
            <a:ext cx="6400800" cy="1600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6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受不了啦！</a:t>
            </a:r>
            <a:endParaRPr kumimoji="0" lang="en-US" altLang="zh-CN" sz="8000" b="1" i="0" u="none" strike="noStrike" kern="1200" cap="none" spc="6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372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Text Box 2"/>
          <p:cNvSpPr txBox="1"/>
          <p:nvPr/>
        </p:nvSpPr>
        <p:spPr>
          <a:xfrm>
            <a:off x="179388" y="1412875"/>
            <a:ext cx="8785225" cy="1736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5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54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5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如果你愿意和好，就放一只风筝吧！</a:t>
            </a:r>
            <a:r>
              <a:rPr lang="zh-CN" altLang="en-US" sz="54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endParaRPr lang="zh-CN" altLang="en-US" sz="54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2" name="AutoShape 3">
            <a:hlinkClick r:id="rId2" action="ppaction://hlinksldjump"/>
          </p:cNvPr>
          <p:cNvSpPr/>
          <p:nvPr/>
        </p:nvSpPr>
        <p:spPr>
          <a:xfrm>
            <a:off x="8459788" y="6165850"/>
            <a:ext cx="504825" cy="549275"/>
          </a:xfrm>
          <a:prstGeom prst="leftArrow">
            <a:avLst>
              <a:gd name="adj1" fmla="val 50000"/>
              <a:gd name="adj2" fmla="val 25000"/>
            </a:avLst>
          </a:prstGeom>
          <a:solidFill>
            <a:srgbClr val="FFFFCC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AutoShape 4">
            <a:hlinkClick r:id="rId3" action="ppaction://hlinksldjump"/>
          </p:cNvPr>
          <p:cNvSpPr/>
          <p:nvPr/>
        </p:nvSpPr>
        <p:spPr>
          <a:xfrm>
            <a:off x="179388" y="6237288"/>
            <a:ext cx="504825" cy="476250"/>
          </a:xfrm>
          <a:prstGeom prst="rightArrow">
            <a:avLst>
              <a:gd name="adj1" fmla="val 50000"/>
              <a:gd name="adj2" fmla="val 26500"/>
            </a:avLst>
          </a:prstGeom>
          <a:solidFill>
            <a:srgbClr val="FFFFCC"/>
          </a:solidFill>
          <a:ln w="9525" cap="flat" cmpd="sng">
            <a:solidFill>
              <a:srgbClr val="00CC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14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200" y="3200400"/>
            <a:ext cx="3648075" cy="2590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3011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 Box 2"/>
          <p:cNvSpPr txBox="1"/>
          <p:nvPr/>
        </p:nvSpPr>
        <p:spPr>
          <a:xfrm>
            <a:off x="0" y="990600"/>
            <a:ext cx="8785225" cy="1416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5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纸船顺着溪流漂走了，漂呀漂呀，在这漫长的等待中，松鼠会想些什么呢？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6" name="AutoShape 3">
            <a:hlinkClick r:id="rId2" action="ppaction://hlinksldjump"/>
          </p:cNvPr>
          <p:cNvSpPr/>
          <p:nvPr/>
        </p:nvSpPr>
        <p:spPr>
          <a:xfrm>
            <a:off x="8459788" y="6165850"/>
            <a:ext cx="504825" cy="549275"/>
          </a:xfrm>
          <a:prstGeom prst="leftArrow">
            <a:avLst>
              <a:gd name="adj1" fmla="val 50000"/>
              <a:gd name="adj2" fmla="val 25000"/>
            </a:avLst>
          </a:prstGeom>
          <a:solidFill>
            <a:srgbClr val="FFFFCC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AutoShape 4">
            <a:hlinkClick r:id="rId3" action="ppaction://hlinksldjump"/>
          </p:cNvPr>
          <p:cNvSpPr/>
          <p:nvPr/>
        </p:nvSpPr>
        <p:spPr>
          <a:xfrm>
            <a:off x="179388" y="6237288"/>
            <a:ext cx="504825" cy="476250"/>
          </a:xfrm>
          <a:prstGeom prst="rightArrow">
            <a:avLst>
              <a:gd name="adj1" fmla="val 50000"/>
              <a:gd name="adj2" fmla="val 26500"/>
            </a:avLst>
          </a:prstGeom>
          <a:solidFill>
            <a:srgbClr val="FFFFCC"/>
          </a:solidFill>
          <a:ln w="9525" cap="flat" cmpd="sng">
            <a:solidFill>
              <a:srgbClr val="00CC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8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600" y="3886200"/>
            <a:ext cx="3648075" cy="259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9" name="Text Box 2"/>
          <p:cNvSpPr txBox="1"/>
          <p:nvPr/>
        </p:nvSpPr>
        <p:spPr>
          <a:xfrm>
            <a:off x="0" y="0"/>
            <a:ext cx="878522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说话训练：</a:t>
            </a:r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40" name="Text Box 2"/>
          <p:cNvSpPr txBox="1"/>
          <p:nvPr/>
        </p:nvSpPr>
        <p:spPr>
          <a:xfrm>
            <a:off x="358775" y="2895600"/>
            <a:ext cx="878522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松鼠在想</a:t>
            </a:r>
            <a:r>
              <a:rPr lang="en-US" altLang="zh-CN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6000" b="1" u="sng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         </a:t>
            </a:r>
            <a:r>
              <a:rPr lang="zh-CN" altLang="en-US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。               </a:t>
            </a:r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26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5" descr="未标题-1 拷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74550">
            <a:off x="-130175" y="2549525"/>
            <a:ext cx="1438275" cy="1398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Text Box 2"/>
          <p:cNvSpPr txBox="1"/>
          <p:nvPr/>
        </p:nvSpPr>
        <p:spPr>
          <a:xfrm>
            <a:off x="304800" y="4205288"/>
            <a:ext cx="8640763" cy="265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11</a:t>
            </a:r>
            <a:r>
              <a:rPr lang="en-US" altLang="zh-CN" sz="4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傍晚，松鼠看见一只美丽的风筝朝他飞来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高兴得哭了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。他</a:t>
            </a:r>
            <a:r>
              <a:rPr lang="zh-CN" altLang="en-US" sz="4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连忙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爬上屋顶，取下纸船，把</a:t>
            </a:r>
            <a:r>
              <a:rPr lang="zh-CN" altLang="en-US" sz="4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一只只纸船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放到了小溪里。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838200"/>
            <a:ext cx="1438275" cy="950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1143000"/>
            <a:ext cx="1438275" cy="950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838200"/>
            <a:ext cx="1438275" cy="950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1066800"/>
            <a:ext cx="1438275" cy="950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914400"/>
            <a:ext cx="1438275" cy="950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838200"/>
            <a:ext cx="1438275" cy="950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0" y="1524000"/>
            <a:ext cx="646113" cy="427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11111E-6 C 0.00399 -0.02847 0.00799 -0.05671 0.0158 -0.06458 C 0.02344 -0.07199 0.03819 -0.03773 0.04653 -0.04699 C 0.05486 -0.05671 0.05799 -0.09722 0.06528 -0.1206 C 0.07274 -0.14514 0.08212 -0.18194 0.09115 -0.19143 C 0.10017 -0.20116 0.11111 -0.17176 0.11997 -0.17778 C 0.12882 -0.18333 0.13802 -0.20532 0.14392 -0.22616 C 0.15 -0.24699 0.14931 -0.28495 0.15573 -0.30324 C 0.16233 -0.3213 0.17535 -0.32268 0.18264 -0.3338 C 0.18976 -0.34583 0.19236 -0.36319 0.19965 -0.37176 C 0.20677 -0.38032 0.21823 -0.38472 0.22639 -0.38472 C 0.23472 -0.38472 0.24219 -0.37199 0.24931 -0.37176 C 0.25625 -0.37176 0.26545 -0.38171 0.26892 -0.3838 " pathEditMode="relative" rAng="0" ptsTypes="aaaaaaaaaaa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-1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81481E-6 C 0.00104 0.01458 0.00208 0.03009 0.0026 0.04236 C 0.00347 0.05462 0.00365 0.05949 0.00399 0.07268 C 0.00451 0.08495 0.00486 0.10115 0.00538 0.11759 C 0.00573 0.1331 0.00625 0.15185 0.00677 0.16944 C 0.00729 0.18773 0.00833 0.20787 0.00868 0.225 C 0.00903 0.24259 0.00851 0.25231 0.00885 0.27106 C 0.0092 0.29004 0.01007 0.325 0.01076 0.33865 C 0.01146 0.353 0.01267 0.35115 0.01302 0.353 " pathEditMode="relative" rAng="0" ptsTypes="aaaaaaa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17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C 0.00174 0.02014 0.0033 0.03356 0.00451 0.04074 C 0.00555 0.05417 0.0059 0.06088 0.0066 0.06759 C 0.00746 0.08148 0.00799 0.09491 0.00868 0.10856 C 0.00955 0.12222 0.01024 0.14259 0.01111 0.15602 C 0.01215 0.17662 0.01371 0.19005 0.01424 0.21065 C 0.01493 0.22407 0.01389 0.23079 0.01458 0.25139 C 0.0151 0.26481 0.01667 0.29907 0.01771 0.3125 C 0.01892 0.31968 0.02083 0.31968 0.02135 0.31968 " pathEditMode="relative" rAng="0" ptsTypes="aaaaaaa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" y="1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802 4.81481E-6 C 0.08455 0.01597 0.08125 0.0324 0.07917 0.04583 C 0.07691 0.05833 0.07622 0.06388 0.07483 0.07731 C 0.07327 0.09004 0.07205 0.10763 0.07066 0.12453 C 0.06927 0.14212 0.06788 0.16134 0.06597 0.18032 C 0.06424 0.2 0.06094 0.22129 0.0599 0.23958 C 0.05886 0.25717 0.06059 0.26851 0.05955 0.28888 C 0.05834 0.30856 0.05538 0.34583 0.05313 0.36018 C 0.05087 0.37523 0.04722 0.37268 0.04636 0.37523 " pathEditMode="relative" rAng="0" ptsTypes="aaaaaaa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0" y="18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C -0.01024 0.01481 -0.01979 0.03241 -0.02587 0.04514 C -0.03229 0.0581 -0.03438 0.06319 -0.0382 0.07685 C -0.04236 0.09004 -0.04618 0.10717 -0.05035 0.1243 C -0.05451 0.14167 -0.05816 0.16157 -0.06372 0.18032 C -0.06875 0.1993 -0.0783 0.22176 -0.08177 0.23866 C -0.08455 0.25671 -0.07951 0.26805 -0.08247 0.28866 C -0.08576 0.30856 -0.09462 0.3456 -0.10087 0.36018 C -0.10764 0.37523 -0.11754 0.37338 -0.12031 0.37523 " pathEditMode="relative" rAng="0" ptsTypes="aaaaaaa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0" y="18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96 0.16412 C 0.01406 0.16782 0.00816 0.17199 0.00434 0.175 C 0.00052 0.17824 -0.0007 0.17939 -0.0033 0.18264 C -0.00573 0.18588 -0.00799 0.18981 -0.01059 0.19398 C -0.01302 0.19814 -0.01563 0.20277 -0.01875 0.2074 C -0.02188 0.21203 -0.02778 0.21713 -0.02969 0.22152 C -0.0316 0.22569 -0.0283 0.22847 -0.03038 0.23333 C -0.03229 0.23796 -0.03767 0.24699 -0.04149 0.25046 C -0.04549 0.25393 -0.05191 0.25347 -0.05365 0.25393 " pathEditMode="relative" rAng="0" ptsTypes="aaaaaaa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0" y="4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3 0.16412 C 0.04531 0.16875 0.0375 0.17384 0.03246 0.17777 C 0.02726 0.18171 0.02552 0.18333 0.02222 0.18726 C 0.01892 0.1912 0.01597 0.19629 0.0125 0.20138 C 0.00903 0.20648 0.00573 0.21226 0.00139 0.21805 C -0.00278 0.22384 -0.01059 0.23032 -0.0132 0.23564 C -0.01563 0.24097 -0.01146 0.24444 -0.01406 0.25046 C -0.01667 0.25648 -0.02379 0.26736 -0.02899 0.27175 C -0.03438 0.27615 -0.04288 0.27569 -0.04531 0.27615 " pathEditMode="relative" rAng="0" ptsTypes="aaaaaaaaA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0" y="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976 0.08009 C 0.08698 0.08935 0.08438 0.09954 0.08264 0.10695 C 0.08091 0.11482 0.08039 0.11806 0.07917 0.12616 C 0.07813 0.13357 0.07709 0.14398 0.07587 0.15417 C 0.07483 0.16412 0.07361 0.17593 0.07223 0.18727 C 0.07066 0.19861 0.06806 0.21134 0.06719 0.22199 C 0.06632 0.23264 0.06789 0.23912 0.06684 0.25116 C 0.06598 0.26296 0.06354 0.28495 0.06181 0.29352 C 0.06007 0.30232 0.05712 0.30116 0.05643 0.30232 " pathEditMode="relative" rAng="0" ptsTypes="aaaaaaaa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0" y="1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2" descr="2007211524136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533400"/>
            <a:ext cx="8686800" cy="632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Text Box 3"/>
          <p:cNvSpPr txBox="1"/>
          <p:nvPr/>
        </p:nvSpPr>
        <p:spPr>
          <a:xfrm>
            <a:off x="1692275" y="622300"/>
            <a:ext cx="60483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6000" b="1" dirty="0">
                <a:latin typeface="Times New Roman" panose="02020603050405020304" pitchFamily="18" charset="0"/>
                <a:ea typeface="楷体_GB2312" pitchFamily="49" charset="-122"/>
              </a:rPr>
              <a:t>20</a:t>
            </a:r>
            <a:r>
              <a:rPr lang="zh-CN" altLang="en-US" sz="6000" b="1" dirty="0">
                <a:latin typeface="Times New Roman" panose="02020603050405020304" pitchFamily="18" charset="0"/>
                <a:ea typeface="楷体_GB2312" pitchFamily="49" charset="-122"/>
              </a:rPr>
              <a:t>、纸船和风筝</a:t>
            </a:r>
            <a:endParaRPr lang="zh-CN" altLang="en-US" sz="6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52" name="TextBox 3"/>
          <p:cNvSpPr txBox="1"/>
          <p:nvPr/>
        </p:nvSpPr>
        <p:spPr>
          <a:xfrm>
            <a:off x="3200400" y="188913"/>
            <a:ext cx="51847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zhǐ   chu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á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         fēng   zheng</a:t>
            </a:r>
            <a:endParaRPr lang="en-US" altLang="zh-CN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9000" y="5562600"/>
            <a:ext cx="5715000" cy="1077218"/>
          </a:xfrm>
          <a:prstGeom prst="rect">
            <a:avLst/>
          </a:prstGeom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授课老师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合作伙伴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/>
          <p:cNvPicPr>
            <a:picLocks noChangeAspect="1"/>
          </p:cNvPicPr>
          <p:nvPr/>
        </p:nvPicPr>
        <p:blipFill>
          <a:blip r:embed="rId1">
            <a:lum bright="48001" contrast="-66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 Box 3"/>
          <p:cNvSpPr txBox="1"/>
          <p:nvPr/>
        </p:nvSpPr>
        <p:spPr>
          <a:xfrm>
            <a:off x="323850" y="2492375"/>
            <a:ext cx="90424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小熊看到一只只纸船向他漂来，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他                                           。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Line 4"/>
          <p:cNvSpPr/>
          <p:nvPr/>
        </p:nvSpPr>
        <p:spPr>
          <a:xfrm>
            <a:off x="1116013" y="3860800"/>
            <a:ext cx="72024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5" name="Picture 5" descr="未标题-1 拷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74550">
            <a:off x="250825" y="4987925"/>
            <a:ext cx="1438275" cy="1398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2057400" y="3276600"/>
            <a:ext cx="55626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也会放飞许多许多的风筝！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" name="Picture 5" descr="未标题-1 拷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74550">
            <a:off x="327025" y="5140325"/>
            <a:ext cx="1438275" cy="1398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5" descr="未标题-1 拷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74550">
            <a:off x="479425" y="5292725"/>
            <a:ext cx="1438275" cy="1398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5" descr="未标题-1 拷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74550">
            <a:off x="555625" y="5445125"/>
            <a:ext cx="1438275" cy="1398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5" descr="未标题-1 拷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74550">
            <a:off x="784225" y="5597525"/>
            <a:ext cx="1438275" cy="1398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5" descr="未标题-1 拷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74550">
            <a:off x="936625" y="5749925"/>
            <a:ext cx="1438275" cy="1398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5" descr="未标题-1 拷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74550">
            <a:off x="1012825" y="5902325"/>
            <a:ext cx="1438275" cy="1398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5725" y="533400"/>
            <a:ext cx="1438275" cy="950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5725" y="533400"/>
            <a:ext cx="1438275" cy="950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5725" y="533400"/>
            <a:ext cx="1438275" cy="950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5725" y="533400"/>
            <a:ext cx="1438275" cy="950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1763" y="533400"/>
            <a:ext cx="1392237" cy="920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TextBox 20"/>
          <p:cNvSpPr txBox="1"/>
          <p:nvPr/>
        </p:nvSpPr>
        <p:spPr>
          <a:xfrm>
            <a:off x="1371600" y="3124200"/>
            <a:ext cx="6248400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我想对小熊和松鼠说：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33333E-6 C 0.00104 -0.05255 0.00243 -0.1044 0.00486 -0.11898 C 0.00729 -0.13241 0.01198 -0.06968 0.01475 -0.08658 C 0.01736 -0.1044 0.0184 -0.17894 0.02066 -0.22199 C 0.02309 -0.2669 0.02604 -0.33473 0.02882 -0.35186 C 0.03177 -0.36991 0.03524 -0.31598 0.03802 -0.32686 C 0.04097 -0.33704 0.04375 -0.37755 0.04566 -0.41574 C 0.04757 -0.45417 0.04739 -0.52385 0.04948 -0.55741 C 0.05156 -0.59074 0.05573 -0.59306 0.05798 -0.61343 C 0.06024 -0.63565 0.06111 -0.6676 0.06336 -0.68334 C 0.06562 -0.69908 0.06927 -0.70695 0.07187 -0.70695 C 0.07465 -0.70695 0.07691 -0.6838 0.07916 -0.68334 C 0.08142 -0.68334 0.08437 -0.70162 0.08559 -0.70533 " pathEditMode="relative" rAng="0" ptsTypes="aaaaaaaaaaa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0" y="-3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441 -0.03333 C -0.11007 -0.08426 -0.10521 -0.13449 -0.09583 -0.14861 C -0.08698 -0.16158 -0.06927 -0.1007 -0.05938 -0.11713 C -0.04965 -0.13449 -0.04583 -0.20671 -0.03733 -0.24838 C -0.0283 -0.2919 -0.01719 -0.35741 -0.0066 -0.37408 C 0.00417 -0.39167 0.01719 -0.33935 0.0276 -0.35 C 0.03819 -0.35972 0.04896 -0.39908 0.05625 -0.43611 C 0.06302 -0.47315 0.06233 -0.54074 0.06997 -0.57315 C 0.07795 -0.60556 0.0934 -0.60787 0.10208 -0.62755 C 0.11024 -0.64908 0.11337 -0.68009 0.12205 -0.69514 C 0.13073 -0.71042 0.1441 -0.71806 0.15382 -0.71806 C 0.16372 -0.71806 0.17274 -0.6956 0.1809 -0.69514 C 0.18924 -0.69514 0.20035 -0.71296 0.20451 -0.71644 " pathEditMode="relative" rAng="0" ptsTypes="aaaaaaaaaaa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00" y="-3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11111E-6 C 0.00399 -0.05023 0.0085 -0.09977 0.01736 -0.11366 C 0.02586 -0.12639 0.04253 -0.06643 0.05208 -0.08264 C 0.06111 -0.09977 0.06475 -0.17083 0.07291 -0.2118 C 0.08142 -0.25463 0.09201 -0.31898 0.10208 -0.33542 C 0.11215 -0.35278 0.12465 -0.30139 0.13437 -0.3118 C 0.14444 -0.3213 0.15468 -0.35995 0.16163 -0.39653 C 0.16805 -0.43287 0.16718 -0.4993 0.17448 -0.53125 C 0.18229 -0.56319 0.19687 -0.56551 0.20503 -0.58472 C 0.21267 -0.60602 0.2158 -0.63657 0.22395 -0.65139 C 0.23211 -0.66643 0.24479 -0.67361 0.25399 -0.67361 C 0.26336 -0.67361 0.27187 -0.65185 0.27968 -0.65139 C 0.28767 -0.65139 0.29809 -0.66875 0.30225 -0.67222 " pathEditMode="relative" rAng="0" ptsTypes="aaaaaaaaaaaaA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0" y="-3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33333E-6 C 0.00503 -0.06111 0.01128 -0.12106 0.02274 -0.13796 C 0.03368 -0.15324 0.05556 -0.08078 0.06771 -0.10023 C 0.07986 -0.12106 0.08437 -0.2074 0.09497 -0.25717 C 0.10608 -0.30926 0.11979 -0.3875 0.13299 -0.40717 C 0.14635 -0.42847 0.16233 -0.36597 0.17535 -0.37847 C 0.18819 -0.39004 0.20156 -0.43703 0.21076 -0.48148 C 0.2191 -0.52569 0.21806 -0.60648 0.2276 -0.64514 C 0.23733 -0.68402 0.25642 -0.68657 0.26719 -0.70995 C 0.27726 -0.73588 0.28108 -0.77314 0.29184 -0.79097 C 0.3026 -0.80926 0.3191 -0.81805 0.33125 -0.81805 C 0.3434 -0.81805 0.35451 -0.79143 0.36458 -0.79097 C 0.375 -0.79097 0.38872 -0.81203 0.39392 -0.8162 " pathEditMode="relative" rAng="0" ptsTypes="aaaaaaaaaaaaA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00" y="-40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44444E-6 C 0.00712 -0.05672 0.0151 -0.11274 0.03056 -0.12848 C 0.04531 -0.14283 0.07448 -0.07524 0.09097 -0.09352 C 0.10694 -0.11274 0.11337 -0.19329 0.12743 -0.23959 C 0.14236 -0.28797 0.16059 -0.36112 0.17812 -0.37963 C 0.19601 -0.39908 0.21753 -0.34098 0.23472 -0.35278 C 0.25226 -0.36366 0.26997 -0.40741 0.28212 -0.44862 C 0.29323 -0.48982 0.29201 -0.56505 0.30469 -0.60116 C 0.31788 -0.63727 0.3434 -0.63982 0.35781 -0.66181 C 0.37135 -0.68588 0.37656 -0.72037 0.3908 -0.73704 C 0.40521 -0.75417 0.42726 -0.7625 0.4434 -0.7625 C 0.45972 -0.7625 0.47465 -0.7375 0.48819 -0.73704 C 0.50191 -0.73704 0.52031 -0.75695 0.52726 -0.76088 " pathEditMode="relative" rAng="0" ptsTypes="aaaaaaaaaaaaA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00" y="-3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22222E-6 C 0.00902 -0.0544 0.01909 -0.10787 0.03871 -0.12292 C 0.05729 -0.13658 0.09444 -0.07176 0.1151 -0.08935 C 0.13576 -0.10787 0.14357 -0.18472 0.16145 -0.22917 C 0.18038 -0.27547 0.20364 -0.34514 0.22604 -0.36297 C 0.24861 -0.38172 0.27569 -0.32593 0.29774 -0.33727 C 0.31996 -0.34769 0.34253 -0.38959 0.35781 -0.42894 C 0.37187 -0.46852 0.37048 -0.54051 0.38663 -0.575 C 0.4033 -0.60949 0.43559 -0.61204 0.45399 -0.63287 C 0.471 -0.65579 0.47743 -0.68889 0.49583 -0.70486 C 0.51389 -0.72107 0.54201 -0.72917 0.56232 -0.72917 C 0.58316 -0.72917 0.60208 -0.70533 0.61909 -0.70486 C 0.63663 -0.70486 0.66007 -0.72384 0.66892 -0.72755 " pathEditMode="relative" rAng="0" ptsTypes="aaaaaaaaaaaaA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400" y="-3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 C 0.00486 -0.04931 0.01059 -0.09792 0.02136 -0.11157 C 0.0316 -0.12431 0.05209 -0.06528 0.06354 -0.08125 C 0.07483 -0.09792 0.07917 -0.16782 0.08907 -0.2081 C 0.09948 -0.25023 0.11233 -0.31366 0.12466 -0.32986 C 0.13716 -0.34676 0.15209 -0.2963 0.16424 -0.30648 C 0.17639 -0.31597 0.18889 -0.35394 0.1974 -0.38981 C 0.20521 -0.42569 0.20434 -0.49097 0.2132 -0.52245 C 0.2224 -0.5537 0.24028 -0.55602 0.25035 -0.575 C 0.25973 -0.59583 0.26337 -0.62593 0.27344 -0.64051 C 0.28351 -0.65532 0.29896 -0.6625 0.31025 -0.6625 C 0.3217 -0.6625 0.33212 -0.64097 0.3415 -0.64051 C 0.35122 -0.64051 0.36407 -0.65764 0.36893 -0.66111 " pathEditMode="relative" rAng="0" ptsTypes="aaaaaaaaaaaaA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00" y="-3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191 -0.22477 C 0.08073 -0.18194 0.05973 -0.13889 0.04584 -0.10532 C 0.03195 -0.0713 0.02743 -0.05694 0.01858 -0.02199 C 0.00955 0.01204 0.00157 0.05741 -0.00763 0.10185 C -0.01684 0.14653 -0.02586 0.19699 -0.03732 0.24676 C -0.04878 0.29699 -0.06961 0.35347 -0.07656 0.40023 C -0.08333 0.44745 -0.07187 0.47616 -0.07899 0.52847 C -0.08593 0.58102 -0.1052 0.67755 -0.11927 0.71482 C -0.13333 0.75301 -0.15659 0.74907 -0.16302 0.75301 " pathEditMode="relative" rAng="0" ptsTypes="aaaaaaaaA">
                                      <p:cBhvr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00" y="4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226 -0.4581 C 0.09671 -0.40926 0.04132 -0.35833 0.00487 -0.31944 C -0.03177 -0.27963 -0.04375 -0.26343 -0.06753 -0.22292 C -0.09114 -0.18333 -0.11197 -0.13102 -0.13628 -0.0794 C -0.16076 -0.02778 -0.18437 0.03102 -0.21458 0.08843 C -0.24496 0.14676 -0.3 0.21227 -0.31822 0.26644 C -0.33611 0.3213 -0.30555 0.3544 -0.32447 0.41505 C -0.34305 0.47593 -0.39409 0.58796 -0.4309 0.63125 C -0.46788 0.67523 -0.52916 0.6706 -0.54635 0.67523 " pathEditMode="relative" rAng="0" ptsTypes="aaaaaaaaA">
                                      <p:cBhvr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0" y="5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195 -0.53148 C 0.09115 -0.47893 0.05053 -0.4243 0.02379 -0.38241 C -0.00295 -0.33981 -0.01145 -0.32222 -0.02899 -0.27847 C -0.04635 -0.23634 -0.06163 -0.18009 -0.07934 -0.12477 C -0.09722 -0.06968 -0.11475 -0.00579 -0.1368 0.05579 C -0.15902 0.11829 -0.19947 0.18843 -0.2125 0.24699 C -0.22586 0.30602 -0.20329 0.34144 -0.21718 0.40695 C -0.23107 0.47245 -0.26822 0.59213 -0.29531 0.63843 C -0.32239 0.68634 -0.36718 0.68148 -0.37968 0.68634 " pathEditMode="relative" rAng="0" ptsTypes="aaaaaaaaA">
                                      <p:cBhvr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00" y="60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896 -0.5537 C 0.20886 -0.49907 0.16893 -0.44259 0.14254 -0.3993 C 0.11615 -0.35532 0.10782 -0.3368 0.09063 -0.29167 C 0.07362 -0.24768 0.05851 -0.18935 0.0408 -0.13194 C 0.02344 -0.0743 0.00625 -0.0088 -0.01562 0.05509 C -0.0375 0.11991 -0.07725 0.19306 -0.0901 0.25301 C -0.10329 0.31435 -0.08107 0.35116 -0.09461 0.41875 C -0.10816 0.48681 -0.14479 0.61134 -0.17152 0.65949 C -0.19826 0.70857 -0.24236 0.70347 -0.25468 0.70857 " pathEditMode="relative" rAng="0" ptsTypes="aaaaaaaaA">
                                      <p:cBhvr>
                                        <p:cTn id="5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00" y="6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885 0.24398 C -0.33645 0.26528 -0.36406 0.28727 -0.38229 0.30416 C -0.40052 0.32129 -0.40642 0.32847 -0.41822 0.34606 C -0.43003 0.36319 -0.44045 0.38588 -0.4526 0.40833 C -0.46475 0.43078 -0.47656 0.45625 -0.49166 0.48125 C -0.50677 0.50648 -0.5342 0.53495 -0.54322 0.55833 C -0.55225 0.58217 -0.53697 0.59653 -0.54635 0.62291 C -0.55572 0.6493 -0.58107 0.69791 -0.59947 0.71666 C -0.61788 0.73565 -0.64843 0.73379 -0.65711 0.73565 " pathEditMode="relative" rAng="0" ptsTypes="aaaaaaaaA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00" y="2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6" grpId="0"/>
      <p:bldP spid="6" grpId="1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 descr="2007211524136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0"/>
            <a:ext cx="8686800" cy="708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Text Box 3"/>
          <p:cNvSpPr txBox="1"/>
          <p:nvPr/>
        </p:nvSpPr>
        <p:spPr>
          <a:xfrm>
            <a:off x="685800" y="533400"/>
            <a:ext cx="76962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拥有朋友  一生幸福</a:t>
            </a:r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！</a:t>
            </a:r>
            <a:endParaRPr lang="zh-CN" altLang="en-US" sz="60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21508" name="Picture 7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581400"/>
            <a:ext cx="3505200" cy="32766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762000" y="1828800"/>
            <a:ext cx="7696200" cy="15081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我要大声说：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（我想对我班上的好朋友说）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9" descr="http://pic1a.nipic.com/2008-11-18/2008111821211550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619375"/>
            <a:ext cx="9144000" cy="975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286000" y="1143000"/>
            <a:ext cx="6705600" cy="3670300"/>
          </a:xfrm>
          <a:prstGeom prst="rect">
            <a:avLst/>
          </a:prstGeom>
          <a:gradFill>
            <a:gsLst>
              <a:gs pos="0">
                <a:schemeClr val="bg1">
                  <a:alpha val="33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0"/>
          </a:gradFill>
          <a:ln w="5715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齐读第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2--6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自然段，边读边思考：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松鼠和小熊是怎样成为朋友的？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要求不错字、不添字、不漏字。</a:t>
            </a:r>
            <a:endParaRPr kumimoji="1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 Box 2"/>
          <p:cNvSpPr txBox="1"/>
          <p:nvPr/>
        </p:nvSpPr>
        <p:spPr>
          <a:xfrm>
            <a:off x="228600" y="1066800"/>
            <a:ext cx="8713788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en-US" altLang="zh-CN" sz="800" b="1" u="sng" dirty="0">
                <a:latin typeface="楷体_GB2312" pitchFamily="49" charset="-122"/>
                <a:ea typeface="楷体_GB2312" pitchFamily="49" charset="-122"/>
              </a:rPr>
              <a:t>                                     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zh-CN" altLang="en-US" sz="4800" b="1" u="sng" dirty="0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让他们俩成了</a:t>
            </a:r>
            <a:r>
              <a:rPr lang="zh-CN" altLang="en-US" sz="4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好朋友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。 </a:t>
            </a: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99" name="AutoShape 3">
            <a:hlinkClick r:id="rId1" action="ppaction://hlinksldjump"/>
          </p:cNvPr>
          <p:cNvSpPr/>
          <p:nvPr/>
        </p:nvSpPr>
        <p:spPr>
          <a:xfrm>
            <a:off x="8459788" y="6165850"/>
            <a:ext cx="504825" cy="549275"/>
          </a:xfrm>
          <a:prstGeom prst="leftArrow">
            <a:avLst>
              <a:gd name="adj1" fmla="val 50000"/>
              <a:gd name="adj2" fmla="val 25000"/>
            </a:avLst>
          </a:prstGeom>
          <a:solidFill>
            <a:srgbClr val="FFFFCC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0" name="AutoShape 4">
            <a:hlinkClick r:id="rId2" action="ppaction://hlinksldjump"/>
          </p:cNvPr>
          <p:cNvSpPr/>
          <p:nvPr/>
        </p:nvSpPr>
        <p:spPr>
          <a:xfrm>
            <a:off x="179388" y="6237288"/>
            <a:ext cx="504825" cy="476250"/>
          </a:xfrm>
          <a:prstGeom prst="rightArrow">
            <a:avLst>
              <a:gd name="adj1" fmla="val 50000"/>
              <a:gd name="adj2" fmla="val 26500"/>
            </a:avLst>
          </a:prstGeom>
          <a:solidFill>
            <a:srgbClr val="FFFFCC"/>
          </a:solidFill>
          <a:ln w="9525" cap="flat" cmpd="sng">
            <a:solidFill>
              <a:srgbClr val="00CC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197" name="Picture 5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6100" y="3068638"/>
            <a:ext cx="2705100" cy="294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Picture 6" descr="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8175" y="3357563"/>
            <a:ext cx="2016125" cy="2736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609600" y="914400"/>
            <a:ext cx="16764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纸船</a:t>
            </a:r>
            <a:endParaRPr lang="zh-CN" altLang="en-US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000" y="914400"/>
            <a:ext cx="16764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风筝</a:t>
            </a:r>
            <a:endParaRPr lang="zh-CN" altLang="en-US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ndAc>
      <p:stSnd>
        <p:snd r:embed="rId5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8600" y="-228600"/>
            <a:ext cx="9742488" cy="7456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3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688" y="2636838"/>
            <a:ext cx="1438275" cy="950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矩形 6"/>
          <p:cNvSpPr/>
          <p:nvPr/>
        </p:nvSpPr>
        <p:spPr>
          <a:xfrm>
            <a:off x="0" y="609600"/>
            <a:ext cx="6400800" cy="2127250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3C8C9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2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、松鼠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折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了一只纸船，放在小溪里。纸船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漂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到小熊的家门口。</a:t>
            </a:r>
            <a:endParaRPr lang="zh-CN" altLang="en-US" sz="4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7037E-6 C -0.02761 0.0213 -0.05521 0.04329 -0.07344 0.06019 C -0.09167 0.07731 -0.09757 0.08449 -0.10938 0.10208 C -0.12118 0.11921 -0.1316 0.1419 -0.14375 0.16435 C -0.1559 0.18681 -0.16771 0.21227 -0.18281 0.23727 C -0.19792 0.2625 -0.22535 0.29097 -0.23438 0.31435 C -0.2434 0.33819 -0.22813 0.35255 -0.2375 0.37894 C -0.24688 0.40532 -0.27222 0.45394 -0.29063 0.47269 C -0.30903 0.49167 -0.33958 0.48981 -0.34826 0.49167 " pathEditMode="relative" ptsTypes="aaaaaaaaA">
                                      <p:cBhvr>
                                        <p:cTn id="6" dur="2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9" descr="http://pic1a.nipic.com/2008-11-18/2008111821211550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13" y="-2436812"/>
            <a:ext cx="9144000" cy="9294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矩形 6"/>
          <p:cNvSpPr/>
          <p:nvPr/>
        </p:nvSpPr>
        <p:spPr>
          <a:xfrm>
            <a:off x="1143000" y="2286000"/>
            <a:ext cx="6637338" cy="1152525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3C8C9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endParaRPr lang="en-US" altLang="zh-CN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纸船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漂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到小熊的家门口。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endParaRPr lang="en-US" altLang="zh-CN" sz="1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8" name="矩形 6"/>
          <p:cNvSpPr/>
          <p:nvPr/>
        </p:nvSpPr>
        <p:spPr>
          <a:xfrm>
            <a:off x="1143000" y="3886200"/>
            <a:ext cx="8001000" cy="1138238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3C8C9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endParaRPr lang="en-US" altLang="zh-CN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纸船       ，漂到小熊的家门口。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endParaRPr lang="en-US" altLang="zh-CN" sz="1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9" name="矩形 6"/>
          <p:cNvSpPr/>
          <p:nvPr/>
        </p:nvSpPr>
        <p:spPr>
          <a:xfrm>
            <a:off x="228600" y="381000"/>
            <a:ext cx="8458200" cy="1152525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3C8C9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endParaRPr lang="en-US" altLang="zh-CN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比较句子，哪句用得好些？为什么？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endParaRPr lang="en-US" altLang="zh-CN" sz="1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0" name="TextBox 9"/>
          <p:cNvSpPr txBox="1"/>
          <p:nvPr/>
        </p:nvSpPr>
        <p:spPr>
          <a:xfrm>
            <a:off x="2362200" y="4114800"/>
            <a:ext cx="19050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漂啊漂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0" y="-298450"/>
            <a:ext cx="9742488" cy="7456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688" y="2636838"/>
            <a:ext cx="1438275" cy="950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0" y="990600"/>
            <a:ext cx="8915400" cy="26781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纸船顺着溪流漂呀漂，可能漂过了</a:t>
            </a:r>
            <a:r>
              <a:rPr kumimoji="0" lang="zh-CN" altLang="en-US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一块大石头；</a:t>
            </a:r>
            <a:endParaRPr kumimoji="0" lang="en-US" altLang="zh-CN" sz="36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6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纸船漂呀漂，可能漂过了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______  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纸船漂呀漂，可能漂过了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_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……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_____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3" name="TextBox 6"/>
          <p:cNvSpPr txBox="1"/>
          <p:nvPr/>
        </p:nvSpPr>
        <p:spPr>
          <a:xfrm>
            <a:off x="-214312" y="0"/>
            <a:ext cx="18256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92D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我会想象</a:t>
            </a:r>
            <a:endParaRPr lang="zh-CN" altLang="en-US" sz="3200" b="1" dirty="0">
              <a:solidFill>
                <a:srgbClr val="92D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7037E-6 C -0.02761 0.0213 -0.05521 0.04329 -0.07344 0.06019 C -0.09167 0.07731 -0.09757 0.08449 -0.10938 0.10208 C -0.12118 0.11921 -0.1316 0.1419 -0.14375 0.16435 C -0.1559 0.18681 -0.16771 0.21227 -0.18281 0.23727 C -0.19792 0.2625 -0.22535 0.29097 -0.23438 0.31435 C -0.2434 0.33819 -0.22813 0.35255 -0.2375 0.37894 C -0.24688 0.40532 -0.27222 0.45394 -0.29063 0.47269 C -0.30903 0.49167 -0.33958 0.48981 -0.34826 0.49167 " pathEditMode="relative" ptsTypes="aaaaaaaaA">
                                      <p:cBhvr>
                                        <p:cTn id="6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620713"/>
            <a:ext cx="7383462" cy="420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Rectangle 5"/>
          <p:cNvSpPr/>
          <p:nvPr/>
        </p:nvSpPr>
        <p:spPr>
          <a:xfrm>
            <a:off x="1331913" y="4868863"/>
            <a:ext cx="6613525" cy="137318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小熊拿起纸船一看，乐坏了。纸船里</a:t>
            </a:r>
            <a:endParaRPr lang="zh-CN" altLang="en-US" sz="28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放着一个小松果，松果上挂着一张纸条，</a:t>
            </a:r>
            <a:endParaRPr lang="zh-CN" altLang="en-US" sz="28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上面写着：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祝你快乐！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2" name="Text Box 6"/>
          <p:cNvSpPr txBox="1"/>
          <p:nvPr/>
        </p:nvSpPr>
        <p:spPr>
          <a:xfrm>
            <a:off x="3505200" y="5715000"/>
            <a:ext cx="20875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祝你快乐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9463" name="Text Box 7"/>
          <p:cNvSpPr txBox="1"/>
          <p:nvPr/>
        </p:nvSpPr>
        <p:spPr>
          <a:xfrm>
            <a:off x="2771775" y="5348288"/>
            <a:ext cx="15128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小松果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" name="Text Box 7"/>
          <p:cNvSpPr txBox="1"/>
          <p:nvPr/>
        </p:nvSpPr>
        <p:spPr>
          <a:xfrm>
            <a:off x="5040313" y="4876800"/>
            <a:ext cx="15128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乐坏了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19463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4"/>
          <p:cNvSpPr/>
          <p:nvPr/>
        </p:nvSpPr>
        <p:spPr>
          <a:xfrm>
            <a:off x="3124200" y="1371600"/>
            <a:ext cx="5400675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纸船里放着一个小松果，松果上挂着一张纸条，上面写着：“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祝你快乐！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219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62000"/>
            <a:ext cx="3095625" cy="2046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矩形 6"/>
          <p:cNvSpPr/>
          <p:nvPr/>
        </p:nvSpPr>
        <p:spPr>
          <a:xfrm>
            <a:off x="762000" y="3505200"/>
            <a:ext cx="7543800" cy="1762125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3C8C9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endParaRPr lang="en-US" altLang="zh-CN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小熊不仅得到了</a:t>
            </a:r>
            <a:r>
              <a:rPr lang="zh-CN" altLang="en-US" sz="40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礼物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40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祝福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，还多了一个</a:t>
            </a:r>
            <a:r>
              <a:rPr lang="zh-CN" altLang="en-US" sz="40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朋友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endParaRPr lang="en-US" altLang="zh-CN" sz="1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1101</Words>
  <Application>WPS 演示</Application>
  <PresentationFormat>全屏显示(4:3)</PresentationFormat>
  <Paragraphs>118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Times New Roman</vt:lpstr>
      <vt:lpstr>楷体_GB2312</vt:lpstr>
      <vt:lpstr>黑体</vt:lpstr>
      <vt:lpstr>微软雅黑</vt:lpstr>
      <vt:lpstr>楷体</vt:lpstr>
      <vt:lpstr>华文楷体</vt:lpstr>
      <vt:lpstr>新宋体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Pb</cp:lastModifiedBy>
  <cp:revision>22</cp:revision>
  <dcterms:created xsi:type="dcterms:W3CDTF">2016-12-30T15:50:54Z</dcterms:created>
  <dcterms:modified xsi:type="dcterms:W3CDTF">2016-12-30T16:09:54Z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2052-10.1.0.6135</vt:lpwstr>
  </property>
</Properties>
</file>