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2"/>
    <p:sldId id="562" r:id="rId3"/>
    <p:sldId id="257" r:id="rId4"/>
    <p:sldId id="277" r:id="rId5"/>
    <p:sldId id="278" r:id="rId6"/>
    <p:sldId id="508" r:id="rId7"/>
    <p:sldId id="510" r:id="rId8"/>
    <p:sldId id="511" r:id="rId9"/>
    <p:sldId id="509" r:id="rId10"/>
    <p:sldId id="512" r:id="rId11"/>
    <p:sldId id="457" r:id="rId12"/>
    <p:sldId id="458" r:id="rId13"/>
    <p:sldId id="519" r:id="rId14"/>
    <p:sldId id="517" r:id="rId15"/>
    <p:sldId id="518" r:id="rId16"/>
    <p:sldId id="563" r:id="rId17"/>
    <p:sldId id="258" r:id="rId18"/>
    <p:sldId id="306" r:id="rId19"/>
    <p:sldId id="484" r:id="rId20"/>
    <p:sldId id="542" r:id="rId21"/>
    <p:sldId id="543" r:id="rId22"/>
    <p:sldId id="544" r:id="rId23"/>
    <p:sldId id="545" r:id="rId24"/>
    <p:sldId id="546" r:id="rId25"/>
    <p:sldId id="547" r:id="rId26"/>
    <p:sldId id="548" r:id="rId27"/>
    <p:sldId id="549" r:id="rId28"/>
    <p:sldId id="550" r:id="rId29"/>
    <p:sldId id="551" r:id="rId30"/>
    <p:sldId id="552" r:id="rId31"/>
    <p:sldId id="553" r:id="rId32"/>
    <p:sldId id="554" r:id="rId33"/>
    <p:sldId id="555" r:id="rId34"/>
    <p:sldId id="556" r:id="rId35"/>
    <p:sldId id="557" r:id="rId36"/>
    <p:sldId id="558" r:id="rId37"/>
    <p:sldId id="559" r:id="rId38"/>
    <p:sldId id="560" r:id="rId39"/>
    <p:sldId id="499" r:id="rId40"/>
    <p:sldId id="500" r:id="rId41"/>
    <p:sldId id="501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2" autoAdjust="0"/>
  </p:normalViewPr>
  <p:slideViewPr>
    <p:cSldViewPr>
      <p:cViewPr varScale="1">
        <p:scale>
          <a:sx n="108" d="100"/>
          <a:sy n="108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EBB7-D529-423F-980F-40640C03C1BB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0D697-FA31-450B-96CD-A56E69E124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品词析句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拓展延伸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课堂小结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学法总结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我会认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我会写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1393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结构梳理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整体感知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词语解释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第一课时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6430963"/>
            <a:ext cx="91440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rgbClr val="FDEADA"/>
                </a:solidFill>
                <a:sym typeface="+mn-ea"/>
              </a:rPr>
              <a:t>学缘网：</a:t>
            </a:r>
            <a:r>
              <a:rPr lang="en-US" altLang="zh-CN" b="1">
                <a:solidFill>
                  <a:srgbClr val="FDEADA"/>
                </a:solidFill>
                <a:sym typeface="+mn-ea"/>
              </a:rPr>
              <a:t>www.xueyuanwang.com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cs"/>
              </a:defRPr>
            </a:lvl1pPr>
          </a:lstStyle>
          <a:p>
            <a:pPr>
              <a:defRPr/>
            </a:pPr>
            <a:fld id="{F947D4D3-E9CE-4C6A-9CAD-D63E5F8CCA4F}" type="datetimeFigureOut">
              <a:rPr lang="zh-CN" altLang="en-US"/>
              <a:pPr>
                <a:defRPr/>
              </a:pPr>
              <a:t>2019/8/14 Wednesday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8563" cy="365125"/>
          </a:xfrm>
        </p:spPr>
        <p:txBody>
          <a:bodyPr/>
          <a:lstStyle>
            <a:lvl1pPr algn="ctr" eaLnBrk="1" hangingPunct="1">
              <a:buFontTx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E2F4E4D-1587-465F-82DA-5889E541D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第二课时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几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defRPr>
            </a:lvl1pPr>
          </a:lstStyle>
          <a:p>
            <a:r>
              <a:rPr lang="zh-CN" altLang="en-US" dirty="0"/>
              <a:t>第几课时</a:t>
            </a:r>
          </a:p>
        </p:txBody>
      </p:sp>
      <p:sp>
        <p:nvSpPr>
          <p:cNvPr id="4" name="椭圆 3"/>
          <p:cNvSpPr/>
          <p:nvPr userDrawn="1"/>
        </p:nvSpPr>
        <p:spPr>
          <a:xfrm>
            <a:off x="2915816" y="332656"/>
            <a:ext cx="3672408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学习目标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课文导入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自读要求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初读感知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2019/8/14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/>
          <p:nvPr/>
        </p:nvSpPr>
        <p:spPr>
          <a:xfrm>
            <a:off x="539552" y="2276872"/>
            <a:ext cx="81369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noProof="1">
                <a:latin typeface="+mj-ea"/>
                <a:ea typeface="+mj-ea"/>
              </a:rPr>
              <a:t>5.</a:t>
            </a:r>
            <a:r>
              <a:rPr lang="zh-CN" altLang="en-US" sz="6600" b="1" noProof="1">
                <a:latin typeface="+mj-ea"/>
                <a:ea typeface="+mj-ea"/>
              </a:rPr>
              <a:t>一个豆荚</a:t>
            </a:r>
            <a:endParaRPr lang="en-US" altLang="zh-CN" sz="6600" b="1" noProof="1">
              <a:latin typeface="+mj-ea"/>
              <a:ea typeface="+mj-ea"/>
            </a:endParaRPr>
          </a:p>
          <a:p>
            <a:r>
              <a:rPr lang="zh-CN" altLang="en-US" sz="6600" b="1" noProof="1">
                <a:latin typeface="+mj-ea"/>
                <a:ea typeface="+mj-ea"/>
              </a:rPr>
              <a:t>       里的五粒豆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14382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433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648" y="220486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耐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50"/>
          <p:cNvGrpSpPr/>
          <p:nvPr/>
        </p:nvGrpSpPr>
        <p:grpSpPr bwMode="auto">
          <a:xfrm>
            <a:off x="4860032" y="2132856"/>
            <a:ext cx="1228725" cy="1198880"/>
            <a:chOff x="4788048" y="1473328"/>
            <a:chExt cx="1227942" cy="1198519"/>
          </a:xfrm>
        </p:grpSpPr>
        <p:sp>
          <p:nvSpPr>
            <p:cNvPr id="27" name="TextBox 23"/>
            <p:cNvSpPr txBox="1">
              <a:spLocks noChangeArrowheads="1"/>
            </p:cNvSpPr>
            <p:nvPr/>
          </p:nvSpPr>
          <p:spPr bwMode="auto">
            <a:xfrm>
              <a:off x="4788048" y="1473328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探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342822" y="1491903"/>
            <a:ext cx="96532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nài</a:t>
            </a:r>
            <a:endParaRPr lang="en-US" altLang="zh-CN" sz="4000" b="1" dirty="0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828223" y="1436751"/>
            <a:ext cx="102573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tàn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等线" charset="-122"/>
              <a:cs typeface="汉语拼音" panose="000B0604020202020204" pitchFamily="2" charset="0"/>
              <a:sym typeface="+mn-ea"/>
            </a:endParaRPr>
          </a:p>
        </p:txBody>
      </p:sp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953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693349"/>
            <a:ext cx="1296144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475656" y="4653136"/>
            <a:ext cx="122413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愉</a:t>
            </a:r>
          </a:p>
        </p:txBody>
      </p:sp>
      <p:grpSp>
        <p:nvGrpSpPr>
          <p:cNvPr id="9" name="组合 50"/>
          <p:cNvGrpSpPr/>
          <p:nvPr/>
        </p:nvGrpSpPr>
        <p:grpSpPr bwMode="auto">
          <a:xfrm>
            <a:off x="4860032" y="4725144"/>
            <a:ext cx="1228725" cy="1198880"/>
            <a:chOff x="4760954" y="1566118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566118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曾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1481252" y="3986818"/>
            <a:ext cx="81144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  <a:latin typeface="Pinyin Adjust"/>
                <a:ea typeface="方正姚体" pitchFamily="2" charset="-122"/>
              </a:rPr>
              <a:t>yú</a:t>
            </a: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4699953" y="3986276"/>
            <a:ext cx="142058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cénɡ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27784" y="2636912"/>
            <a:ext cx="2313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耐心 耐用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2200" y="2564904"/>
            <a:ext cx="2246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探求 探测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99792" y="501317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愉快 愉悦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44208" y="5013176"/>
            <a:ext cx="2318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曾经 未曾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988840"/>
            <a:ext cx="741521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恐怕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表示估计兼担心。</a:t>
            </a:r>
            <a:endParaRPr lang="en-US" altLang="zh-CN" sz="2800" b="1" dirty="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僵硬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（肢体）不能活动；呆板，不灵活。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囚犯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关在监狱里的犯人。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水笕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横安在屋檐上承接雨水的长竹管。</a:t>
            </a:r>
            <a:endParaRPr lang="en-US" altLang="zh-CN" sz="2800" b="1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洋溢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（情绪、气氛等）充分流露。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2060848"/>
            <a:ext cx="7776864" cy="2012855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自由朗读课文，注意生字词的读音，边读边思考：课文讲述了一个怎样的故事？是按照什么顺序讲的？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1505"/>
          <p:cNvSpPr txBox="1"/>
          <p:nvPr/>
        </p:nvSpPr>
        <p:spPr>
          <a:xfrm>
            <a:off x="1043608" y="2492896"/>
            <a:ext cx="7253288" cy="1930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课文按照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事情发展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的顺序讲述了一个成熟了的豆荚裂开了，里面的五个豆粒飞到广大的世界里去，各奔前程的故事。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豌豆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924944"/>
            <a:ext cx="4100759" cy="2733839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6" name="组合 25"/>
          <p:cNvGrpSpPr/>
          <p:nvPr/>
        </p:nvGrpSpPr>
        <p:grpSpPr>
          <a:xfrm>
            <a:off x="755576" y="1700808"/>
            <a:ext cx="3614979" cy="941522"/>
            <a:chOff x="1350533" y="143111"/>
            <a:chExt cx="4129872" cy="1503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云形 26"/>
            <p:cNvSpPr/>
            <p:nvPr/>
          </p:nvSpPr>
          <p:spPr>
            <a:xfrm>
              <a:off x="1350533" y="143111"/>
              <a:ext cx="4129872" cy="1503337"/>
            </a:xfrm>
            <a:prstGeom prst="cloud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44119" y="373063"/>
              <a:ext cx="3523066" cy="933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3200" b="1" strike="noStrike" noProof="1">
                  <a:solidFill>
                    <a:srgbClr val="FFFF00"/>
                  </a:solidFill>
                  <a:latin typeface="楷体" pitchFamily="49" charset="-122"/>
                  <a:ea typeface="楷体" pitchFamily="49" charset="-122"/>
                </a:rPr>
                <a:t>事情发展的顺序</a:t>
              </a:r>
              <a:endParaRPr lang="en-US" altLang="zh-CN" sz="3200" b="1" strike="noStrike" noProof="1">
                <a:solidFill>
                  <a:srgbClr val="FFFF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95463" y="3093482"/>
            <a:ext cx="1512094" cy="763190"/>
            <a:chOff x="859293" y="3880021"/>
            <a:chExt cx="2016691" cy="1952133"/>
          </a:xfrm>
        </p:grpSpPr>
        <p:sp>
          <p:nvSpPr>
            <p:cNvPr id="30" name="椭圆 29"/>
            <p:cNvSpPr/>
            <p:nvPr/>
          </p:nvSpPr>
          <p:spPr>
            <a:xfrm>
              <a:off x="879443" y="3880021"/>
              <a:ext cx="1955561" cy="1952133"/>
            </a:xfrm>
            <a:prstGeom prst="ellipse">
              <a:avLst/>
            </a:prstGeom>
            <a:solidFill>
              <a:srgbClr val="87FFB4"/>
            </a:solidFill>
            <a:ln>
              <a:solidFill>
                <a:srgbClr val="00B05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6389" name="TextBox 2"/>
            <p:cNvSpPr txBox="1"/>
            <p:nvPr/>
          </p:nvSpPr>
          <p:spPr>
            <a:xfrm>
              <a:off x="859293" y="4073917"/>
              <a:ext cx="2016691" cy="1465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起因</a:t>
              </a:r>
              <a:endPara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04988" y="4005064"/>
            <a:ext cx="1512094" cy="763191"/>
            <a:chOff x="859293" y="3747949"/>
            <a:chExt cx="2016691" cy="1952133"/>
          </a:xfrm>
        </p:grpSpPr>
        <p:sp>
          <p:nvSpPr>
            <p:cNvPr id="33" name="椭圆 32"/>
            <p:cNvSpPr/>
            <p:nvPr/>
          </p:nvSpPr>
          <p:spPr>
            <a:xfrm>
              <a:off x="900248" y="3747949"/>
              <a:ext cx="1955561" cy="1952133"/>
            </a:xfrm>
            <a:prstGeom prst="ellipse">
              <a:avLst/>
            </a:prstGeom>
            <a:solidFill>
              <a:srgbClr val="87FFB4"/>
            </a:solidFill>
            <a:ln>
              <a:solidFill>
                <a:srgbClr val="00B05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6392" name="TextBox 2"/>
            <p:cNvSpPr txBox="1"/>
            <p:nvPr/>
          </p:nvSpPr>
          <p:spPr>
            <a:xfrm>
              <a:off x="859293" y="4073917"/>
              <a:ext cx="2016691" cy="1465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经过</a:t>
              </a:r>
              <a:endPara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4941168"/>
            <a:ext cx="1512094" cy="763191"/>
            <a:chOff x="859293" y="3880021"/>
            <a:chExt cx="2016691" cy="1952133"/>
          </a:xfrm>
        </p:grpSpPr>
        <p:sp>
          <p:nvSpPr>
            <p:cNvPr id="36" name="椭圆 35"/>
            <p:cNvSpPr/>
            <p:nvPr/>
          </p:nvSpPr>
          <p:spPr>
            <a:xfrm>
              <a:off x="879443" y="3880021"/>
              <a:ext cx="1955561" cy="1952133"/>
            </a:xfrm>
            <a:prstGeom prst="ellipse">
              <a:avLst/>
            </a:prstGeom>
            <a:solidFill>
              <a:srgbClr val="87FFB4"/>
            </a:solidFill>
            <a:ln>
              <a:solidFill>
                <a:srgbClr val="00B05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35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6395" name="TextBox 2"/>
            <p:cNvSpPr txBox="1"/>
            <p:nvPr/>
          </p:nvSpPr>
          <p:spPr>
            <a:xfrm>
              <a:off x="859293" y="4073917"/>
              <a:ext cx="2016691" cy="14657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结果</a:t>
              </a:r>
              <a:endPara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2"/>
          <p:cNvSpPr txBox="1"/>
          <p:nvPr/>
        </p:nvSpPr>
        <p:spPr>
          <a:xfrm>
            <a:off x="611560" y="1412776"/>
            <a:ext cx="6815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读课文，五粒豆有什么愿望？</a:t>
            </a:r>
          </a:p>
        </p:txBody>
      </p:sp>
      <p:sp>
        <p:nvSpPr>
          <p:cNvPr id="10" name="文本框 19"/>
          <p:cNvSpPr txBox="1"/>
          <p:nvPr/>
        </p:nvSpPr>
        <p:spPr>
          <a:xfrm>
            <a:off x="6821933" y="2149119"/>
            <a:ext cx="1633609" cy="1232252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飞到广阔的世界里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5150294" y="2152442"/>
            <a:ext cx="1478102" cy="1232252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飞进太阳里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2910662" y="3337295"/>
            <a:ext cx="2623584" cy="925032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586911" y="3329320"/>
            <a:ext cx="5685759" cy="1039652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9"/>
          <p:cNvSpPr txBox="1"/>
          <p:nvPr/>
        </p:nvSpPr>
        <p:spPr>
          <a:xfrm>
            <a:off x="2840371" y="2147125"/>
            <a:ext cx="2155323" cy="1232252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飞到哪就在哪，睡大觉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9"/>
          <p:cNvSpPr txBox="1"/>
          <p:nvPr/>
        </p:nvSpPr>
        <p:spPr>
          <a:xfrm>
            <a:off x="634115" y="2149784"/>
            <a:ext cx="2155323" cy="1232252"/>
          </a:xfrm>
          <a:prstGeom prst="roundRect">
            <a:avLst/>
          </a:prstGeom>
          <a:solidFill>
            <a:srgbClr val="A1C450"/>
          </a:solidFill>
          <a:ln w="3175" cmpd="tri">
            <a:noFill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该怎么办就怎么办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8829" y="4315766"/>
            <a:ext cx="993389" cy="93587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27" name="图片 26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1808" y="4278553"/>
            <a:ext cx="993389" cy="93587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28" name="图片 27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0103" y="4374245"/>
            <a:ext cx="993389" cy="93587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29" name="图片 28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7012" y="4326399"/>
            <a:ext cx="993389" cy="93587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pic>
        <p:nvPicPr>
          <p:cNvPr id="30" name="图片 29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2320" y="4437112"/>
            <a:ext cx="993389" cy="935877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773519" y="5299001"/>
            <a:ext cx="11128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第一粒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55776" y="5301208"/>
            <a:ext cx="11128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第二粒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55976" y="5373216"/>
            <a:ext cx="11128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第三粒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012160" y="5301208"/>
            <a:ext cx="11128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第四粒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52320" y="5373216"/>
            <a:ext cx="1112805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第五粒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3800558" y="3449610"/>
            <a:ext cx="1114343" cy="914045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218467" y="3305396"/>
            <a:ext cx="1990949" cy="1052942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979712" y="3501008"/>
            <a:ext cx="5890438" cy="893453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4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2"/>
          <p:cNvSpPr txBox="1">
            <a:spLocks/>
          </p:cNvSpPr>
          <p:nvPr/>
        </p:nvSpPr>
        <p:spPr>
          <a:xfrm>
            <a:off x="539552" y="2276872"/>
            <a:ext cx="7772400" cy="1470025"/>
          </a:xfrm>
        </p:spPr>
        <p:txBody>
          <a:bodyPr vert="horz" wrap="square" anchor="ctr"/>
          <a:lstStyle>
            <a:lvl1pPr lvl="0" algn="r">
              <a:defRPr sz="4000"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816610" y="1661160"/>
            <a:ext cx="7537450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通过上节课的学习，我们了解了五粒豆的不同经历，提出了要解决的问题并作了初步的探讨。这节课来品读课文，体会人物的感情。</a:t>
            </a:r>
          </a:p>
        </p:txBody>
      </p:sp>
      <p:pic>
        <p:nvPicPr>
          <p:cNvPr id="3" name="图片 2" descr="20160801133231_18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AEDF4"/>
              </a:clrFrom>
              <a:clrTo>
                <a:srgbClr val="EAEDF4">
                  <a:alpha val="0"/>
                </a:srgbClr>
              </a:clrTo>
            </a:clrChange>
          </a:blip>
          <a:srcRect r="7312"/>
          <a:stretch>
            <a:fillRect/>
          </a:stretch>
        </p:blipFill>
        <p:spPr>
          <a:xfrm>
            <a:off x="2484600" y="3173903"/>
            <a:ext cx="4481513" cy="3417338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1988840"/>
            <a:ext cx="7848044" cy="254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1．理解伴随着豌豆苗的成长，为什么小女孩的病就慢慢好了。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2．学习阅读中梳理问题，解决问题。</a:t>
            </a:r>
          </a:p>
          <a:p>
            <a:pPr>
              <a:lnSpc>
                <a:spcPct val="120000"/>
              </a:lnSpc>
            </a:pP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259632" y="2564904"/>
            <a:ext cx="5040560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阅读课文第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1-6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体会普通的豌豆荚在作者笔下是多么的富有情趣。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20150527070755960.jpg"/>
          <p:cNvPicPr>
            <a:picLocks noChangeAspect="1"/>
          </p:cNvPicPr>
          <p:nvPr/>
        </p:nvPicPr>
        <p:blipFill>
          <a:blip r:embed="rId2" cstate="print"/>
          <a:srcRect l="11535" t="21505" r="14637" b="32413"/>
          <a:stretch>
            <a:fillRect/>
          </a:stretch>
        </p:blipFill>
        <p:spPr>
          <a:xfrm rot="1670984">
            <a:off x="4985658" y="1975393"/>
            <a:ext cx="3987052" cy="186893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2"/>
          <p:cNvSpPr txBox="1">
            <a:spLocks/>
          </p:cNvSpPr>
          <p:nvPr/>
        </p:nvSpPr>
        <p:spPr>
          <a:xfrm>
            <a:off x="539552" y="2204864"/>
            <a:ext cx="7772400" cy="1470025"/>
          </a:xfrm>
        </p:spPr>
        <p:txBody>
          <a:bodyPr vert="horz" wrap="square" anchor="ctr"/>
          <a:lstStyle>
            <a:lvl1pPr lvl="0" algn="r">
              <a:defRPr sz="4000" b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81128"/>
            <a:ext cx="87630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豆荚和豌豆都是绿的，豌豆就以为整个世界都是绿的。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5220072" y="2492896"/>
            <a:ext cx="3240360" cy="1800200"/>
          </a:xfrm>
          <a:prstGeom prst="cloudCallout">
            <a:avLst>
              <a:gd name="adj1" fmla="val -30158"/>
              <a:gd name="adj2" fmla="val 7045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坐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井观天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4255" y="5296907"/>
            <a:ext cx="389722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让你联想到什么寓言故事？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3419872" y="3424699"/>
            <a:ext cx="1440160" cy="720080"/>
          </a:xfrm>
          <a:prstGeom prst="cloudCallout">
            <a:avLst>
              <a:gd name="adj1" fmla="val 4011"/>
              <a:gd name="adj2" fmla="val 96731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青蛙</a:t>
            </a:r>
          </a:p>
        </p:txBody>
      </p:sp>
      <p:sp>
        <p:nvSpPr>
          <p:cNvPr id="82946" name="AutoShape 2" descr="http://zkres2.myzaker.com/201710/59dd85047f52e9cc03000a46_640.jpg"/>
          <p:cNvSpPr>
            <a:spLocks noChangeAspect="1" noChangeArrowheads="1"/>
          </p:cNvSpPr>
          <p:nvPr/>
        </p:nvSpPr>
        <p:spPr bwMode="auto">
          <a:xfrm>
            <a:off x="155575" y="193262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 descr="59dd85047f52e9cc03000a46_640.jpg"/>
          <p:cNvPicPr>
            <a:picLocks noChangeAspect="1"/>
          </p:cNvPicPr>
          <p:nvPr/>
        </p:nvPicPr>
        <p:blipFill>
          <a:blip r:embed="rId2" cstate="print"/>
          <a:srcRect l="18107" r="14563" b="10401"/>
          <a:stretch>
            <a:fillRect/>
          </a:stretch>
        </p:blipFill>
        <p:spPr>
          <a:xfrm>
            <a:off x="539552" y="2204864"/>
            <a:ext cx="2339752" cy="20433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椭圆 9"/>
          <p:cNvSpPr/>
          <p:nvPr/>
        </p:nvSpPr>
        <p:spPr>
          <a:xfrm>
            <a:off x="3995936" y="4581128"/>
            <a:ext cx="801370" cy="52197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20150527070755960.jpg"/>
          <p:cNvPicPr>
            <a:picLocks noChangeAspect="1"/>
          </p:cNvPicPr>
          <p:nvPr/>
        </p:nvPicPr>
        <p:blipFill>
          <a:blip r:embed="rId2" cstate="print"/>
          <a:srcRect l="11535" t="21505" r="14637" b="32413"/>
          <a:stretch>
            <a:fillRect/>
          </a:stretch>
        </p:blipFill>
        <p:spPr>
          <a:xfrm rot="1473695">
            <a:off x="6367469" y="2265297"/>
            <a:ext cx="2638835" cy="12369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467544" y="2132856"/>
            <a:ext cx="6162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豌豆按照它们在家庭里的地位，坐成一排。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632" y="3284984"/>
            <a:ext cx="4512774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按照从大到小的顺序排列。</a:t>
            </a:r>
          </a:p>
        </p:txBody>
      </p:sp>
      <p:sp>
        <p:nvSpPr>
          <p:cNvPr id="10" name="椭圆 9"/>
          <p:cNvSpPr/>
          <p:nvPr/>
        </p:nvSpPr>
        <p:spPr>
          <a:xfrm>
            <a:off x="3059831" y="2060848"/>
            <a:ext cx="2376265" cy="68897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23528" y="3861048"/>
            <a:ext cx="73850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“老这样坐下去，我恐怕会变得僵硬起来。我觉得外面似乎发生了一些事情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我有这种预感！”</a:t>
            </a:r>
          </a:p>
        </p:txBody>
      </p:sp>
      <p:sp>
        <p:nvSpPr>
          <p:cNvPr id="14" name="椭圆 13"/>
          <p:cNvSpPr/>
          <p:nvPr/>
        </p:nvSpPr>
        <p:spPr>
          <a:xfrm>
            <a:off x="5724127" y="3861048"/>
            <a:ext cx="792089" cy="50419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331640" y="5229200"/>
            <a:ext cx="5594801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豌豆越成熟就会变得越来越坚硬。</a:t>
            </a:r>
          </a:p>
        </p:txBody>
      </p:sp>
      <p:pic>
        <p:nvPicPr>
          <p:cNvPr id="16" name="图片 15" descr="p9675100.jpg"/>
          <p:cNvPicPr>
            <a:picLocks noChangeAspect="1"/>
          </p:cNvPicPr>
          <p:nvPr/>
        </p:nvPicPr>
        <p:blipFill>
          <a:blip r:embed="rId3" cstate="print"/>
          <a:srcRect t="28350" b="4320"/>
          <a:stretch>
            <a:fillRect/>
          </a:stretch>
        </p:blipFill>
        <p:spPr>
          <a:xfrm>
            <a:off x="7092280" y="4797152"/>
            <a:ext cx="1855311" cy="124918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0" grpId="0" bldLvl="0" animBg="1"/>
      <p:bldP spid="13" grpId="0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87624" y="2060848"/>
            <a:ext cx="434046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分角色朗读第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7—12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自然段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3068960"/>
            <a:ext cx="727280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    说</a:t>
            </a:r>
            <a:r>
              <a:rPr lang="zh-CN" altLang="en-US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说五粒豌豆即将分开时，豌豆</a:t>
            </a:r>
            <a:r>
              <a:rPr lang="zh-CN" altLang="en-US" sz="32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们各自的</a:t>
            </a:r>
            <a:r>
              <a:rPr lang="zh-CN" altLang="en-US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打算，用原文归纳它们的愿望。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65" y="234596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1772816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第一粒豆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492896"/>
            <a:ext cx="72523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要飞到广阔的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世界里去了！如果你能捉住我，就请你来吧！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”第一粒豌豆说完就飞走了。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400506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第二粒豆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495" y="4659630"/>
            <a:ext cx="7026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我将直接飞进太阳里去，这才像一粒豌豆呢，而且与我的身份非常相称！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”于是，它也飞走了。</a:t>
            </a:r>
          </a:p>
        </p:txBody>
      </p:sp>
      <p:sp>
        <p:nvSpPr>
          <p:cNvPr id="7" name="爆炸形 1 6"/>
          <p:cNvSpPr/>
          <p:nvPr/>
        </p:nvSpPr>
        <p:spPr>
          <a:xfrm>
            <a:off x="5549408" y="3303265"/>
            <a:ext cx="3055039" cy="1421879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自高自大</a:t>
            </a:r>
          </a:p>
        </p:txBody>
      </p:sp>
      <p:pic>
        <p:nvPicPr>
          <p:cNvPr id="8" name="图片 7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65" y="4073163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204864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2276872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第三、四粒豆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885" y="3137535"/>
            <a:ext cx="68091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我们到了哪儿，就在哪儿住下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”接下来的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两粒说，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不过，我们还得向前滚。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</p:txBody>
      </p:sp>
      <p:sp>
        <p:nvSpPr>
          <p:cNvPr id="7" name="爆炸形 1 6"/>
          <p:cNvSpPr/>
          <p:nvPr/>
        </p:nvSpPr>
        <p:spPr>
          <a:xfrm>
            <a:off x="2915920" y="4074160"/>
            <a:ext cx="3568700" cy="1656080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不满足现状</a:t>
            </a:r>
          </a:p>
        </p:txBody>
      </p:sp>
      <p:pic>
        <p:nvPicPr>
          <p:cNvPr id="4" name="图片 3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49898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rBEhWFLNFRwIAAAAAARhjpd9O4UAAHs7gJ-iI8ABGGm498.jpg!q70_看图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89860"/>
            <a:ext cx="840764" cy="7920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 prst="angle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619672" y="234584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第五粒豆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930525"/>
            <a:ext cx="72320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该怎么样就怎么样吧！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”最后的那一粒说。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该怎么样就怎么样！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”这粒豆说。</a:t>
            </a:r>
          </a:p>
        </p:txBody>
      </p:sp>
      <p:sp>
        <p:nvSpPr>
          <p:cNvPr id="7" name="爆炸形 1 6"/>
          <p:cNvSpPr/>
          <p:nvPr/>
        </p:nvSpPr>
        <p:spPr>
          <a:xfrm>
            <a:off x="2215808" y="3791213"/>
            <a:ext cx="4968552" cy="2448272"/>
          </a:xfrm>
          <a:prstGeom prst="irregularSeal1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随遇而安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喜欢平静的生活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12925" y="2122071"/>
            <a:ext cx="4608512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自由朗读第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13—21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自然段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2875" y="2913380"/>
            <a:ext cx="712978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思考：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最后那粒豌豆有没有实现自己的愿望呢？它是怎样长大的？小姑娘又是怎样长好的？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39552" y="2780928"/>
            <a:ext cx="786828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小豌豆刚到长满青苔的窗台上住下时，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051720" y="3284984"/>
            <a:ext cx="26752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身体非常虚弱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988840"/>
            <a:ext cx="807085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黑体" panose="02010609060101010101" pitchFamily="2" charset="-122"/>
              </a:rPr>
              <a:t>细读第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黑体" panose="02010609060101010101" pitchFamily="2" charset="-122"/>
              </a:rPr>
              <a:t>13—21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黑体" panose="02010609060101010101" pitchFamily="2" charset="-122"/>
              </a:rPr>
              <a:t>和最后一个自然段，完成填空。</a:t>
            </a:r>
          </a:p>
        </p:txBody>
      </p:sp>
      <p:sp>
        <p:nvSpPr>
          <p:cNvPr id="6" name="矩形 5"/>
          <p:cNvSpPr/>
          <p:nvPr/>
        </p:nvSpPr>
        <p:spPr>
          <a:xfrm>
            <a:off x="614045" y="4248150"/>
            <a:ext cx="779653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小豌豆长出了小叶子，小姑娘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    ）。</a:t>
            </a:r>
          </a:p>
        </p:txBody>
      </p:sp>
      <p:sp>
        <p:nvSpPr>
          <p:cNvPr id="8" name="矩形 7"/>
          <p:cNvSpPr/>
          <p:nvPr/>
        </p:nvSpPr>
        <p:spPr>
          <a:xfrm>
            <a:off x="1057275" y="4730750"/>
            <a:ext cx="31680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觉得好了一些了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5" grpId="0" bldLvl="0" animBg="1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684" y="1954044"/>
            <a:ext cx="3888432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太阳今天在我身上照得怪暖和的。这粒豆子长得好极了，我也会好起来的；我能爬起来，走到温暖的太阳光中去。</a:t>
            </a: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78454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 descr="mp25456468_1438569260882_2_t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864385"/>
            <a:ext cx="3915882" cy="318475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83260" y="2132330"/>
            <a:ext cx="795083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小豌豆盘绕着绳子向上生长，小姑娘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          ）。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301115" y="2625090"/>
            <a:ext cx="36823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能够坐一整个钟头</a:t>
            </a:r>
          </a:p>
        </p:txBody>
      </p:sp>
      <p:sp>
        <p:nvSpPr>
          <p:cNvPr id="6" name="矩形 5"/>
          <p:cNvSpPr/>
          <p:nvPr/>
        </p:nvSpPr>
        <p:spPr>
          <a:xfrm>
            <a:off x="683260" y="3520440"/>
            <a:ext cx="795083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小豌豆开出一朵嫩红色的小花，小姑娘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                     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4005064"/>
            <a:ext cx="72728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脸上洋溢着健康的光彩，眼睛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发着亮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9199" y="2103388"/>
            <a:ext cx="696682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豌豆是一种攀缘草本，绿色，椭圆形，内侧有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2—10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粒种子。今天我们一起来认识一个豆荚里的五粒豌豆吧！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331640" y="2708920"/>
            <a:ext cx="712978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母亲虽然不相信，但她还是仔细地用一根小棍子把豌豆苗支起来，使它不至于被风吹断，这体现了什么？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59632" y="170080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想一想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844824"/>
            <a:ext cx="3888432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虽然母亲不相信，但她还是仔细地用一根小棍子把这植物支起来，好使它不被风吹断，因为它使她的女儿对生命产生了愉快的想象。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71278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 descr="7f61c191xc4b09c8650bc&amp;690.jpg"/>
          <p:cNvPicPr>
            <a:picLocks noChangeAspect="1"/>
          </p:cNvPicPr>
          <p:nvPr/>
        </p:nvPicPr>
        <p:blipFill>
          <a:blip r:embed="rId2" cstate="print"/>
          <a:srcRect l="15963"/>
          <a:stretch>
            <a:fillRect/>
          </a:stretch>
        </p:blipFill>
        <p:spPr>
          <a:xfrm>
            <a:off x="5220072" y="1556792"/>
            <a:ext cx="3759714" cy="43924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圆角矩形 7"/>
          <p:cNvSpPr/>
          <p:nvPr/>
        </p:nvSpPr>
        <p:spPr>
          <a:xfrm>
            <a:off x="467544" y="1412776"/>
            <a:ext cx="4680520" cy="47525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母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亲一个细小的动作寄托了对女儿获得重生的渴望，虽然她不相信一株小小的豌豆苗会创造奇迹，但她更愿意让这株豌豆苗陪伴着病中的女儿，给她带来获得重生的力量。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1689" y="2910989"/>
            <a:ext cx="388843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低下头来，轻轻地吻了一下柔嫩的叶子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。这一天简直像一个节日。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AutoShape 2" descr="http://photocdn.sohu.com/20150803/mp25456468_1438569260882_2_th.png"/>
          <p:cNvSpPr>
            <a:spLocks noChangeAspect="1" noChangeArrowheads="1"/>
          </p:cNvSpPr>
          <p:nvPr/>
        </p:nvSpPr>
        <p:spPr bwMode="auto">
          <a:xfrm>
            <a:off x="155575" y="164560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 descr="4a1b1f8fhb52551d5fa3f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9357" y="2664362"/>
            <a:ext cx="4051116" cy="3296012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3" name="组合 2"/>
          <p:cNvGrpSpPr/>
          <p:nvPr/>
        </p:nvGrpSpPr>
        <p:grpSpPr>
          <a:xfrm>
            <a:off x="1187624" y="5085184"/>
            <a:ext cx="1484630" cy="796290"/>
            <a:chOff x="8049592" y="1942376"/>
            <a:chExt cx="1484630" cy="796290"/>
          </a:xfrm>
        </p:grpSpPr>
        <p:sp>
          <p:nvSpPr>
            <p:cNvPr id="77" name="云形 76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喜爱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15816" y="5085184"/>
            <a:ext cx="1484630" cy="796290"/>
            <a:chOff x="8049592" y="1942376"/>
            <a:chExt cx="1484630" cy="796290"/>
          </a:xfrm>
        </p:grpSpPr>
        <p:sp>
          <p:nvSpPr>
            <p:cNvPr id="4" name="云形 3"/>
            <p:cNvSpPr/>
            <p:nvPr/>
          </p:nvSpPr>
          <p:spPr>
            <a:xfrm>
              <a:off x="8049592" y="1942376"/>
              <a:ext cx="1484630" cy="7962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TextBox 75"/>
            <p:cNvSpPr txBox="1"/>
            <p:nvPr/>
          </p:nvSpPr>
          <p:spPr>
            <a:xfrm>
              <a:off x="8221480" y="1995686"/>
              <a:ext cx="110109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感激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467544" y="1844824"/>
            <a:ext cx="71297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看到开花的豌豆苗，小姑娘有什么表现？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5576" y="3212976"/>
            <a:ext cx="7759065" cy="19995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小姑娘受到豌豆生命力的鼓舞,终于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能够坐起来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,并且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快乐地生活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母亲也对生活充满了希望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。所以说“简直像一个节日”。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132856"/>
            <a:ext cx="6983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 panose="02010609060101010101" pitchFamily="2" charset="-122"/>
                <a:sym typeface="+mn-ea"/>
              </a:rPr>
              <a:t>为什么说“这一天简直像一个节日”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 panose="02010609060101010101" pitchFamily="2" charset="-122"/>
                <a:sym typeface="+mn-ea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15616" y="1844824"/>
            <a:ext cx="5514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自由朗读第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22—24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自然段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5616" y="2708920"/>
            <a:ext cx="717105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思考：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其余几粒豌豆怎样了？你懂得了什么？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小姑娘对豌豆有怎样的感情？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11560" y="2204864"/>
            <a:ext cx="7955915" cy="29316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通过这几粒豌豆，我们懂得了生命的价值不在于志向的大小，而是在于它实际的付出和产生的影响。所以，我们应该要用平淡的心去面对一切。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2276872"/>
            <a:ext cx="76136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和同学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交流：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伴随着豌豆苗的成长，为什么小女孩的病就慢慢好了呢？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3419872" y="4005064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课后第三题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805" y="2258204"/>
            <a:ext cx="4032448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此刻，顶楼窗子旁那个小女孩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她的脸上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洋溢着健康的光彩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，她的眼睛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发着亮光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正注视着豌豆花，快乐地微笑着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3" name="图片 2" descr="4a1b1f8fhb52551d5fa3f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6000" y="2103021"/>
            <a:ext cx="4123287" cy="335473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圆角矩形 3"/>
          <p:cNvSpPr/>
          <p:nvPr/>
        </p:nvSpPr>
        <p:spPr>
          <a:xfrm>
            <a:off x="311150" y="2103120"/>
            <a:ext cx="4514850" cy="345186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这个纯真可爱的女孩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在最后一粒豌豆努力地发芽、生长、开花的启示下，获得了战胜疾病的信心和勇气，身体也渐渐恢复了健康。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表达了女孩对这粒豌豆的感激与敬佩之情。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5课题解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1773555"/>
            <a:ext cx="9147810" cy="42477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780" y="2129790"/>
            <a:ext cx="7331075" cy="15696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32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文</a:t>
            </a:r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楷体" pitchFamily="49" charset="-122"/>
                <a:ea typeface="楷体" pitchFamily="49" charset="-122"/>
              </a:rPr>
              <a:t>中五粒豌豆的命运各不相同，如果是你的话，你愿意做哪一颗豌豆？为什么？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419872" y="1844824"/>
            <a:ext cx="2016224" cy="931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五颗豌豆各怀不同梦想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9872" y="2852936"/>
            <a:ext cx="2016224" cy="931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豌豆与女孩共同成长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01800" y="2284730"/>
            <a:ext cx="102489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一个豆荚里的五粒豆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19872" y="3933056"/>
            <a:ext cx="2016224" cy="931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五颗豌豆结局不同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56176" y="1844824"/>
            <a:ext cx="830997" cy="30963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平实、仁爱、敬重生命</a:t>
            </a:r>
          </a:p>
          <a:p>
            <a:endParaRPr lang="zh-CN" altLang="en-US" dirty="0"/>
          </a:p>
        </p:txBody>
      </p:sp>
      <p:sp>
        <p:nvSpPr>
          <p:cNvPr id="2" name="左大括号 1"/>
          <p:cNvSpPr/>
          <p:nvPr/>
        </p:nvSpPr>
        <p:spPr>
          <a:xfrm>
            <a:off x="2843530" y="2060848"/>
            <a:ext cx="288310" cy="266429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 rot="10800000">
            <a:off x="5724128" y="2132855"/>
            <a:ext cx="288290" cy="2592288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4" grpId="0" bldLvl="0" animBg="1"/>
      <p:bldP spid="20" grpId="0" bldLvl="0" animBg="1"/>
      <p:bldP spid="34" grpId="0" bldLvl="0" animBg="1"/>
      <p:bldP spid="41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827584" y="1268760"/>
            <a:ext cx="7565910" cy="38410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会认本课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个生字，会写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12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个生字，理解生字组成的词语。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朗读课文，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+mn-ea"/>
              </a:rPr>
              <a:t>感受小豌豆在生长过程中给生病的小姑娘带来的愉快和生机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+mn-ea"/>
              </a:rPr>
              <a:t>赞扬平实、仁爱、敬重生命的生活态度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8355" y="2219325"/>
            <a:ext cx="7527290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一个豆荚里的五粒豆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的一篇童话，通过描述五粒豆子的经历，赞赏了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的生活态度。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44208" y="2204864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安徒生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63688" y="3284984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平实、仁爱、敬重生命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1916832"/>
            <a:ext cx="6411784" cy="1673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1916832"/>
            <a:ext cx="669674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683568" y="2060848"/>
            <a:ext cx="7937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一个人的价值，应当看他贡献了什么，而不应当看他取得了什么。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爱因斯坦</a:t>
            </a:r>
          </a:p>
        </p:txBody>
      </p:sp>
      <p:sp>
        <p:nvSpPr>
          <p:cNvPr id="11" name="矩形 10"/>
          <p:cNvSpPr/>
          <p:nvPr/>
        </p:nvSpPr>
        <p:spPr>
          <a:xfrm>
            <a:off x="755576" y="3501008"/>
            <a:ext cx="79396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生活就像海洋，只有意志坚强的人，才能到达彼岸。        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马克思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3707904" y="1556792"/>
            <a:ext cx="5040560" cy="41601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徒生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丹麦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世纪著名童话作家，被尊称为“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现代童话之父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”。他著名的童话故事有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小锡兵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冰雪女王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拇指姑娘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卖火柴的小女孩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丑小鸭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《一个豆荚里的五粒豆》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是安徒生创作于1853年的一篇童话。 </a:t>
            </a:r>
            <a:endParaRPr lang="zh-CN" altLang="en-US" sz="2800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4" name="Picture 2" descr="http://images.takungpao.com/2018/0402/20180402030120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2952328" cy="309634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0486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50"/>
          <p:cNvGrpSpPr/>
          <p:nvPr/>
        </p:nvGrpSpPr>
        <p:grpSpPr bwMode="auto">
          <a:xfrm>
            <a:off x="1403648" y="2132856"/>
            <a:ext cx="1329581" cy="1121394"/>
            <a:chOff x="4760954" y="141717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41717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豌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1331640" y="1556792"/>
            <a:ext cx="1250663" cy="72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wān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宋体" panose="02010600030101010101" pitchFamily="2" charset="-122"/>
              <a:cs typeface="汉语拼音" panose="000B0604020202020204" pitchFamily="2" charset="0"/>
              <a:sym typeface="+mn-ea"/>
            </a:endParaRPr>
          </a:p>
        </p:txBody>
      </p:sp>
      <p:pic>
        <p:nvPicPr>
          <p:cNvPr id="13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9198" y="217303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50"/>
          <p:cNvGrpSpPr/>
          <p:nvPr/>
        </p:nvGrpSpPr>
        <p:grpSpPr bwMode="auto">
          <a:xfrm>
            <a:off x="3851920" y="2132856"/>
            <a:ext cx="1228725" cy="1198880"/>
            <a:chOff x="4757220" y="1516113"/>
            <a:chExt cx="1227942" cy="1198519"/>
          </a:xfrm>
        </p:grpSpPr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4757220" y="1516113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按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3907473" y="1465326"/>
            <a:ext cx="81304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àn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宋体" panose="02010600030101010101" pitchFamily="2" charset="-122"/>
              <a:cs typeface="汉语拼音" panose="000B0604020202020204" pitchFamily="2" charset="0"/>
              <a:sym typeface="+mn-ea"/>
            </a:endParaRP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088" y="467112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20486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6156176" y="213285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僵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50"/>
          <p:cNvGrpSpPr/>
          <p:nvPr/>
        </p:nvGrpSpPr>
        <p:grpSpPr bwMode="auto">
          <a:xfrm>
            <a:off x="1403648" y="4653136"/>
            <a:ext cx="1228725" cy="1198880"/>
            <a:chOff x="4760954" y="1494132"/>
            <a:chExt cx="1227942" cy="1198519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预</a:t>
              </a: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6084168" y="1484784"/>
            <a:ext cx="14655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jiāng</a:t>
            </a:r>
            <a:endParaRPr lang="en-US" altLang="zh-CN" sz="4000" b="1" dirty="0">
              <a:solidFill>
                <a:srgbClr val="FF0000"/>
              </a:solidFill>
              <a:latin typeface="Pinyin Adjust"/>
              <a:ea typeface="方正姚体" pitchFamily="2" charset="-122"/>
            </a:endParaRP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1621473" y="3951986"/>
            <a:ext cx="81144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yù</a:t>
            </a:r>
          </a:p>
        </p:txBody>
      </p:sp>
      <p:pic>
        <p:nvPicPr>
          <p:cNvPr id="29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8248" y="465461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50"/>
          <p:cNvGrpSpPr/>
          <p:nvPr/>
        </p:nvGrpSpPr>
        <p:grpSpPr bwMode="auto">
          <a:xfrm>
            <a:off x="3851920" y="4653136"/>
            <a:ext cx="1228725" cy="1198880"/>
            <a:chOff x="4760954" y="1494132"/>
            <a:chExt cx="1227942" cy="1198519"/>
          </a:xfrm>
        </p:grpSpPr>
        <p:sp>
          <p:nvSpPr>
            <p:cNvPr id="31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揭</a:t>
              </a:r>
            </a:p>
          </p:txBody>
        </p:sp>
      </p:grpSp>
      <p:sp>
        <p:nvSpPr>
          <p:cNvPr id="32" name="TextBox 40"/>
          <p:cNvSpPr txBox="1">
            <a:spLocks noChangeArrowheads="1"/>
          </p:cNvSpPr>
          <p:nvPr/>
        </p:nvSpPr>
        <p:spPr bwMode="auto">
          <a:xfrm>
            <a:off x="3926523" y="3946906"/>
            <a:ext cx="79060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jiē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宋体" panose="02010600030101010101" pitchFamily="2" charset="-122"/>
              <a:cs typeface="汉语拼音" panose="000B0604020202020204" pitchFamily="2" charset="0"/>
              <a:sym typeface="+mn-ea"/>
            </a:endParaRPr>
          </a:p>
        </p:txBody>
      </p:sp>
      <p:pic>
        <p:nvPicPr>
          <p:cNvPr id="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0293" y="476510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6228184" y="472514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啪</a:t>
            </a:r>
          </a:p>
        </p:txBody>
      </p: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6346622" y="4058573"/>
            <a:ext cx="81766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pā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2713" y="229431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50"/>
          <p:cNvGrpSpPr/>
          <p:nvPr/>
        </p:nvGrpSpPr>
        <p:grpSpPr bwMode="auto">
          <a:xfrm>
            <a:off x="2771800" y="2276872"/>
            <a:ext cx="1228725" cy="1198880"/>
            <a:chOff x="4760954" y="149413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苔</a:t>
              </a:r>
            </a:p>
          </p:txBody>
        </p:sp>
      </p:grp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2725103" y="1570736"/>
            <a:ext cx="84593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tái</a:t>
            </a:r>
          </a:p>
        </p:txBody>
      </p:sp>
      <p:pic>
        <p:nvPicPr>
          <p:cNvPr id="13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873" y="227780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50"/>
          <p:cNvGrpSpPr/>
          <p:nvPr/>
        </p:nvGrpSpPr>
        <p:grpSpPr bwMode="auto">
          <a:xfrm>
            <a:off x="5220072" y="2276872"/>
            <a:ext cx="1228725" cy="1198880"/>
            <a:chOff x="4760954" y="1494132"/>
            <a:chExt cx="1227942" cy="1198519"/>
          </a:xfrm>
        </p:grpSpPr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囚</a:t>
              </a:r>
            </a:p>
          </p:txBody>
        </p:sp>
      </p:grp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5244148" y="1570101"/>
            <a:ext cx="101021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qiú</a:t>
            </a: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873" y="478923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5413" y="477208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2771800" y="472514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框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50"/>
          <p:cNvGrpSpPr/>
          <p:nvPr/>
        </p:nvGrpSpPr>
        <p:grpSpPr bwMode="auto">
          <a:xfrm>
            <a:off x="5148064" y="4725144"/>
            <a:ext cx="1228725" cy="1198880"/>
            <a:chOff x="4760954" y="1494132"/>
            <a:chExt cx="1227942" cy="1198519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溢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2483768" y="4077072"/>
            <a:ext cx="179247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kuàng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方正姚体" pitchFamily="2" charset="-122"/>
            </a:endParaRP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5362258" y="4070096"/>
            <a:ext cx="63190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>
                <a:solidFill>
                  <a:srgbClr val="FF0000"/>
                </a:solidFill>
                <a:latin typeface="Pinyin Adjust"/>
                <a:ea typeface="方正姚体" pitchFamily="2" charset="-122"/>
                <a:sym typeface="+mn-ea"/>
              </a:rPr>
              <a:t>yì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14382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433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648" y="220486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豌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50"/>
          <p:cNvGrpSpPr/>
          <p:nvPr/>
        </p:nvGrpSpPr>
        <p:grpSpPr bwMode="auto">
          <a:xfrm>
            <a:off x="4760913" y="2153666"/>
            <a:ext cx="1228725" cy="1198880"/>
            <a:chOff x="4760954" y="1494132"/>
            <a:chExt cx="1227942" cy="1198519"/>
          </a:xfrm>
        </p:grpSpPr>
        <p:sp>
          <p:nvSpPr>
            <p:cNvPr id="27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按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497762" y="1491903"/>
            <a:ext cx="12506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wān</a:t>
            </a:r>
            <a:endParaRPr lang="en-US" altLang="zh-CN" sz="4000" b="1" dirty="0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986338" y="1436751"/>
            <a:ext cx="81304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àn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等线" charset="-122"/>
              <a:cs typeface="汉语拼音" panose="000B0604020202020204" pitchFamily="2" charset="0"/>
              <a:sym typeface="+mn-ea"/>
            </a:endParaRPr>
          </a:p>
        </p:txBody>
      </p:sp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953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2514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403648" y="472514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舒</a:t>
            </a:r>
          </a:p>
        </p:txBody>
      </p:sp>
      <p:grpSp>
        <p:nvGrpSpPr>
          <p:cNvPr id="9" name="组合 50"/>
          <p:cNvGrpSpPr/>
          <p:nvPr/>
        </p:nvGrpSpPr>
        <p:grpSpPr bwMode="auto">
          <a:xfrm>
            <a:off x="4788024" y="4725144"/>
            <a:ext cx="1228725" cy="1198880"/>
            <a:chOff x="4804547" y="1498939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804547" y="1498939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适</a:t>
              </a: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1331640" y="4005064"/>
            <a:ext cx="110158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  <a:latin typeface="Pinyin Adjust"/>
                <a:ea typeface="方正姚体" pitchFamily="2" charset="-122"/>
              </a:rPr>
              <a:t>shū</a:t>
            </a: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4860032" y="3933056"/>
            <a:ext cx="952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shì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99792" y="2564904"/>
            <a:ext cx="1219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豌豆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00192" y="2636912"/>
            <a:ext cx="219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按照 按时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89225" y="4971414"/>
            <a:ext cx="188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舒服 舒适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72200" y="4941168"/>
            <a:ext cx="255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合适 适当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14382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433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648" y="213285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50"/>
          <p:cNvGrpSpPr/>
          <p:nvPr/>
        </p:nvGrpSpPr>
        <p:grpSpPr bwMode="auto">
          <a:xfrm>
            <a:off x="4788024" y="2132856"/>
            <a:ext cx="1228725" cy="1198880"/>
            <a:chOff x="4788048" y="1473328"/>
            <a:chExt cx="1227942" cy="1198519"/>
          </a:xfrm>
        </p:grpSpPr>
        <p:sp>
          <p:nvSpPr>
            <p:cNvPr id="27" name="TextBox 23"/>
            <p:cNvSpPr txBox="1">
              <a:spLocks noChangeArrowheads="1"/>
            </p:cNvSpPr>
            <p:nvPr/>
          </p:nvSpPr>
          <p:spPr bwMode="auto">
            <a:xfrm>
              <a:off x="4788048" y="1473328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僵</a:t>
              </a:r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187624" y="1484784"/>
            <a:ext cx="15007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kǒnɡ</a:t>
            </a:r>
            <a:endParaRPr lang="en-US" altLang="zh-CN" sz="4000" b="1" dirty="0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644008" y="1412776"/>
            <a:ext cx="14655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jiāng</a:t>
            </a:r>
          </a:p>
        </p:txBody>
      </p:sp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953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693349"/>
            <a:ext cx="1296144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403648" y="465313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硬</a:t>
            </a:r>
          </a:p>
        </p:txBody>
      </p:sp>
      <p:grpSp>
        <p:nvGrpSpPr>
          <p:cNvPr id="9" name="组合 50"/>
          <p:cNvGrpSpPr/>
          <p:nvPr/>
        </p:nvGrpSpPr>
        <p:grpSpPr bwMode="auto">
          <a:xfrm>
            <a:off x="4860032" y="4653136"/>
            <a:ext cx="1228725" cy="1198880"/>
            <a:chOff x="4876509" y="142695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876509" y="142695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枪</a:t>
              </a:r>
              <a:endPara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1259632" y="3933056"/>
            <a:ext cx="13051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  <a:latin typeface="Pinyin Adjust"/>
                <a:ea typeface="方正姚体" pitchFamily="2" charset="-122"/>
              </a:rPr>
              <a:t>yìng</a:t>
            </a: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4572000" y="3933056"/>
            <a:ext cx="164820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Pinyin Adjust"/>
                <a:ea typeface="等线" charset="-122"/>
                <a:sym typeface="+mn-ea"/>
              </a:rPr>
              <a:t>qiānɡ</a:t>
            </a:r>
            <a:endParaRPr lang="en-US" altLang="zh-CN" sz="4000" b="1" dirty="0" err="1">
              <a:solidFill>
                <a:srgbClr val="FF0000"/>
              </a:solidFill>
              <a:latin typeface="Pinyin Adjust"/>
              <a:ea typeface="等线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99792" y="2492896"/>
            <a:ext cx="1921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恐龙 恐怕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97930" y="2567304"/>
            <a:ext cx="2666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僵尸 冻僵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83204" y="5037454"/>
            <a:ext cx="193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坚硬 硬币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97930" y="5037454"/>
            <a:ext cx="2522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抢手 枪击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1429</Words>
  <Application>Microsoft Office PowerPoint</Application>
  <PresentationFormat>全屏显示(4:3)</PresentationFormat>
  <Paragraphs>161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Pinyin Adjust</vt:lpstr>
      <vt:lpstr>方正大黑简体</vt:lpstr>
      <vt:lpstr>方正黑体简体</vt:lpstr>
      <vt:lpstr>黑体</vt:lpstr>
      <vt:lpstr>楷体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41</cp:revision>
  <dcterms:created xsi:type="dcterms:W3CDTF">2018-12-18T08:38:00Z</dcterms:created>
  <dcterms:modified xsi:type="dcterms:W3CDTF">2019-08-14T07:40:09Z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