
<file path=[Content_Types].xml><?xml version="1.0" encoding="utf-8"?>
<Types xmlns="http://schemas.openxmlformats.org/package/2006/content-types"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7" r:id="rId3"/>
    <p:sldId id="262" r:id="rId4"/>
    <p:sldId id="439" r:id="rId5"/>
    <p:sldId id="440" r:id="rId7"/>
    <p:sldId id="441" r:id="rId8"/>
    <p:sldId id="442" r:id="rId9"/>
    <p:sldId id="443" r:id="rId10"/>
    <p:sldId id="444" r:id="rId11"/>
    <p:sldId id="445" r:id="rId12"/>
    <p:sldId id="446" r:id="rId13"/>
    <p:sldId id="447" r:id="rId14"/>
    <p:sldId id="256" r:id="rId15"/>
    <p:sldId id="258" r:id="rId16"/>
    <p:sldId id="374" r:id="rId17"/>
    <p:sldId id="422" r:id="rId18"/>
    <p:sldId id="448" r:id="rId19"/>
    <p:sldId id="449" r:id="rId20"/>
    <p:sldId id="467" r:id="rId21"/>
    <p:sldId id="423" r:id="rId22"/>
    <p:sldId id="450" r:id="rId23"/>
    <p:sldId id="451" r:id="rId24"/>
    <p:sldId id="452" r:id="rId25"/>
    <p:sldId id="453" r:id="rId26"/>
    <p:sldId id="454" r:id="rId27"/>
    <p:sldId id="432" r:id="rId28"/>
    <p:sldId id="455" r:id="rId29"/>
    <p:sldId id="456" r:id="rId30"/>
    <p:sldId id="457" r:id="rId31"/>
    <p:sldId id="464" r:id="rId32"/>
    <p:sldId id="466" r:id="rId3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CC"/>
    <a:srgbClr val="CCFFFF"/>
    <a:srgbClr val="CCFF66"/>
    <a:srgbClr val="9900FF"/>
    <a:srgbClr val="66CCFF"/>
    <a:srgbClr val="FFCC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4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614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2969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3686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3891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4096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09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4301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4505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4710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819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3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4915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5120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5325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5529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5734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2048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/>
          </p:cNvSpPr>
          <p:nvPr>
            <p:ph type="sldImg"/>
          </p:nvPr>
        </p:nvSpPr>
        <p:spPr>
          <a:ln/>
        </p:spPr>
      </p:sp>
      <p:sp>
        <p:nvSpPr>
          <p:cNvPr id="22530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lIns="91440" tIns="45720" rIns="91440" bIns="45720" anchor="t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GI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GIF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hyperlink" Target="http://hi.nipic.com/zhangling/zhuanti_68252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3" name="Picture 7" descr="pic032"/>
          <p:cNvPicPr>
            <a:picLocks noChangeAspect="1"/>
          </p:cNvPicPr>
          <p:nvPr/>
        </p:nvPicPr>
        <p:blipFill>
          <a:blip r:embed="rId1">
            <a:lum bright="42001"/>
          </a:blip>
          <a:stretch>
            <a:fillRect/>
          </a:stretch>
        </p:blipFill>
        <p:spPr>
          <a:xfrm>
            <a:off x="-49212" y="0"/>
            <a:ext cx="10079037" cy="7356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4" name="WordArt 6"/>
          <p:cNvSpPr/>
          <p:nvPr/>
        </p:nvSpPr>
        <p:spPr>
          <a:xfrm>
            <a:off x="1331913" y="2565400"/>
            <a:ext cx="6624637" cy="12969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8998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第四单元总复习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8998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075" name="文本框 1"/>
          <p:cNvSpPr txBox="1"/>
          <p:nvPr/>
        </p:nvSpPr>
        <p:spPr>
          <a:xfrm>
            <a:off x="6078538" y="5737225"/>
            <a:ext cx="421957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张凤梅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Text Box 3"/>
          <p:cNvSpPr txBox="1"/>
          <p:nvPr/>
        </p:nvSpPr>
        <p:spPr>
          <a:xfrm>
            <a:off x="0" y="138113"/>
            <a:ext cx="10072688" cy="45227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、日月潭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日月潭是我国（      ）省最大的一个湖。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那里（        ），（        ），周围有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许多（        ）。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、（     ）把日月潭分成两半，北边像（   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），叫（     ）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南边像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 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），叫（     ）。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70350" y="682625"/>
            <a:ext cx="130333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台湾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0925" y="2308225"/>
            <a:ext cx="17272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光华岛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9888" y="2867025"/>
            <a:ext cx="178117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日潭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2867025"/>
            <a:ext cx="269557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圆圆的太阳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3338" y="1187450"/>
            <a:ext cx="218598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群山环绕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30738" y="1187450"/>
            <a:ext cx="272256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树木茂盛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82725" y="1662113"/>
            <a:ext cx="2587625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名胜古迹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3417888"/>
            <a:ext cx="2695575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弯弯的月亮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9888" y="3417888"/>
            <a:ext cx="1781175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月潭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 Box 3"/>
          <p:cNvSpPr txBox="1"/>
          <p:nvPr/>
        </p:nvSpPr>
        <p:spPr>
          <a:xfrm>
            <a:off x="0" y="138113"/>
            <a:ext cx="10072688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、葡萄沟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葡萄沟是个出产水果的好地方。五月有（     ），七八月有（     ）（     ）（     ），到了八九月份，人们最喜爱的（     ）成熟了。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到了秋季，葡萄一大串一大串地挂在绿叶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底下，有（     ）、（     ）、紫的、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）、淡绿的，（      ），美丽极了。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、葡萄干的颜色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），（      ），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非常有名。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4825" y="1241425"/>
            <a:ext cx="1303338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杏子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24413" y="1241425"/>
            <a:ext cx="1303337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香梨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4825" y="1755775"/>
            <a:ext cx="1303338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沙果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4825" y="2279650"/>
            <a:ext cx="130333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葡萄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4413" y="3371850"/>
            <a:ext cx="130333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白的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16163" y="3371850"/>
            <a:ext cx="130333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红的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8300" y="4016375"/>
            <a:ext cx="181133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暗红的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59313" y="4016375"/>
            <a:ext cx="208121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五光十色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21125" y="4516438"/>
            <a:ext cx="13033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鲜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11925" y="4516438"/>
            <a:ext cx="13033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甜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902450" y="1241425"/>
            <a:ext cx="1303338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蜜桃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2" grpId="0"/>
      <p:bldP spid="4" grpId="0"/>
      <p:bldP spid="5" grpId="0"/>
      <p:bldP spid="7" grpId="0"/>
      <p:bldP spid="6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Rectangle 2"/>
          <p:cNvSpPr>
            <a:spLocks noGrp="1"/>
          </p:cNvSpPr>
          <p:nvPr>
            <p:ph type="ctr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>
              <a:buClrTx/>
              <a:buSzTx/>
              <a:buFontTx/>
            </a:pPr>
            <a:endParaRPr lang="zh-CN" altLang="en-US" dirty="0"/>
          </a:p>
        </p:txBody>
      </p:sp>
      <p:sp>
        <p:nvSpPr>
          <p:cNvPr id="23554" name="Rectangle 3"/>
          <p:cNvSpPr>
            <a:spLocks noGrp="1"/>
          </p:cNvSpPr>
          <p:nvPr>
            <p:ph type="subTitle"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>
              <a:buClrTx/>
              <a:buSzTx/>
              <a:buFontTx/>
            </a:pPr>
            <a:endParaRPr lang="zh-CN" altLang="en-US" dirty="0">
              <a:latin typeface="+mn-lt"/>
              <a:ea typeface="+mn-ea"/>
              <a:cs typeface="+mn-cs"/>
            </a:endParaRPr>
          </a:p>
        </p:txBody>
      </p:sp>
      <p:pic>
        <p:nvPicPr>
          <p:cNvPr id="23555" name="Picture 4" descr="2008527192645465_2"/>
          <p:cNvPicPr>
            <a:picLocks noChangeAspect="1"/>
          </p:cNvPicPr>
          <p:nvPr/>
        </p:nvPicPr>
        <p:blipFill>
          <a:blip r:embed="rId1"/>
          <a:srcRect l="17400" t="3792" r="14592" b="2123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Picture 5" descr="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573463"/>
            <a:ext cx="1800225" cy="180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AutoShape 6"/>
          <p:cNvSpPr/>
          <p:nvPr/>
        </p:nvSpPr>
        <p:spPr>
          <a:xfrm>
            <a:off x="611188" y="404813"/>
            <a:ext cx="4464050" cy="2520950"/>
          </a:xfrm>
          <a:prstGeom prst="wedgeEllipseCallout">
            <a:avLst>
              <a:gd name="adj1" fmla="val -36167"/>
              <a:gd name="adj2" fmla="val 82116"/>
            </a:avLst>
          </a:prstGeom>
          <a:noFill/>
          <a:ln w="381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558" name="Text Box 7"/>
          <p:cNvSpPr txBox="1"/>
          <p:nvPr/>
        </p:nvSpPr>
        <p:spPr>
          <a:xfrm>
            <a:off x="1187450" y="692150"/>
            <a:ext cx="4105275" cy="1323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欢迎来到生字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乐园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p>
            <a:pPr eaLnBrk="1" hangingPunct="1"/>
            <a:endParaRPr lang="zh-CN" altLang="en-US" dirty="0"/>
          </a:p>
        </p:txBody>
      </p:sp>
      <p:sp>
        <p:nvSpPr>
          <p:cNvPr id="24578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p>
            <a:pPr eaLnBrk="1" hangingPunct="1"/>
            <a:endParaRPr lang="zh-CN" altLang="en-US" dirty="0"/>
          </a:p>
        </p:txBody>
      </p:sp>
      <p:pic>
        <p:nvPicPr>
          <p:cNvPr id="24579" name="Picture 4" descr="2007112102050281_2"/>
          <p:cNvPicPr>
            <a:picLocks noChangeAspect="1"/>
          </p:cNvPicPr>
          <p:nvPr/>
        </p:nvPicPr>
        <p:blipFill>
          <a:blip r:embed="rId1"/>
          <a:srcRect l="1883" t="2896" r="21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0" name="Text Box 5"/>
          <p:cNvSpPr txBox="1"/>
          <p:nvPr/>
        </p:nvSpPr>
        <p:spPr>
          <a:xfrm>
            <a:off x="2357438" y="2071688"/>
            <a:ext cx="3878262" cy="15700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9600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我会认</a:t>
            </a:r>
            <a:endParaRPr lang="en-US" altLang="zh-CN" sz="9600" dirty="0">
              <a:solidFill>
                <a:srgbClr val="FF0066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581" name="Picture 6" descr="xyy%20(15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2513"/>
            <a:ext cx="2627313" cy="14398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8001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Text Box 3"/>
          <p:cNvSpPr txBox="1"/>
          <p:nvPr/>
        </p:nvSpPr>
        <p:spPr>
          <a:xfrm>
            <a:off x="0" y="138113"/>
            <a:ext cx="10072688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楼层 依靠 尽头 欲望 无穷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瀑布 香炉 吸烟 遥远 四川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闻名 景区 省心 南部 优秀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尤其 神仙 巨大 座位 著名 形状 潭水 湖面 围绕 茂盛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胜利 中央 小岛 中华 纱布 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27650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Text Box 3"/>
          <p:cNvSpPr txBox="1"/>
          <p:nvPr/>
        </p:nvSpPr>
        <p:spPr>
          <a:xfrm>
            <a:off x="0" y="0"/>
            <a:ext cx="9447213" cy="5630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童话 仙境 吸引 客人 山沟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生产 香梨 月份 树枝 搭建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淡绿 能够 好客 丰收 城市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风干 留下 钉铁钉 水分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味道 昌盛 上铺 空调 硬卧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有限 乘客 销售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Text Box 3"/>
          <p:cNvSpPr txBox="1"/>
          <p:nvPr/>
        </p:nvSpPr>
        <p:spPr>
          <a:xfrm>
            <a:off x="0" y="138113"/>
            <a:ext cx="10072688" cy="56308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楼 层 依 尽 欲 穷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瀑 布 炉 烟 遥 川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闻 名 景 区 省 部 秀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尤 其 仙 巨 位 著 形 状 潭 湖 绕 茂 盛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胜 利 央 岛 华 纱 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30722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5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3" name="Text Box 3"/>
          <p:cNvSpPr txBox="1"/>
          <p:nvPr/>
        </p:nvSpPr>
        <p:spPr>
          <a:xfrm>
            <a:off x="0" y="0"/>
            <a:ext cx="9447213" cy="5630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童 仙 境 引 客 沟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产 梨 份 枝 搭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淡 够 好客 收 城 市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干 留 钉 水分 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味 昌 铺 调 硬 卧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限 乘 客 售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5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给画线的字选择正确的读音。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文本框 1"/>
          <p:cNvSpPr txBox="1"/>
          <p:nvPr/>
        </p:nvSpPr>
        <p:spPr>
          <a:xfrm>
            <a:off x="50800" y="1285875"/>
            <a:ext cx="891222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</a:rPr>
              <a:t>fēn   fèn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地  （</a:t>
            </a:r>
            <a:r>
              <a:rPr lang="zh-CN" altLang="en-US" sz="4800" b="1">
                <a:latin typeface="Arial" panose="020B0604020202020204" pitchFamily="34" charset="0"/>
                <a:ea typeface="楷体" panose="02010609060101010101" pitchFamily="49" charset="-122"/>
              </a:rPr>
              <a:t>kōng   kòng 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该  （</a:t>
            </a:r>
            <a:r>
              <a:rPr lang="zh-CN" altLang="en-US" sz="4800" b="1">
                <a:latin typeface="Arial" panose="020B0604020202020204" pitchFamily="34" charset="0"/>
                <a:ea typeface="楷体" panose="02010609060101010101" pitchFamily="49" charset="-122"/>
              </a:rPr>
              <a:t>yīng   yìng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）           </a:t>
            </a:r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客  （</a:t>
            </a: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hǎo   hào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</a:rPr>
              <a:t>盛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装  （</a:t>
            </a:r>
            <a:r>
              <a:rPr lang="zh-CN" altLang="en-US" sz="4800" b="1">
                <a:latin typeface="Arial" panose="020B0604020202020204" pitchFamily="34" charset="0"/>
                <a:ea typeface="楷体" panose="02010609060101010101" pitchFamily="49" charset="-122"/>
              </a:rPr>
              <a:t>chéng   shèng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）        葡萄</a:t>
            </a:r>
            <a:r>
              <a:rPr lang="zh-CN" altLang="en-US" sz="4800" b="1" u="sng"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4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gān   gàn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16400" y="1274763"/>
            <a:ext cx="909638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7200">
                <a:latin typeface="Arial" panose="020B0604020202020204" pitchFamily="34" charset="0"/>
                <a:ea typeface="楷体" panose="02010609060101010101" pitchFamily="49" charset="-122"/>
              </a:rPr>
              <a:t>√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86300" y="2057400"/>
            <a:ext cx="1387475" cy="2306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7200">
                <a:latin typeface="Arial" panose="020B0604020202020204" pitchFamily="34" charset="0"/>
                <a:ea typeface="楷体" panose="02010609060101010101" pitchFamily="49" charset="-122"/>
                <a:sym typeface="宋体" panose="02010600030101010101" pitchFamily="2" charset="-122"/>
              </a:rPr>
              <a:t>√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59400" y="4076700"/>
            <a:ext cx="1387475" cy="2306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7200">
                <a:latin typeface="Arial" panose="020B0604020202020204" pitchFamily="34" charset="0"/>
                <a:ea typeface="楷体" panose="02010609060101010101" pitchFamily="49" charset="-122"/>
                <a:sym typeface="宋体" panose="02010600030101010101" pitchFamily="2" charset="-122"/>
              </a:rPr>
              <a:t>√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6400" y="3409950"/>
            <a:ext cx="1387475" cy="2306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7200">
                <a:latin typeface="Arial" panose="020B0604020202020204" pitchFamily="34" charset="0"/>
                <a:ea typeface="楷体" panose="02010609060101010101" pitchFamily="49" charset="-122"/>
                <a:sym typeface="宋体" panose="02010600030101010101" pitchFamily="2" charset="-122"/>
              </a:rPr>
              <a:t>√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11450" y="2676525"/>
            <a:ext cx="1387475" cy="23066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7200">
                <a:latin typeface="Arial" panose="020B0604020202020204" pitchFamily="34" charset="0"/>
                <a:ea typeface="楷体" panose="02010609060101010101" pitchFamily="49" charset="-122"/>
                <a:sym typeface="宋体" panose="02010600030101010101" pitchFamily="2" charset="-122"/>
              </a:rPr>
              <a:t>√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95550" y="4745038"/>
            <a:ext cx="1387475" cy="23066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7200">
                <a:latin typeface="Arial" panose="020B0604020202020204" pitchFamily="34" charset="0"/>
                <a:ea typeface="楷体" panose="02010609060101010101" pitchFamily="49" charset="-122"/>
                <a:sym typeface="宋体" panose="02010600030101010101" pitchFamily="2" charset="-122"/>
              </a:rPr>
              <a:t>√</a:t>
            </a:r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7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6" grpId="0"/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3793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Text Box 3"/>
          <p:cNvSpPr txBox="1"/>
          <p:nvPr/>
        </p:nvSpPr>
        <p:spPr>
          <a:xfrm>
            <a:off x="209550" y="1193800"/>
            <a:ext cx="1268413" cy="132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endParaRPr lang="zh-CN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477963" y="1193800"/>
            <a:ext cx="627063" cy="13382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3796" name="文本框 3"/>
          <p:cNvSpPr txBox="1"/>
          <p:nvPr/>
        </p:nvSpPr>
        <p:spPr>
          <a:xfrm>
            <a:off x="2386013" y="993775"/>
            <a:ext cx="146208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hǎo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7" name="文本框 3"/>
          <p:cNvSpPr txBox="1"/>
          <p:nvPr/>
        </p:nvSpPr>
        <p:spPr>
          <a:xfrm>
            <a:off x="2355850" y="1927225"/>
            <a:ext cx="149225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hào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文本框 4"/>
          <p:cNvSpPr txBox="1"/>
          <p:nvPr/>
        </p:nvSpPr>
        <p:spPr>
          <a:xfrm>
            <a:off x="3686175" y="885825"/>
            <a:ext cx="3684588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好坏 好人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3686175" y="1819275"/>
            <a:ext cx="3684588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好客 好奇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800" name="Text Box 2"/>
          <p:cNvSpPr txBox="1"/>
          <p:nvPr/>
        </p:nvSpPr>
        <p:spPr>
          <a:xfrm>
            <a:off x="207963" y="3744913"/>
            <a:ext cx="1338262" cy="1128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75000"/>
              </a:lnSpc>
            </a:pPr>
            <a:r>
              <a:rPr lang="zh-CN" altLang="en-US" sz="9000" b="1" dirty="0">
                <a:latin typeface="楷体" panose="02010609060101010101" pitchFamily="49" charset="-122"/>
                <a:ea typeface="楷体" panose="02010609060101010101" pitchFamily="49" charset="-122"/>
              </a:rPr>
              <a:t>干</a:t>
            </a:r>
            <a:endParaRPr lang="zh-CN" altLang="en-US" sz="9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477963" y="3535363"/>
            <a:ext cx="627063" cy="13382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3802" name="文本框 3"/>
          <p:cNvSpPr txBox="1"/>
          <p:nvPr/>
        </p:nvSpPr>
        <p:spPr>
          <a:xfrm>
            <a:off x="2386013" y="3198813"/>
            <a:ext cx="1462087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gān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03" name="文本框 3"/>
          <p:cNvSpPr txBox="1"/>
          <p:nvPr/>
        </p:nvSpPr>
        <p:spPr>
          <a:xfrm>
            <a:off x="2355850" y="4167188"/>
            <a:ext cx="14620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gàn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3686175" y="3090863"/>
            <a:ext cx="3684588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干净 风干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3686175" y="4059238"/>
            <a:ext cx="3684588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干活 树干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  <p:bldP spid="4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CCCC"/>
            </a:gs>
            <a:gs pos="50000">
              <a:schemeClr val="bg1"/>
            </a:gs>
            <a:gs pos="100000">
              <a:srgbClr val="FFCCCC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4098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8001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/>
          <p:nvPr/>
        </p:nvSpPr>
        <p:spPr>
          <a:xfrm>
            <a:off x="0" y="0"/>
            <a:ext cx="9447213" cy="13223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回顾课文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1225550"/>
            <a:ext cx="7205663" cy="1108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6600" b="1">
                <a:latin typeface="楷体" panose="02010609060101010101" pitchFamily="49" charset="-122"/>
                <a:ea typeface="楷体" panose="02010609060101010101" pitchFamily="49" charset="-122"/>
              </a:rPr>
              <a:t>  8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</a:rPr>
              <a:t>、古诗两首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333625"/>
            <a:ext cx="7205663" cy="1106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6600" b="1">
                <a:latin typeface="楷体" panose="02010609060101010101" pitchFamily="49" charset="-122"/>
                <a:ea typeface="楷体" panose="02010609060101010101" pitchFamily="49" charset="-122"/>
              </a:rPr>
              <a:t>  9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</a:rPr>
              <a:t>、黄山奇石</a:t>
            </a:r>
            <a:endParaRPr lang="zh-CN" altLang="en-US" sz="6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161925" y="3536950"/>
            <a:ext cx="7367588" cy="1108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66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</a:rPr>
              <a:t>、日月潭</a:t>
            </a:r>
            <a:endParaRPr lang="zh-CN" altLang="en-US" sz="6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4645025"/>
            <a:ext cx="7205663" cy="110648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6600" b="1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6600" b="1">
                <a:latin typeface="楷体" panose="02010609060101010101" pitchFamily="49" charset="-122"/>
                <a:ea typeface="楷体" panose="02010609060101010101" pitchFamily="49" charset="-122"/>
              </a:rPr>
              <a:t>、葡萄沟</a:t>
            </a:r>
            <a:endParaRPr lang="zh-CN" altLang="en-US" sz="6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5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2" name="Text Box 3"/>
          <p:cNvSpPr txBox="1"/>
          <p:nvPr/>
        </p:nvSpPr>
        <p:spPr>
          <a:xfrm>
            <a:off x="209550" y="1193800"/>
            <a:ext cx="1268413" cy="1320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80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zh-CN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477963" y="1193800"/>
            <a:ext cx="627063" cy="13382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5844" name="文本框 3"/>
          <p:cNvSpPr txBox="1"/>
          <p:nvPr/>
        </p:nvSpPr>
        <p:spPr>
          <a:xfrm>
            <a:off x="2386013" y="993775"/>
            <a:ext cx="1462087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fēn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45" name="文本框 3"/>
          <p:cNvSpPr txBox="1"/>
          <p:nvPr/>
        </p:nvSpPr>
        <p:spPr>
          <a:xfrm>
            <a:off x="2355850" y="1927225"/>
            <a:ext cx="1492250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fèn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4" name="文本框 4"/>
          <p:cNvSpPr txBox="1"/>
          <p:nvPr/>
        </p:nvSpPr>
        <p:spPr>
          <a:xfrm>
            <a:off x="3686175" y="885825"/>
            <a:ext cx="3684588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分开 分离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4"/>
          <p:cNvSpPr txBox="1"/>
          <p:nvPr/>
        </p:nvSpPr>
        <p:spPr>
          <a:xfrm>
            <a:off x="3686175" y="1819275"/>
            <a:ext cx="3684588" cy="9223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水分 分外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8" name="Text Box 2"/>
          <p:cNvSpPr txBox="1"/>
          <p:nvPr/>
        </p:nvSpPr>
        <p:spPr>
          <a:xfrm>
            <a:off x="207963" y="3744913"/>
            <a:ext cx="1338262" cy="11287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75000"/>
              </a:lnSpc>
            </a:pPr>
            <a:r>
              <a:rPr lang="zh-CN" altLang="en-US" sz="9000" b="1" dirty="0"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endParaRPr lang="zh-CN" altLang="en-US" sz="9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477963" y="3535363"/>
            <a:ext cx="627063" cy="1338263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 fontAlgn="base"/>
            <a:endParaRPr lang="zh-CN" altLang="en-US" strike="noStrike" noProof="1"/>
          </a:p>
        </p:txBody>
      </p:sp>
      <p:sp>
        <p:nvSpPr>
          <p:cNvPr id="35850" name="文本框 3"/>
          <p:cNvSpPr txBox="1"/>
          <p:nvPr/>
        </p:nvSpPr>
        <p:spPr>
          <a:xfrm>
            <a:off x="2386013" y="3198813"/>
            <a:ext cx="1462087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dìng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51" name="文本框 3"/>
          <p:cNvSpPr txBox="1"/>
          <p:nvPr/>
        </p:nvSpPr>
        <p:spPr>
          <a:xfrm>
            <a:off x="2355850" y="4167188"/>
            <a:ext cx="1462088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</a:rPr>
              <a:t>dīnɡ </a:t>
            </a:r>
            <a:endParaRPr lang="en-US" altLang="zh-CN" sz="4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文本框 4"/>
          <p:cNvSpPr txBox="1"/>
          <p:nvPr/>
        </p:nvSpPr>
        <p:spPr>
          <a:xfrm>
            <a:off x="3686175" y="3090863"/>
            <a:ext cx="3684588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装订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3686175" y="4059238"/>
            <a:ext cx="3684588" cy="922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铁钉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  <p:bldP spid="4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891" name="文本框 1"/>
          <p:cNvSpPr txBox="1"/>
          <p:nvPr/>
        </p:nvSpPr>
        <p:spPr>
          <a:xfrm>
            <a:off x="0" y="1390650"/>
            <a:ext cx="11268075" cy="452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楼  尽  依  黄  层 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照  炉  烟  挂  川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南  部  些  巨  位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每  升  闪  狗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7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38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939" name="文本框 1"/>
          <p:cNvSpPr txBox="1"/>
          <p:nvPr/>
        </p:nvSpPr>
        <p:spPr>
          <a:xfrm>
            <a:off x="0" y="1390650"/>
            <a:ext cx="11268075" cy="452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名  胜  迹  央  丽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华  展  现  披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课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份  坡  枝  起  客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    老  收  城  市  利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5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6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形近字组词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1"/>
          <p:cNvSpPr txBox="1"/>
          <p:nvPr/>
        </p:nvSpPr>
        <p:spPr>
          <a:xfrm>
            <a:off x="0" y="971550"/>
            <a:ext cx="1126807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尽（    ）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挂（    ）区（    ）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层（    ）娃（    ）巨（    ）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披（    ）城（    ）治（    ） 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坡（    ）成（    ）抬（    ）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吸（    ）其（    ）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极（    ）旗（    ）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8413" y="876300"/>
            <a:ext cx="1736725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尽力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68413" y="1598613"/>
            <a:ext cx="1477962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楼层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51325" y="971550"/>
            <a:ext cx="1925638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挂上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1325" y="1598613"/>
            <a:ext cx="17145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娃娃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37438" y="971550"/>
            <a:ext cx="15970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区别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37438" y="1801813"/>
            <a:ext cx="1595437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巨大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68413" y="3006725"/>
            <a:ext cx="1477962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披风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68413" y="3835400"/>
            <a:ext cx="147637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山坡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51325" y="3014663"/>
            <a:ext cx="171450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城市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51325" y="3835400"/>
            <a:ext cx="1619250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成就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27900" y="3138488"/>
            <a:ext cx="170497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治理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27900" y="3844925"/>
            <a:ext cx="1463675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抬高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70000" y="5197475"/>
            <a:ext cx="1474788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吸引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70000" y="6027738"/>
            <a:ext cx="147637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北极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51325" y="5197475"/>
            <a:ext cx="1716088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其实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251325" y="6027738"/>
            <a:ext cx="1619250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红旗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4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补充成语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035" name="文本框 1"/>
          <p:cNvSpPr txBox="1"/>
          <p:nvPr/>
        </p:nvSpPr>
        <p:spPr>
          <a:xfrm>
            <a:off x="0" y="971550"/>
            <a:ext cx="11268075" cy="452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五（ ）十（ ） 热情（ ）（ ）</a:t>
            </a:r>
            <a:endParaRPr lang="zh-CN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奇（ ）怪（ ） 风光（ ）（ ）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一（ ）不（ ） 金光（ ）（ ）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（ ）胜（ ）迹 隐隐（ ）（ ）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蒙蒙（ ）（ ） （ ）（ ）闻名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7913" y="971550"/>
            <a:ext cx="6445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光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40088" y="971550"/>
            <a:ext cx="6445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18238" y="971550"/>
            <a:ext cx="958850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7613" y="2355850"/>
            <a:ext cx="6445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51775" y="1635125"/>
            <a:ext cx="644525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丽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8238" y="1635125"/>
            <a:ext cx="801687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秀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0088" y="1635125"/>
            <a:ext cx="644525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状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77913" y="1635125"/>
            <a:ext cx="644525" cy="828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形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1775" y="971550"/>
            <a:ext cx="6445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客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95563" y="3186113"/>
            <a:ext cx="6445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96025" y="3186113"/>
            <a:ext cx="6445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51775" y="3186113"/>
            <a:ext cx="6445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约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51775" y="2355850"/>
            <a:ext cx="6445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闪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40088" y="2355850"/>
            <a:ext cx="6445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77913" y="2463800"/>
            <a:ext cx="644525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动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33388" y="3186113"/>
            <a:ext cx="6445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名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22438" y="3824288"/>
            <a:ext cx="6445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细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240088" y="3824288"/>
            <a:ext cx="6445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雨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70475" y="3824288"/>
            <a:ext cx="6445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51613" y="3824288"/>
            <a:ext cx="644525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0" grpId="0"/>
      <p:bldP spid="9" grpId="0"/>
      <p:bldP spid="8" grpId="0"/>
      <p:bldP spid="7" grpId="0"/>
      <p:bldP spid="17" grpId="0"/>
      <p:bldP spid="16" grpId="0"/>
      <p:bldP spid="6" grpId="0"/>
      <p:bldP spid="15" grpId="0"/>
      <p:bldP spid="18" grpId="0"/>
      <p:bldP spid="12" grpId="0"/>
      <p:bldP spid="13" grpId="0"/>
      <p:bldP spid="14" grpId="0"/>
      <p:bldP spid="19" grpId="0"/>
      <p:bldP spid="20" grpId="0"/>
      <p:bldP spid="21" grpId="0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1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2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照样子写一写。 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3" name="文本框 1"/>
          <p:cNvSpPr txBox="1"/>
          <p:nvPr/>
        </p:nvSpPr>
        <p:spPr>
          <a:xfrm>
            <a:off x="0" y="1282700"/>
            <a:ext cx="9774238" cy="5016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葡萄一大串一大串地挂在绿叶底下，有红的、白的、紫的、暗红的、淡绿的，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五光十色，美丽极了。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公园里的花都开了，有桃花、杏花、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迎春花，（                     ）。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下课了，同学们在操场上活动，（  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），处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处欢声笑语，热闹极了。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7313" y="3738563"/>
            <a:ext cx="5473700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五颜六色，好看极了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0" y="4949825"/>
            <a:ext cx="7718425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有的跑步、有的打球、有的跳绳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29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5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0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给画线的词语换个说法。 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131" name="文本框 1"/>
          <p:cNvSpPr txBox="1"/>
          <p:nvPr/>
        </p:nvSpPr>
        <p:spPr>
          <a:xfrm>
            <a:off x="0" y="1282700"/>
            <a:ext cx="9774238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八路军</a:t>
            </a:r>
            <a:r>
              <a:rPr lang="zh-CN" altLang="en-US" sz="4000" b="1" u="sng">
                <a:latin typeface="楷体" panose="02010609060101010101" pitchFamily="49" charset="-122"/>
                <a:ea typeface="楷体" panose="02010609060101010101" pitchFamily="49" charset="-122"/>
              </a:rPr>
              <a:t>隐蔽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在山里，敌人很难发现。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（     ）</a:t>
            </a:r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去还是不去？小明拿不定主意，感到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很烦恼。                （     ）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  那美丽如画的山水，怎能不令人流连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忘返？                  （        ）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64325" y="1882775"/>
            <a:ext cx="19446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隐藏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4325" y="3044825"/>
            <a:ext cx="19446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苦恼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9700" y="4298950"/>
            <a:ext cx="25463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恋恋不舍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8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读一读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9" name="文本框 1"/>
          <p:cNvSpPr txBox="1"/>
          <p:nvPr/>
        </p:nvSpPr>
        <p:spPr>
          <a:xfrm>
            <a:off x="0" y="971550"/>
            <a:ext cx="11268075" cy="3416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白色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雪白 米白 奶白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红色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火红 桃红 枣红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黄色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土黄 鹅黄 金黄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绿色</a:t>
            </a:r>
            <a:r>
              <a:rPr lang="en-US" altLang="zh-CN" sz="5400" b="1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5400" b="1">
                <a:latin typeface="楷体" panose="02010609060101010101" pitchFamily="49" charset="-122"/>
                <a:ea typeface="楷体" panose="02010609060101010101" pitchFamily="49" charset="-122"/>
              </a:rPr>
              <a:t>军绿 翠绿 墨绿</a:t>
            </a:r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6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我会背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27" name="文本框 1"/>
          <p:cNvSpPr txBox="1"/>
          <p:nvPr/>
        </p:nvSpPr>
        <p:spPr>
          <a:xfrm>
            <a:off x="0" y="971550"/>
            <a:ext cx="112680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有山皆图画，（            ）。</a:t>
            </a:r>
            <a:endParaRPr lang="zh-CN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（            ），十里稻花香。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（            ），月涌大江流。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春江潮水连海平，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（               ）。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60850" y="876300"/>
            <a:ext cx="3767138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无水不文章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813" y="1706563"/>
            <a:ext cx="3767137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一畦春韭绿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813" y="2449513"/>
            <a:ext cx="3767137" cy="8302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星垂平野阔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813" y="3844925"/>
            <a:ext cx="4722812" cy="8302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海上明月共潮生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3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5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4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5" name="文本框 1"/>
          <p:cNvSpPr txBox="1"/>
          <p:nvPr/>
        </p:nvSpPr>
        <p:spPr>
          <a:xfrm>
            <a:off x="0" y="815975"/>
            <a:ext cx="11268075" cy="2492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中午，太阳高照，整个日月潭的美景和周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围的建筑，都清晰地展现在眼前。要是下起蒙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蒙细雨，日月潭好像披上轻纱，周围的景物一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片朦胧，就像童话中的仙境。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276" name="文本框 1"/>
          <p:cNvSpPr txBox="1"/>
          <p:nvPr/>
        </p:nvSpPr>
        <p:spPr>
          <a:xfrm>
            <a:off x="0" y="2992438"/>
            <a:ext cx="11268075" cy="32918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、这段话描写了几个情境下的日月潭？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、从选文中找出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清晰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的近义词（    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、找出文中的比喻句，再自己写一个。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童话中的仙境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是把（      ）比作仙境，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进一步说明日月潭的美。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07263" y="3717925"/>
            <a:ext cx="1208087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清楚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3900" y="4619625"/>
            <a:ext cx="1627188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日月潭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Text Box 3"/>
          <p:cNvSpPr txBox="1"/>
          <p:nvPr/>
        </p:nvSpPr>
        <p:spPr>
          <a:xfrm>
            <a:off x="0" y="138113"/>
            <a:ext cx="10072688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登鹳雀楼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唐 王之涣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5575" y="2314575"/>
            <a:ext cx="76104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白日依山尽，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黄河入海流。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欲穷千里目，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更上一层楼。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1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5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2" name="Text Box 3"/>
          <p:cNvSpPr txBox="1"/>
          <p:nvPr/>
        </p:nvSpPr>
        <p:spPr>
          <a:xfrm>
            <a:off x="0" y="138113"/>
            <a:ext cx="10072688" cy="1014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r>
              <a:rPr lang="en-US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3" name="文本框 1"/>
          <p:cNvSpPr txBox="1"/>
          <p:nvPr/>
        </p:nvSpPr>
        <p:spPr>
          <a:xfrm>
            <a:off x="0" y="815975"/>
            <a:ext cx="11268075" cy="30464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葡萄种在山坡的梯田上，茂密的枝叶向四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面展开，就像搭起一个个绿色的凉棚。到了秋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季，葡萄一大串一大串地挂在绿叶底下，有红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的、白的、紫的、暗红的、淡绿的，五光十色，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美丽极了。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324" name="文本框 1"/>
          <p:cNvSpPr txBox="1"/>
          <p:nvPr/>
        </p:nvSpPr>
        <p:spPr>
          <a:xfrm>
            <a:off x="0" y="3565525"/>
            <a:ext cx="112680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、找出句子中描写葡萄颜色的词语。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句中描写葡萄数量多的词语是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        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、句中写葡萄颜色多的一个词语是（       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找出文中的一个比喻句，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是把（          ）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比作（          ）。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34200" y="4244975"/>
            <a:ext cx="3567113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一大串一大串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92975" y="4729163"/>
            <a:ext cx="207645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五光十色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4200" y="5311775"/>
            <a:ext cx="28829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茂密的枝叶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2050" y="5749925"/>
            <a:ext cx="28829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绿色的凉棚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0" name="Text Box 3"/>
          <p:cNvSpPr txBox="1"/>
          <p:nvPr/>
        </p:nvSpPr>
        <p:spPr>
          <a:xfrm>
            <a:off x="0" y="138113"/>
            <a:ext cx="10072688" cy="5262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“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白日依山尽，黄河入海流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两句是（   ），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是诗人登楼所见。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白日依山尽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是写（    ）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思是（                     ）。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黄河入海流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是写（   ），意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思是（   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）。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文本框 1"/>
          <p:cNvSpPr txBox="1"/>
          <p:nvPr/>
        </p:nvSpPr>
        <p:spPr>
          <a:xfrm>
            <a:off x="1425575" y="5802313"/>
            <a:ext cx="7610475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15063" y="1543050"/>
            <a:ext cx="1379537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远景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08150" y="2335213"/>
            <a:ext cx="70612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夕阳依傍着西山慢慢的沉没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4250" y="3074988"/>
            <a:ext cx="138112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近景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93938" y="774700"/>
            <a:ext cx="1379537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写景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85938" y="3781425"/>
            <a:ext cx="6502400" cy="14462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滔滔黄河水朝着大海的方向汹涌奔流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Text Box 3"/>
          <p:cNvSpPr txBox="1"/>
          <p:nvPr/>
        </p:nvSpPr>
        <p:spPr>
          <a:xfrm>
            <a:off x="-136525" y="165100"/>
            <a:ext cx="10072688" cy="5262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“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欲穷千里目，更上一层楼。</a:t>
            </a:r>
            <a:r>
              <a:rPr lang="en-US" altLang="zh-CN" sz="4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这两句（   ）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，是诗人登楼（   ）。</a:t>
            </a:r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写出诗人（       ）的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精神：只有站得高才能看得远。</a:t>
            </a:r>
            <a:endParaRPr lang="zh-CN" altLang="zh-CN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欲穷千里目，更上一层楼</a:t>
            </a:r>
            <a:r>
              <a:rPr lang="en-US" altLang="zh-CN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意思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是（                    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）。 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19" name="文本框 1"/>
          <p:cNvSpPr txBox="1"/>
          <p:nvPr/>
        </p:nvSpPr>
        <p:spPr>
          <a:xfrm>
            <a:off x="1425575" y="5802313"/>
            <a:ext cx="7610475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62200" y="928688"/>
            <a:ext cx="138112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寓理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0050" y="1635125"/>
            <a:ext cx="1379538" cy="706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所思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37225" y="1679575"/>
            <a:ext cx="2579688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积极向上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3638" y="3844925"/>
            <a:ext cx="7785100" cy="1444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若想看到更远的风景，需要登上更高的楼层。</a:t>
            </a:r>
            <a:endParaRPr lang="zh-CN" altLang="en-US" sz="4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 Box 3"/>
          <p:cNvSpPr txBox="1"/>
          <p:nvPr/>
        </p:nvSpPr>
        <p:spPr>
          <a:xfrm>
            <a:off x="0" y="138113"/>
            <a:ext cx="10072688" cy="19383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望庐山瀑布</a:t>
            </a:r>
            <a:endParaRPr lang="zh-CN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zh-CN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唐 李白</a:t>
            </a:r>
            <a:endParaRPr lang="zh-CN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5575" y="2314575"/>
            <a:ext cx="761047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日照香炉生紫烟，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遥看瀑布挂前川。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飞流直下三千尺，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000" b="1">
                <a:latin typeface="楷体" panose="02010609060101010101" pitchFamily="49" charset="-122"/>
                <a:ea typeface="楷体" panose="02010609060101010101" pitchFamily="49" charset="-122"/>
              </a:rPr>
              <a:t>疑是银河落九天。</a:t>
            </a:r>
            <a:endParaRPr lang="zh-CN" altLang="en-US" sz="6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Text Box 3"/>
          <p:cNvSpPr txBox="1"/>
          <p:nvPr/>
        </p:nvSpPr>
        <p:spPr>
          <a:xfrm>
            <a:off x="0" y="138113"/>
            <a:ext cx="10072688" cy="67389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这是李白游历庐山时写的风景诗，全诗运用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了（          ）的修辞方法，再现了庐山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瀑布的（         ）。 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日照香炉生紫烟，遥看瀑布挂前川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，这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两句是作者（     ）庐山瀑布的雄奇之景。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日照香炉生紫烟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意思是（           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）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遥看瀑布挂前川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意思是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                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）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7100" y="682625"/>
            <a:ext cx="26416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比喻、夸张</a:t>
            </a:r>
            <a:endParaRPr lang="zh-CN" altLang="en-US" sz="36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47838" y="1228725"/>
            <a:ext cx="304323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雄伟与美丽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71775" y="2390775"/>
            <a:ext cx="13684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远望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7250" y="2890838"/>
            <a:ext cx="3767138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太阳照在香炉峰上，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9225" y="3346450"/>
            <a:ext cx="8994775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封顶云雾弥漫，蒙蒙的水汽透过阳光呈现一片紫色，好像燃起了紫烟。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6250" y="5695950"/>
            <a:ext cx="8185150" cy="1752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远远望去，瀑布像一条巨大的白丝带高挂于山川之间。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Text Box 3"/>
          <p:cNvSpPr txBox="1"/>
          <p:nvPr/>
        </p:nvSpPr>
        <p:spPr>
          <a:xfrm>
            <a:off x="0" y="138113"/>
            <a:ext cx="10072688" cy="3414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飞流直下三千尺，疑是银河落九天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两句的意思是（    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）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三千是虚数，用了（    ）的写法，写出了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山的高峻和瀑布的壮观。       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27375" y="736600"/>
            <a:ext cx="67564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瀑布从很高很高的山峰上直泻下来，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238250"/>
            <a:ext cx="774065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使人以为是银河从九天倾泻下来。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38613" y="2349500"/>
            <a:ext cx="170497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09" name="Picture 2" descr="20071228163043660_2">
            <a:hlinkClick r:id="rId1"/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47998"/>
          </a:blip>
          <a:srcRect l="1900" t="382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0" name="Text Box 3"/>
          <p:cNvSpPr txBox="1"/>
          <p:nvPr/>
        </p:nvSpPr>
        <p:spPr>
          <a:xfrm>
            <a:off x="0" y="138113"/>
            <a:ext cx="10072688" cy="3414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黄山奇石 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黄山风景区在我国（    ）省（  ）部。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、课文具体介绍了（      ）（       ）</a:t>
            </a:r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）（          ）这几种奇石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的名字和形状。略写了（        ）（     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）（         ）几种奇石。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1238" y="627063"/>
            <a:ext cx="1303337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安徽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35800" y="627063"/>
            <a:ext cx="13033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南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4675" y="1187450"/>
            <a:ext cx="18510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仙桃石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7963" y="1187450"/>
            <a:ext cx="206851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猴子观海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2125" y="1724025"/>
            <a:ext cx="238125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仙人指路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24213" y="1724025"/>
            <a:ext cx="2900362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金鸡叫天都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94288" y="2368550"/>
            <a:ext cx="2097087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天狗望月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2908300"/>
            <a:ext cx="220503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狮子抢球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73375" y="2908300"/>
            <a:ext cx="2220913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仙女抢球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3279</Words>
  <Application>WPS 演示</Application>
  <PresentationFormat>全屏显示(4:3)</PresentationFormat>
  <Paragraphs>489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楷体</vt:lpstr>
      <vt:lpstr>方正姚体</vt:lpstr>
      <vt:lpstr>黑体</vt:lpstr>
      <vt:lpstr>Times New Roman</vt:lpstr>
      <vt:lpstr>Times New Roman</vt:lpstr>
      <vt:lpstr>微软雅黑</vt:lpstr>
      <vt:lpstr>Arial Unicode MS</vt:lpstr>
      <vt:lpstr>等线</vt:lpstr>
      <vt:lpstr>等线 Light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Company>
  <LinksUpToDate>false</LinksUpToDate>
  <SharedDoc>false</SharedDoc>
  <HyperlinksChanged>false</HyperlinksChanged>
  <AppVersion>14.0000</AppVersion>
  <Manager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dc:title>
  <dc:creator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; 微软用户</dc:creator>
  <cp:keywords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cp:keywords>
  <dc:description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dc:description>
  <dc:subject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dc:subject>
  <cp:category>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n.com】~中小学ppt课件、试卷练习、教案、主题班会、工作计划、总结ppt免费下载站~【课件站www.kjzha</cp:category>
  <cp:lastModifiedBy>春田小小花</cp:lastModifiedBy>
  <cp:revision>217</cp:revision>
  <dcterms:created xsi:type="dcterms:W3CDTF">2008-12-10T12:31:36Z</dcterms:created>
  <dcterms:modified xsi:type="dcterms:W3CDTF">2020-11-04T10:44:17Z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