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70" r:id="rId2"/>
    <p:sldId id="305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89" r:id="rId19"/>
    <p:sldId id="290" r:id="rId20"/>
    <p:sldId id="291" r:id="rId21"/>
    <p:sldId id="292" r:id="rId22"/>
    <p:sldId id="293" r:id="rId23"/>
    <p:sldId id="294" r:id="rId24"/>
    <p:sldId id="295" r:id="rId25"/>
    <p:sldId id="296" r:id="rId26"/>
    <p:sldId id="297" r:id="rId27"/>
    <p:sldId id="298" r:id="rId28"/>
    <p:sldId id="299" r:id="rId29"/>
    <p:sldId id="300" r:id="rId30"/>
    <p:sldId id="301" r:id="rId31"/>
    <p:sldId id="302" r:id="rId32"/>
    <p:sldId id="303" r:id="rId33"/>
    <p:sldId id="304" r:id="rId3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4514"/>
    <a:srgbClr val="FFFFBB"/>
    <a:srgbClr val="6DFF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1" autoAdjust="0"/>
    <p:restoredTop sz="94614" autoAdjust="0"/>
  </p:normalViewPr>
  <p:slideViewPr>
    <p:cSldViewPr>
      <p:cViewPr>
        <p:scale>
          <a:sx n="76" d="100"/>
          <a:sy n="76" d="100"/>
        </p:scale>
        <p:origin x="5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8F33E2C-7B91-4484-8EEA-FC5ADD85083F}" type="datetimeFigureOut">
              <a:rPr lang="zh-CN" altLang="en-US"/>
              <a:pPr>
                <a:defRPr/>
              </a:pPr>
              <a:t>2016-8-29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1AA8A7E-96A2-4635-B801-6DFA012FAB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3474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5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8B9AA165-31D4-47D0-B78A-A93340FD762C}" type="slidenum">
              <a:rPr lang="zh-CN" altLang="en-US" sz="1200">
                <a:latin typeface="+mn-lt"/>
                <a:ea typeface="+mn-ea"/>
              </a:rPr>
              <a:pPr algn="r">
                <a:defRPr/>
              </a:pPr>
              <a:t>4</a:t>
            </a:fld>
            <a:endParaRPr lang="zh-CN" altLang="en-US" sz="1200"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3491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BD3DDDC-F050-4226-B39B-B0CDACEC38CF}" type="slidenum">
              <a:rPr lang="zh-CN" altLang="en-US" sz="1200">
                <a:latin typeface="Calibri" pitchFamily="34" charset="0"/>
              </a:rPr>
              <a:pPr algn="r"/>
              <a:t>20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F5FF618-02FB-4E78-8510-B45E31503088}" type="datetimeFigureOut">
              <a:rPr lang="zh-CN" altLang="en-US"/>
              <a:pPr>
                <a:defRPr/>
              </a:pPr>
              <a:t>2016-8-29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C7EB447-ABDC-4FAE-B4C8-FCA7C044B5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5F7206E-9879-4E7D-864F-187FB96AACBA}" type="datetimeFigureOut">
              <a:rPr lang="zh-CN" altLang="en-US"/>
              <a:pPr>
                <a:defRPr/>
              </a:pPr>
              <a:t>2016-8-29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296B81F-A2EF-482D-9D9E-40011A9455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0E42C40-1674-4545-A045-F163283167E8}" type="datetimeFigureOut">
              <a:rPr lang="zh-CN" altLang="en-US"/>
              <a:pPr>
                <a:defRPr/>
              </a:pPr>
              <a:t>2016-8-29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8C66942-8DF6-497B-B397-0F48C85663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B9D3FE8-E868-4FBE-911C-34C9146F98F0}" type="datetimeFigureOut">
              <a:rPr lang="zh-CN" altLang="en-US"/>
              <a:pPr>
                <a:defRPr/>
              </a:pPr>
              <a:t>2016-8-29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F7B7363-B788-421E-AACA-5EE679758F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DB4DC63-6241-45B2-BD94-7EC4EBBA6983}" type="datetimeFigureOut">
              <a:rPr lang="zh-CN" altLang="en-US"/>
              <a:pPr>
                <a:defRPr/>
              </a:pPr>
              <a:t>2016-8-29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1A9468B-633F-48EA-BFC6-1D5FDE7839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B3C6FCD-B166-4229-B4A0-BCBB355D9B56}" type="datetimeFigureOut">
              <a:rPr lang="zh-CN" altLang="en-US"/>
              <a:pPr>
                <a:defRPr/>
              </a:pPr>
              <a:t>2016-8-29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224869B-9B8B-456F-9170-4CA032ABA2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CB7F260-C5DA-4BE1-8D2D-2E0996C68C73}" type="datetimeFigureOut">
              <a:rPr lang="zh-CN" altLang="en-US"/>
              <a:pPr>
                <a:defRPr/>
              </a:pPr>
              <a:t>2016-8-29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CBFAEDB-DB7D-42CF-9098-74A57B482D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D6FFA81-2E4E-497D-8859-CDBBCB171F3E}" type="datetimeFigureOut">
              <a:rPr lang="zh-CN" altLang="en-US"/>
              <a:pPr>
                <a:defRPr/>
              </a:pPr>
              <a:t>2016-8-29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D72AFEB-04C2-41B9-86A0-E294E05F43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21A95FE-5545-4F59-B7C1-71662FEA0331}" type="datetimeFigureOut">
              <a:rPr lang="zh-CN" altLang="en-US"/>
              <a:pPr>
                <a:defRPr/>
              </a:pPr>
              <a:t>2016-8-29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691BBD5-4D2D-4FFD-A058-E8EA63FE3F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BEEE0AC-9A18-4904-9C14-6D92AE8A26BF}" type="datetimeFigureOut">
              <a:rPr lang="zh-CN" altLang="en-US"/>
              <a:pPr>
                <a:defRPr/>
              </a:pPr>
              <a:t>2016-8-29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726BB16-A3C7-4C96-A4B8-432B4AB424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725488" y="134938"/>
            <a:ext cx="175736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直接连接符 11"/>
          <p:cNvCxnSpPr/>
          <p:nvPr userDrawn="1"/>
        </p:nvCxnSpPr>
        <p:spPr>
          <a:xfrm>
            <a:off x="428625" y="6356350"/>
            <a:ext cx="828675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1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2700338" y="3068638"/>
            <a:ext cx="38877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7200" b="1">
                <a:solidFill>
                  <a:srgbClr val="FFC000"/>
                </a:solidFill>
                <a:latin typeface="宋体" charset="-122"/>
                <a:ea typeface="黑体" pitchFamily="49" charset="-122"/>
              </a:rPr>
              <a:t>服务师生</a:t>
            </a:r>
          </a:p>
        </p:txBody>
      </p:sp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4427538" y="4365625"/>
            <a:ext cx="38893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7200" b="1">
                <a:solidFill>
                  <a:srgbClr val="FFC000"/>
                </a:solidFill>
                <a:latin typeface="华文中宋"/>
                <a:ea typeface="华文中宋"/>
                <a:cs typeface="黑体" pitchFamily="49" charset="-122"/>
              </a:rPr>
              <a:t>方便老师</a:t>
            </a: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1042988" y="1773238"/>
            <a:ext cx="38893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7200" b="1">
                <a:solidFill>
                  <a:srgbClr val="FFC000"/>
                </a:solidFill>
                <a:latin typeface="宋体" charset="-122"/>
                <a:ea typeface="黑体" pitchFamily="49" charset="-122"/>
              </a:rPr>
              <a:t>贴近教学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575836" y="2060848"/>
            <a:ext cx="7772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chemeClr val="accent2"/>
                </a:solidFill>
                <a:latin typeface="Times New Roman" pitchFamily="18" charset="0"/>
                <a:ea typeface="楷体_GB2312"/>
                <a:cs typeface="楷体_GB2312"/>
              </a:rPr>
              <a:t>        为：谓，说。</a:t>
            </a:r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1143000" y="2743200"/>
            <a:ext cx="3048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chemeClr val="accent2"/>
                </a:solidFill>
                <a:latin typeface="Times New Roman" pitchFamily="18" charset="0"/>
                <a:ea typeface="楷体_GB2312"/>
                <a:cs typeface="楷体_GB2312"/>
              </a:rPr>
              <a:t>  与：吗。</a:t>
            </a: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3048000" y="2743200"/>
            <a:ext cx="1828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  <a:ea typeface="楷体_GB2312"/>
                <a:cs typeface="楷体_GB2312"/>
              </a:rPr>
              <a:t>曰：说。</a:t>
            </a: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1066800" y="4337266"/>
            <a:ext cx="3124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chemeClr val="accent2"/>
                </a:solidFill>
                <a:latin typeface="Times New Roman" pitchFamily="18" charset="0"/>
                <a:ea typeface="楷体_GB2312"/>
                <a:cs typeface="楷体_GB2312"/>
              </a:rPr>
              <a:t>   非：不是。</a:t>
            </a: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223224" y="1331912"/>
            <a:ext cx="8305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40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/>
                <a:cs typeface="楷体_GB2312"/>
              </a:rPr>
              <a:t>       </a:t>
            </a:r>
            <a:r>
              <a:rPr kumimoji="1"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/>
                <a:cs typeface="楷体_GB2312"/>
              </a:rPr>
              <a:t>为是其智弗若与？曰：非然也。</a:t>
            </a:r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1261636" y="3429000"/>
            <a:ext cx="63769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chemeClr val="accent2"/>
                </a:solidFill>
                <a:latin typeface="Times New Roman" pitchFamily="18" charset="0"/>
                <a:ea typeface="楷体_GB2312"/>
                <a:cs typeface="楷体_GB2312"/>
              </a:rPr>
              <a:t> 其：他，指后一个人。</a:t>
            </a:r>
          </a:p>
        </p:txBody>
      </p:sp>
      <p:sp>
        <p:nvSpPr>
          <p:cNvPr id="45064" name="Text Box 8"/>
          <p:cNvSpPr txBox="1">
            <a:spLocks noChangeArrowheads="1"/>
          </p:cNvSpPr>
          <p:nvPr/>
        </p:nvSpPr>
        <p:spPr bwMode="auto">
          <a:xfrm>
            <a:off x="3348238" y="4300276"/>
            <a:ext cx="3124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chemeClr val="accent2"/>
                </a:solidFill>
                <a:latin typeface="Times New Roman" pitchFamily="18" charset="0"/>
                <a:ea typeface="楷体_GB2312"/>
                <a:cs typeface="楷体_GB2312"/>
              </a:rPr>
              <a:t>然：这样。</a:t>
            </a:r>
          </a:p>
        </p:txBody>
      </p:sp>
      <p:sp>
        <p:nvSpPr>
          <p:cNvPr id="45065" name="Text Box 9"/>
          <p:cNvSpPr txBox="1">
            <a:spLocks noChangeArrowheads="1"/>
          </p:cNvSpPr>
          <p:nvPr/>
        </p:nvSpPr>
        <p:spPr bwMode="auto">
          <a:xfrm>
            <a:off x="1261636" y="4941168"/>
            <a:ext cx="64008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chemeClr val="hlink"/>
                </a:solidFill>
                <a:latin typeface="Times New Roman" pitchFamily="18" charset="0"/>
              </a:rPr>
              <a:t>说他的智力不如前一个人吗？我说不是这样的。</a:t>
            </a:r>
          </a:p>
        </p:txBody>
      </p:sp>
      <p:sp>
        <p:nvSpPr>
          <p:cNvPr id="23561" name="AutoShape 10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467600" y="6324600"/>
            <a:ext cx="457200" cy="533400"/>
          </a:xfrm>
          <a:prstGeom prst="actionButtonBackPreviou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同侧圆角矩形 10"/>
          <p:cNvSpPr/>
          <p:nvPr/>
        </p:nvSpPr>
        <p:spPr>
          <a:xfrm>
            <a:off x="468313" y="7651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autoUpdateAnimBg="0"/>
      <p:bldP spid="45059" grpId="0" autoUpdateAnimBg="0"/>
      <p:bldP spid="45060" grpId="0" autoUpdateAnimBg="0"/>
      <p:bldP spid="45061" grpId="0" autoUpdateAnimBg="0"/>
      <p:bldP spid="45063" grpId="0" autoUpdateAnimBg="0"/>
      <p:bldP spid="45064" grpId="0" autoUpdateAnimBg="0"/>
      <p:bldP spid="45065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图解结构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4579" name="Picture 2" descr="F:\七彩课堂插图板式封面\排版用图标、页眉页脚\标题图（终-排版用）共29个\图解结构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5963" y="981075"/>
            <a:ext cx="2779712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3779838" y="2060575"/>
            <a:ext cx="10080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320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弈秋</a:t>
            </a: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1828800" y="2743200"/>
            <a:ext cx="5638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1" lang="zh-CN" altLang="en-US" sz="360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诲二人　不同的学习态度</a:t>
            </a: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2438400" y="3810000"/>
            <a:ext cx="4419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1" lang="zh-CN" altLang="en-US" sz="360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不同的学习结果</a:t>
            </a: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2819400" y="4724400"/>
            <a:ext cx="3505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1" lang="zh-CN" altLang="en-US" sz="360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结论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 build="p" autoUpdateAnimBg="0"/>
      <p:bldP spid="25607" grpId="0" autoUpdateAnimBg="0"/>
      <p:bldP spid="25608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概括主题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5603" name="Picture 2" descr="F:\七彩课堂插图板式封面\排版用图标、页眉页脚\标题图（终-排版用）共29个\概括主题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9563" y="4508500"/>
            <a:ext cx="2030412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Rectangle 5"/>
          <p:cNvSpPr>
            <a:spLocks noChangeArrowheads="1"/>
          </p:cNvSpPr>
          <p:nvPr/>
        </p:nvSpPr>
        <p:spPr bwMode="auto">
          <a:xfrm>
            <a:off x="1116013" y="2852738"/>
            <a:ext cx="6157912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chemeClr val="hlink"/>
                </a:solidFill>
              </a:rPr>
              <a:t>这则故事告诉我们无论做什么事只有专心致志</a:t>
            </a:r>
            <a:r>
              <a:rPr lang="en-US" altLang="zh-CN" sz="3600" b="1" dirty="0">
                <a:solidFill>
                  <a:schemeClr val="hlink"/>
                </a:solidFill>
              </a:rPr>
              <a:t>,</a:t>
            </a:r>
            <a:r>
              <a:rPr lang="zh-CN" altLang="en-US" sz="3600" b="1" dirty="0">
                <a:solidFill>
                  <a:schemeClr val="hlink"/>
                </a:solidFill>
              </a:rPr>
              <a:t>一心一意才能</a:t>
            </a:r>
            <a:r>
              <a:rPr lang="zh-CN" altLang="en-US" sz="3600" b="1" dirty="0" smtClean="0">
                <a:solidFill>
                  <a:schemeClr val="hlink"/>
                </a:solidFill>
              </a:rPr>
              <a:t>成功</a:t>
            </a:r>
            <a:r>
              <a:rPr lang="zh-CN" altLang="en-US" sz="3600" dirty="0" smtClean="0">
                <a:solidFill>
                  <a:schemeClr val="hlink"/>
                </a:solidFill>
              </a:rPr>
              <a:t>。</a:t>
            </a:r>
            <a:endParaRPr lang="zh-CN" altLang="en-US" sz="3600" dirty="0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写法点拨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6627" name="Picture 2" descr="F:\七彩课堂插图板式封面\排版用图标、页眉页脚\标题图（终-排版用）共29个\写法宝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16688" y="822325"/>
            <a:ext cx="2087562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19150" y="2492375"/>
            <a:ext cx="129698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itchFamily="2" charset="2"/>
              <a:buNone/>
            </a:pPr>
            <a:r>
              <a:rPr lang="zh-CN" altLang="en-US" sz="5400" b="1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250825" y="908050"/>
            <a:ext cx="8507413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zh-CN" altLang="en-US" sz="3200" b="1">
                <a:solidFill>
                  <a:srgbClr val="339933"/>
                </a:solidFill>
                <a:latin typeface="Calibri" pitchFamily="34" charset="0"/>
              </a:rPr>
              <a:t>小结：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/>
            </a:r>
            <a:b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</a:b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概括学习文言文的方法有：</a:t>
            </a:r>
          </a:p>
        </p:txBody>
      </p:sp>
      <p:sp>
        <p:nvSpPr>
          <p:cNvPr id="27655" name="Rectangle 7"/>
          <p:cNvSpPr>
            <a:spLocks noChangeArrowheads="1"/>
          </p:cNvSpPr>
          <p:nvPr/>
        </p:nvSpPr>
        <p:spPr bwMode="auto">
          <a:xfrm>
            <a:off x="539750" y="26368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zh-CN" altLang="en-US" sz="3600" b="1">
                <a:solidFill>
                  <a:srgbClr val="CC00CC"/>
                </a:solidFill>
                <a:latin typeface="Calibri" pitchFamily="34" charset="0"/>
              </a:rPr>
              <a:t>多朗读</a:t>
            </a:r>
          </a:p>
          <a:p>
            <a:pPr marL="609600" indent="-609600"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zh-CN" altLang="en-US" sz="3600" b="1">
                <a:solidFill>
                  <a:srgbClr val="CC00CC"/>
                </a:solidFill>
                <a:latin typeface="Calibri" pitchFamily="34" charset="0"/>
              </a:rPr>
              <a:t>看注释</a:t>
            </a:r>
          </a:p>
          <a:p>
            <a:pPr marL="609600" indent="-609600"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zh-CN" altLang="en-US" sz="3600" b="1">
                <a:solidFill>
                  <a:srgbClr val="CC00CC"/>
                </a:solidFill>
                <a:latin typeface="Calibri" pitchFamily="34" charset="0"/>
              </a:rPr>
              <a:t>懂句意</a:t>
            </a:r>
          </a:p>
          <a:p>
            <a:pPr marL="609600" indent="-609600"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zh-CN" altLang="en-US" sz="3600" b="1">
                <a:solidFill>
                  <a:srgbClr val="CC00CC"/>
                </a:solidFill>
                <a:latin typeface="Calibri" pitchFamily="34" charset="0"/>
              </a:rPr>
              <a:t>释全文</a:t>
            </a:r>
          </a:p>
          <a:p>
            <a:pPr marL="609600" indent="-609600"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zh-CN" altLang="en-US" sz="3600" b="1">
                <a:solidFill>
                  <a:srgbClr val="CC00CC"/>
                </a:solidFill>
                <a:latin typeface="Calibri" pitchFamily="34" charset="0"/>
              </a:rPr>
              <a:t>明道理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76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76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76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76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76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76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76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76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765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7651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拓展提升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34143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7651" name="Picture 2" descr="F:\七彩课堂插图板式封面\排版用图标、页眉页脚\标题图（终-排版用）共29个\拓展延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6688" y="4437063"/>
            <a:ext cx="2368550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19150" y="2492375"/>
            <a:ext cx="129698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itchFamily="2" charset="2"/>
              <a:buNone/>
            </a:pPr>
            <a:r>
              <a:rPr lang="zh-CN" altLang="en-US" sz="5400" b="1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900113" y="1412875"/>
            <a:ext cx="7561262" cy="476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>
                <a:latin typeface="黑体" pitchFamily="49" charset="-122"/>
                <a:ea typeface="黑体" pitchFamily="49" charset="-122"/>
              </a:rPr>
              <a:t>说说下列</a:t>
            </a:r>
            <a:r>
              <a:rPr kumimoji="1" lang="zh-CN" altLang="en-US" sz="3600">
                <a:latin typeface="Times New Roman" pitchFamily="18" charset="0"/>
                <a:ea typeface="黑体" pitchFamily="49" charset="-122"/>
              </a:rPr>
              <a:t>“</a:t>
            </a:r>
            <a:r>
              <a:rPr kumimoji="1" lang="zh-CN" altLang="en-US" sz="3600">
                <a:latin typeface="黑体" pitchFamily="49" charset="-122"/>
                <a:ea typeface="黑体" pitchFamily="49" charset="-122"/>
              </a:rPr>
              <a:t>之</a:t>
            </a:r>
            <a:r>
              <a:rPr kumimoji="1" lang="zh-CN" altLang="en-US" sz="3600">
                <a:latin typeface="Times New Roman" pitchFamily="18" charset="0"/>
                <a:ea typeface="黑体" pitchFamily="49" charset="-122"/>
              </a:rPr>
              <a:t>”</a:t>
            </a:r>
            <a:r>
              <a:rPr kumimoji="1" lang="zh-CN" altLang="en-US" sz="3600">
                <a:latin typeface="黑体" pitchFamily="49" charset="-122"/>
                <a:ea typeface="黑体" pitchFamily="49" charset="-122"/>
              </a:rPr>
              <a:t>分别指什么。</a:t>
            </a:r>
          </a:p>
          <a:p>
            <a:pPr>
              <a:spcBef>
                <a:spcPct val="50000"/>
              </a:spcBef>
            </a:pPr>
            <a:r>
              <a:rPr kumimoji="1" lang="en-US" altLang="zh-CN" sz="3600">
                <a:latin typeface="黑体" pitchFamily="49" charset="-122"/>
                <a:ea typeface="黑体" pitchFamily="49" charset="-122"/>
              </a:rPr>
              <a:t>1.</a:t>
            </a:r>
            <a:r>
              <a:rPr kumimoji="1" lang="zh-CN" altLang="en-US" sz="3600">
                <a:latin typeface="黑体" pitchFamily="49" charset="-122"/>
                <a:ea typeface="黑体" pitchFamily="49" charset="-122"/>
              </a:rPr>
              <a:t>一人虽听</a:t>
            </a:r>
            <a:r>
              <a:rPr kumimoji="1"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之</a:t>
            </a:r>
            <a:r>
              <a:rPr kumimoji="1" lang="zh-CN" altLang="en-US" sz="3600">
                <a:latin typeface="黑体" pitchFamily="49" charset="-122"/>
                <a:ea typeface="黑体" pitchFamily="49" charset="-122"/>
              </a:rPr>
              <a:t>  </a:t>
            </a:r>
            <a:r>
              <a:rPr kumimoji="1" lang="en-US" altLang="zh-CN" sz="3600">
                <a:latin typeface="黑体" pitchFamily="49" charset="-122"/>
                <a:ea typeface="黑体" pitchFamily="49" charset="-122"/>
              </a:rPr>
              <a:t>(           )</a:t>
            </a:r>
          </a:p>
          <a:p>
            <a:pPr>
              <a:spcBef>
                <a:spcPct val="50000"/>
              </a:spcBef>
            </a:pPr>
            <a:r>
              <a:rPr kumimoji="1" lang="en-US" altLang="zh-CN" sz="3600">
                <a:latin typeface="黑体" pitchFamily="49" charset="-122"/>
                <a:ea typeface="黑体" pitchFamily="49" charset="-122"/>
              </a:rPr>
              <a:t>2.</a:t>
            </a:r>
            <a:r>
              <a:rPr kumimoji="1" lang="zh-CN" altLang="en-US" sz="3600">
                <a:latin typeface="黑体" pitchFamily="49" charset="-122"/>
                <a:ea typeface="黑体" pitchFamily="49" charset="-122"/>
              </a:rPr>
              <a:t>思援弓缴而射</a:t>
            </a:r>
            <a:r>
              <a:rPr kumimoji="1"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之</a:t>
            </a:r>
            <a:r>
              <a:rPr kumimoji="1" lang="zh-CN" altLang="en-US" sz="3600">
                <a:latin typeface="黑体" pitchFamily="49" charset="-122"/>
                <a:ea typeface="黑体" pitchFamily="49" charset="-122"/>
              </a:rPr>
              <a:t> </a:t>
            </a:r>
            <a:r>
              <a:rPr kumimoji="1" lang="en-US" altLang="zh-CN" sz="3600">
                <a:latin typeface="黑体" pitchFamily="49" charset="-122"/>
                <a:ea typeface="黑体" pitchFamily="49" charset="-122"/>
              </a:rPr>
              <a:t>(           )</a:t>
            </a:r>
          </a:p>
          <a:p>
            <a:pPr>
              <a:spcBef>
                <a:spcPct val="50000"/>
              </a:spcBef>
            </a:pPr>
            <a:r>
              <a:rPr kumimoji="1" lang="en-US" altLang="zh-CN" sz="3600">
                <a:latin typeface="黑体" pitchFamily="49" charset="-122"/>
                <a:ea typeface="黑体" pitchFamily="49" charset="-122"/>
              </a:rPr>
              <a:t>3.</a:t>
            </a:r>
            <a:r>
              <a:rPr kumimoji="1" lang="zh-CN" altLang="en-US" sz="3600">
                <a:latin typeface="黑体" pitchFamily="49" charset="-122"/>
                <a:ea typeface="黑体" pitchFamily="49" charset="-122"/>
              </a:rPr>
              <a:t>虽与</a:t>
            </a:r>
            <a:r>
              <a:rPr kumimoji="1"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之</a:t>
            </a:r>
            <a:r>
              <a:rPr kumimoji="1" lang="zh-CN" altLang="en-US" sz="3600">
                <a:latin typeface="黑体" pitchFamily="49" charset="-122"/>
                <a:ea typeface="黑体" pitchFamily="49" charset="-122"/>
              </a:rPr>
              <a:t>俱学  </a:t>
            </a:r>
            <a:r>
              <a:rPr kumimoji="1" lang="en-US" altLang="zh-CN" sz="3600">
                <a:latin typeface="黑体" pitchFamily="49" charset="-122"/>
                <a:ea typeface="黑体" pitchFamily="49" charset="-122"/>
              </a:rPr>
              <a:t>(           )</a:t>
            </a:r>
          </a:p>
          <a:p>
            <a:pPr>
              <a:spcBef>
                <a:spcPct val="50000"/>
              </a:spcBef>
            </a:pPr>
            <a:r>
              <a:rPr kumimoji="1" lang="en-US" altLang="zh-CN" sz="3600">
                <a:latin typeface="黑体" pitchFamily="49" charset="-122"/>
                <a:ea typeface="黑体" pitchFamily="49" charset="-122"/>
              </a:rPr>
              <a:t>4.</a:t>
            </a:r>
            <a:r>
              <a:rPr kumimoji="1" lang="zh-CN" altLang="en-US" sz="3600">
                <a:latin typeface="黑体" pitchFamily="49" charset="-122"/>
                <a:ea typeface="黑体" pitchFamily="49" charset="-122"/>
              </a:rPr>
              <a:t>弗若</a:t>
            </a:r>
            <a:r>
              <a:rPr kumimoji="1"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之</a:t>
            </a:r>
            <a:r>
              <a:rPr kumimoji="1" lang="zh-CN" altLang="en-US" sz="3600">
                <a:latin typeface="黑体" pitchFamily="49" charset="-122"/>
                <a:ea typeface="黑体" pitchFamily="49" charset="-122"/>
              </a:rPr>
              <a:t>矣  </a:t>
            </a:r>
            <a:r>
              <a:rPr kumimoji="1" lang="en-US" altLang="zh-CN" sz="3600">
                <a:latin typeface="黑体" pitchFamily="49" charset="-122"/>
                <a:ea typeface="黑体" pitchFamily="49" charset="-122"/>
              </a:rPr>
              <a:t>(           )</a:t>
            </a:r>
          </a:p>
          <a:p>
            <a:pPr>
              <a:spcBef>
                <a:spcPct val="50000"/>
              </a:spcBef>
            </a:pPr>
            <a:r>
              <a:rPr lang="en-US" altLang="zh-CN" sz="3600"/>
              <a:t>5</a:t>
            </a:r>
            <a:r>
              <a:rPr lang="zh-CN" altLang="en-US" sz="3600"/>
              <a:t>、 </a:t>
            </a:r>
            <a:r>
              <a:rPr lang="zh-CN" altLang="en-US" sz="3600" b="1"/>
              <a:t>惟弈秋</a:t>
            </a:r>
            <a:r>
              <a:rPr lang="zh-CN" altLang="en-US" sz="3600" b="1">
                <a:solidFill>
                  <a:srgbClr val="FF0000"/>
                </a:solidFill>
              </a:rPr>
              <a:t>之</a:t>
            </a:r>
            <a:r>
              <a:rPr lang="zh-CN" altLang="en-US" sz="3600" b="1"/>
              <a:t>为听</a:t>
            </a:r>
            <a:r>
              <a:rPr lang="en-US" altLang="zh-CN" sz="3600" b="1"/>
              <a:t>（                   </a:t>
            </a:r>
            <a:r>
              <a:rPr lang="zh-CN" altLang="en-US" sz="3600" b="1"/>
              <a:t>）</a:t>
            </a:r>
            <a:endParaRPr kumimoji="1" lang="zh-CN" altLang="en-US" sz="36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4427538" y="2276475"/>
            <a:ext cx="2514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弈秋的教导</a:t>
            </a:r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5292725" y="2997200"/>
            <a:ext cx="2057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鸿鹄</a:t>
            </a:r>
          </a:p>
        </p:txBody>
      </p:sp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4572000" y="3860800"/>
            <a:ext cx="2362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前一个人</a:t>
            </a:r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4284663" y="4581525"/>
            <a:ext cx="2216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0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前一个人</a:t>
            </a:r>
          </a:p>
        </p:txBody>
      </p:sp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5148263" y="5516563"/>
            <a:ext cx="2879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FF0000"/>
                </a:solidFill>
              </a:rPr>
              <a:t>的</a:t>
            </a:r>
            <a:endParaRPr kumimoji="1" lang="en-US" altLang="zh-CN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8678" grpId="0" autoUpdateAnimBg="0"/>
      <p:bldP spid="28679" grpId="0" autoUpdateAnimBg="0"/>
      <p:bldP spid="28680" grpId="0" autoUpdateAnimBg="0"/>
      <p:bldP spid="28681" grpId="0" autoUpdateAnimBg="0"/>
      <p:bldP spid="28682" grpId="0" autoUpdateAnimBg="0"/>
      <p:bldP spid="2868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2"/>
          <p:cNvSpPr txBox="1">
            <a:spLocks noChangeArrowheads="1"/>
          </p:cNvSpPr>
          <p:nvPr/>
        </p:nvSpPr>
        <p:spPr bwMode="auto">
          <a:xfrm>
            <a:off x="679743" y="1627981"/>
            <a:ext cx="66246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0066FF"/>
                </a:solidFill>
                <a:latin typeface="Times New Roman" pitchFamily="18" charset="0"/>
              </a:rPr>
              <a:t>说说</a:t>
            </a:r>
            <a:r>
              <a:rPr kumimoji="1" lang="zh-CN" altLang="en-US" sz="3600" b="1" dirty="0">
                <a:solidFill>
                  <a:srgbClr val="0066FF"/>
                </a:solidFill>
                <a:latin typeface="宋体" charset="-122"/>
              </a:rPr>
              <a:t>“</a:t>
            </a:r>
            <a:r>
              <a:rPr kumimoji="1" lang="zh-CN" altLang="en-US" sz="3600" b="1" dirty="0">
                <a:solidFill>
                  <a:srgbClr val="0066FF"/>
                </a:solidFill>
                <a:latin typeface="Times New Roman" pitchFamily="18" charset="0"/>
              </a:rPr>
              <a:t>之</a:t>
            </a:r>
            <a:r>
              <a:rPr kumimoji="1" lang="zh-CN" altLang="en-US" sz="3600" b="1" dirty="0">
                <a:solidFill>
                  <a:srgbClr val="0066FF"/>
                </a:solidFill>
                <a:latin typeface="宋体" charset="-122"/>
              </a:rPr>
              <a:t>”</a:t>
            </a:r>
            <a:r>
              <a:rPr kumimoji="1" lang="zh-CN" altLang="en-US" sz="3600" b="1" dirty="0">
                <a:solidFill>
                  <a:srgbClr val="0066FF"/>
                </a:solidFill>
                <a:latin typeface="Times New Roman" pitchFamily="18" charset="0"/>
              </a:rPr>
              <a:t>和</a:t>
            </a:r>
            <a:r>
              <a:rPr kumimoji="1" lang="zh-CN" altLang="en-US" sz="3600" b="1" dirty="0">
                <a:solidFill>
                  <a:srgbClr val="0066FF"/>
                </a:solidFill>
                <a:latin typeface="宋体" charset="-122"/>
              </a:rPr>
              <a:t>“</a:t>
            </a:r>
            <a:r>
              <a:rPr kumimoji="1" lang="zh-CN" altLang="en-US" sz="3600" b="1" dirty="0">
                <a:solidFill>
                  <a:srgbClr val="0066FF"/>
                </a:solidFill>
                <a:latin typeface="Times New Roman" pitchFamily="18" charset="0"/>
              </a:rPr>
              <a:t>其</a:t>
            </a:r>
            <a:r>
              <a:rPr kumimoji="1" lang="zh-CN" altLang="en-US" sz="3600" b="1" dirty="0">
                <a:solidFill>
                  <a:srgbClr val="0066FF"/>
                </a:solidFill>
                <a:latin typeface="宋体" charset="-122"/>
              </a:rPr>
              <a:t>”</a:t>
            </a:r>
            <a:r>
              <a:rPr kumimoji="1" lang="zh-CN" altLang="en-US" sz="3600" b="1" dirty="0">
                <a:solidFill>
                  <a:srgbClr val="0066FF"/>
                </a:solidFill>
                <a:latin typeface="Times New Roman" pitchFamily="18" charset="0"/>
              </a:rPr>
              <a:t>各当什么讲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755650" y="2581275"/>
            <a:ext cx="61118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0066"/>
                </a:solidFill>
                <a:latin typeface="Times New Roman" pitchFamily="18" charset="0"/>
                <a:ea typeface="黑体" pitchFamily="49" charset="-122"/>
              </a:rPr>
              <a:t>之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1692275" y="2338388"/>
            <a:ext cx="7389812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latin typeface="Times New Roman" pitchFamily="18" charset="0"/>
              </a:rPr>
              <a:t>通国之善弈者也（                                                                                                                                                                   ）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2140693" y="3071812"/>
            <a:ext cx="51847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0000"/>
                </a:solidFill>
                <a:latin typeface="Times New Roman" pitchFamily="18" charset="0"/>
              </a:rPr>
              <a:t>助词，用于主语和谓语之间，取消句子的独立性。</a:t>
            </a:r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682625" y="4833938"/>
            <a:ext cx="611188" cy="5857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0066"/>
                </a:solidFill>
                <a:latin typeface="Times New Roman" pitchFamily="18" charset="0"/>
                <a:ea typeface="黑体" pitchFamily="49" charset="-122"/>
              </a:rPr>
              <a:t>其</a:t>
            </a:r>
          </a:p>
        </p:txBody>
      </p:sp>
      <p:sp>
        <p:nvSpPr>
          <p:cNvPr id="23570" name="AutoShape 18"/>
          <p:cNvSpPr>
            <a:spLocks/>
          </p:cNvSpPr>
          <p:nvPr/>
        </p:nvSpPr>
        <p:spPr bwMode="auto">
          <a:xfrm>
            <a:off x="1436688" y="4627563"/>
            <a:ext cx="144462" cy="865187"/>
          </a:xfrm>
          <a:prstGeom prst="leftBrace">
            <a:avLst>
              <a:gd name="adj1" fmla="val 49909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zh-CN" sz="2400" b="1">
              <a:latin typeface="Times New Roman" pitchFamily="18" charset="0"/>
            </a:endParaRPr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1692275" y="4437063"/>
            <a:ext cx="6781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Times New Roman" pitchFamily="18" charset="0"/>
              </a:rPr>
              <a:t>其一人专心致志（</a:t>
            </a:r>
            <a:r>
              <a:rPr kumimoji="1" lang="zh-CN" altLang="en-US" sz="3200" b="1">
                <a:solidFill>
                  <a:srgbClr val="FF0000"/>
                </a:solidFill>
              </a:rPr>
              <a:t>其中</a:t>
            </a:r>
            <a:r>
              <a:rPr kumimoji="1" lang="zh-CN" altLang="en-US" b="1">
                <a:solidFill>
                  <a:srgbClr val="FF0000"/>
                </a:solidFill>
              </a:rPr>
              <a:t>     </a:t>
            </a:r>
            <a:r>
              <a:rPr kumimoji="1" lang="zh-CN" altLang="en-US" sz="3600" b="1">
                <a:latin typeface="Times New Roman" pitchFamily="18" charset="0"/>
              </a:rPr>
              <a:t>）</a:t>
            </a:r>
          </a:p>
        </p:txBody>
      </p:sp>
      <p:sp>
        <p:nvSpPr>
          <p:cNvPr id="28680" name="Rectangle 13"/>
          <p:cNvSpPr>
            <a:spLocks noChangeArrowheads="1"/>
          </p:cNvSpPr>
          <p:nvPr/>
        </p:nvSpPr>
        <p:spPr bwMode="auto">
          <a:xfrm>
            <a:off x="1763713" y="5589588"/>
            <a:ext cx="71072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/>
              <a:t>为是其智弗若与（                      ）</a:t>
            </a:r>
          </a:p>
        </p:txBody>
      </p:sp>
      <p:sp>
        <p:nvSpPr>
          <p:cNvPr id="23569" name="Text Box 17"/>
          <p:cNvSpPr txBox="1">
            <a:spLocks noChangeArrowheads="1"/>
          </p:cNvSpPr>
          <p:nvPr/>
        </p:nvSpPr>
        <p:spPr bwMode="auto">
          <a:xfrm>
            <a:off x="5508625" y="5661025"/>
            <a:ext cx="31670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</a:rPr>
              <a:t>他的，指后一个人</a:t>
            </a:r>
          </a:p>
        </p:txBody>
      </p:sp>
      <p:pic>
        <p:nvPicPr>
          <p:cNvPr id="28682" name="Picture 7" descr="F:\七彩课堂插图板式封面\排版用图标、页眉页脚\标题jpg\温故知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92950" y="908050"/>
            <a:ext cx="1770063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同侧圆角矩形 11"/>
          <p:cNvSpPr/>
          <p:nvPr/>
        </p:nvSpPr>
        <p:spPr>
          <a:xfrm>
            <a:off x="436563" y="911948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拓展提升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utoUpdateAnimBg="0"/>
      <p:bldP spid="23558" grpId="0" autoUpdateAnimBg="0"/>
      <p:bldP spid="23559" grpId="0" autoUpdateAnimBg="0"/>
      <p:bldP spid="23565" grpId="0" autoUpdateAnimBg="0"/>
      <p:bldP spid="23570" grpId="0" animBg="1" autoUpdateAnimBg="0"/>
      <p:bldP spid="23566" grpId="0" autoUpdateAnimBg="0"/>
      <p:bldP spid="23569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心灵感悟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9699" name="Picture 2" descr="F:\七彩课堂插图板式封面\排版用图标、页眉页脚\标题图（终-排版用）共29个\我会说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" y="4508500"/>
            <a:ext cx="2232025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71550" y="2565400"/>
            <a:ext cx="129698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itchFamily="2" charset="2"/>
              <a:buNone/>
            </a:pPr>
            <a:r>
              <a:rPr lang="zh-CN" altLang="en-US" sz="5400" b="1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971550" y="2420938"/>
            <a:ext cx="7315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Times New Roman" pitchFamily="18" charset="0"/>
                <a:ea typeface="楷体_GB2312"/>
                <a:cs typeface="楷体_GB2312"/>
              </a:rPr>
              <a:t>谈谈自己是否有这种经历和体会。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9704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随堂练习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0723" name="Picture 2" descr="F:\七彩课堂插图板式封面\排版用图标、页眉页脚\标题图（终-排版用）共29个\作业要完成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8125" y="4724400"/>
            <a:ext cx="2376488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19150" y="2492375"/>
            <a:ext cx="129698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itchFamily="2" charset="2"/>
              <a:buNone/>
            </a:pPr>
            <a:r>
              <a:rPr lang="zh-CN" altLang="en-US" sz="5400" b="1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1116013" y="2189163"/>
            <a:ext cx="6705600" cy="466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一、解释词意。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　弈：　       　诲：</a:t>
            </a:r>
            <a:r>
              <a:rPr kumimoji="1" lang="zh-CN" altLang="en-US" sz="3600" u="sng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　　　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　善：　       　鸿鹄：</a:t>
            </a:r>
            <a:r>
              <a:rPr kumimoji="1" lang="zh-CN" altLang="en-US" sz="3600" u="sng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　　　　</a:t>
            </a:r>
            <a:endParaRPr kumimoji="1" lang="zh-CN" altLang="en-US" sz="3600">
              <a:solidFill>
                <a:srgbClr val="3399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华文新魏"/>
              <a:cs typeface="华文新魏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60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　援：　        　俱：</a:t>
            </a:r>
            <a:r>
              <a:rPr kumimoji="1" lang="zh-CN" altLang="en-US" sz="3600" u="sng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　　　　</a:t>
            </a:r>
            <a:endParaRPr kumimoji="1" lang="zh-CN" altLang="en-US" sz="3600">
              <a:solidFill>
                <a:srgbClr val="3399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华文新魏"/>
              <a:cs typeface="华文新魏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60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　弗若：         　然：</a:t>
            </a:r>
            <a:r>
              <a:rPr kumimoji="1" lang="zh-CN" altLang="en-US" sz="3200" u="sng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　　　　</a:t>
            </a:r>
            <a:endParaRPr kumimoji="1" lang="zh-CN" altLang="en-US" sz="3200">
              <a:solidFill>
                <a:srgbClr val="3399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华文新魏"/>
              <a:cs typeface="华文新魏"/>
            </a:endParaRPr>
          </a:p>
          <a:p>
            <a:pPr>
              <a:spcBef>
                <a:spcPct val="50000"/>
              </a:spcBef>
            </a:pPr>
            <a:endParaRPr kumimoji="1" lang="zh-CN" altLang="en-US" sz="3200">
              <a:solidFill>
                <a:srgbClr val="3399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华文新魏"/>
              <a:cs typeface="华文新魏"/>
            </a:endParaRPr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1042988" y="2189163"/>
            <a:ext cx="6705600" cy="466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3600">
              <a:solidFill>
                <a:srgbClr val="3399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华文新魏"/>
              <a:cs typeface="华文新魏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60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　　  </a:t>
            </a:r>
            <a:r>
              <a:rPr kumimoji="1" lang="zh-CN" altLang="en-US" sz="36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下棋                         教导</a:t>
            </a:r>
            <a:r>
              <a:rPr kumimoji="1" lang="zh-CN" altLang="en-US" sz="3600" u="sng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　　　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　　   擅长                      天鹅</a:t>
            </a:r>
            <a:r>
              <a:rPr kumimoji="1" lang="zh-CN" altLang="en-US" sz="3600" u="sng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　　　　</a:t>
            </a:r>
            <a:endParaRPr kumimoji="1" lang="zh-CN" altLang="en-US" sz="360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华文新魏"/>
              <a:cs typeface="华文新魏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6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　           引，拉       一起</a:t>
            </a:r>
            <a:r>
              <a:rPr kumimoji="1" lang="zh-CN" altLang="en-US" sz="3600" u="sng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　　　　</a:t>
            </a:r>
            <a:endParaRPr kumimoji="1" lang="zh-CN" altLang="en-US" sz="360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华文新魏"/>
              <a:cs typeface="华文新魏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6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　           不如        　这样</a:t>
            </a:r>
            <a:r>
              <a:rPr kumimoji="1" lang="zh-CN" altLang="en-US" sz="3200" u="sng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　</a:t>
            </a:r>
            <a:r>
              <a:rPr kumimoji="1" lang="zh-CN" altLang="en-US" sz="3200" u="sng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　　　</a:t>
            </a:r>
            <a:endParaRPr kumimoji="1" lang="zh-CN" altLang="en-US" sz="3200">
              <a:solidFill>
                <a:srgbClr val="3399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华文新魏"/>
              <a:cs typeface="华文新魏"/>
            </a:endParaRPr>
          </a:p>
          <a:p>
            <a:pPr>
              <a:spcBef>
                <a:spcPct val="50000"/>
              </a:spcBef>
            </a:pPr>
            <a:endParaRPr kumimoji="1" lang="zh-CN" altLang="en-US" sz="3200">
              <a:solidFill>
                <a:srgbClr val="3399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华文新魏"/>
              <a:cs typeface="华文新魏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684213" y="1484313"/>
            <a:ext cx="7451725" cy="462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二、填空。</a:t>
            </a:r>
          </a:p>
          <a:p>
            <a:pPr>
              <a:lnSpc>
                <a:spcPct val="125000"/>
              </a:lnSpc>
              <a:spcBef>
                <a:spcPct val="50000"/>
              </a:spcBef>
            </a:pPr>
            <a:r>
              <a:rPr kumimoji="1" lang="zh-CN" altLang="en-US" sz="360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　　本文写了</a:t>
            </a:r>
            <a:r>
              <a:rPr kumimoji="1" lang="zh-CN" altLang="en-US" sz="3600" u="sng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　　</a:t>
            </a:r>
            <a:r>
              <a:rPr kumimoji="1" lang="zh-CN" altLang="en-US" sz="360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是个</a:t>
            </a:r>
            <a:r>
              <a:rPr kumimoji="1" lang="zh-CN" altLang="en-US" sz="3600" u="sng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　　  　</a:t>
            </a:r>
            <a:r>
              <a:rPr kumimoji="1" lang="zh-CN" altLang="en-US" sz="360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，让他教两个学生，一人</a:t>
            </a:r>
            <a:r>
              <a:rPr kumimoji="1" lang="zh-CN" altLang="en-US" sz="3600" u="sng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　　　　</a:t>
            </a:r>
            <a:r>
              <a:rPr kumimoji="1" lang="zh-CN" altLang="en-US" sz="360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，而另一人却</a:t>
            </a:r>
            <a:r>
              <a:rPr kumimoji="1" lang="zh-CN" altLang="en-US" sz="3600" u="sng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　　　　</a:t>
            </a:r>
            <a:r>
              <a:rPr kumimoji="1" lang="zh-CN" altLang="en-US" sz="360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，结果后一人</a:t>
            </a:r>
            <a:r>
              <a:rPr kumimoji="1" lang="zh-CN" altLang="en-US" sz="3600" u="sng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 </a:t>
            </a:r>
            <a:r>
              <a:rPr kumimoji="1" lang="en-US" altLang="zh-CN" sz="3600" u="sng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---- </a:t>
            </a:r>
            <a:r>
              <a:rPr kumimoji="1" lang="en-US" altLang="zh-CN" sz="360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             </a:t>
            </a:r>
            <a:r>
              <a:rPr kumimoji="1" lang="en-US" altLang="zh-CN" sz="3600" u="sng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   </a:t>
            </a:r>
            <a:r>
              <a:rPr kumimoji="1" lang="en-US" altLang="zh-CN" sz="360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  </a:t>
            </a:r>
            <a:r>
              <a:rPr kumimoji="1" lang="en-US" altLang="zh-CN" sz="3600" u="sng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    </a:t>
            </a:r>
            <a:r>
              <a:rPr kumimoji="1" lang="zh-CN" altLang="en-US" sz="3600" u="sng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　　　　 　　　　 　　   　　　　         </a:t>
            </a:r>
            <a:r>
              <a:rPr kumimoji="1" lang="zh-CN" altLang="en-US" sz="360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  </a:t>
            </a:r>
            <a:r>
              <a:rPr kumimoji="1" lang="zh-CN" altLang="en-US" sz="3600" u="sng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  </a:t>
            </a:r>
            <a:r>
              <a:rPr kumimoji="1" lang="zh-CN" altLang="en-US" sz="360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前一人。</a:t>
            </a:r>
          </a:p>
          <a:p>
            <a:pPr>
              <a:lnSpc>
                <a:spcPct val="125000"/>
              </a:lnSpc>
              <a:spcBef>
                <a:spcPct val="50000"/>
              </a:spcBef>
            </a:pPr>
            <a:endParaRPr kumimoji="1" lang="zh-CN" altLang="en-US" sz="3600">
              <a:solidFill>
                <a:srgbClr val="3399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华文新魏"/>
              <a:cs typeface="华文新魏"/>
            </a:endParaRPr>
          </a:p>
        </p:txBody>
      </p:sp>
      <p:pic>
        <p:nvPicPr>
          <p:cNvPr id="31746" name="Picture 6" descr="F:\七彩课堂插图板式封面\排版用图标、页眉页脚\标题jpg\我们爱语文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0425" y="4365625"/>
            <a:ext cx="2784475" cy="194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827088" y="1341438"/>
            <a:ext cx="7451725" cy="394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3600">
              <a:solidFill>
                <a:srgbClr val="3399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华文新魏"/>
              <a:cs typeface="华文新魏"/>
            </a:endParaRPr>
          </a:p>
          <a:p>
            <a:pPr>
              <a:lnSpc>
                <a:spcPct val="125000"/>
              </a:lnSpc>
              <a:spcBef>
                <a:spcPct val="50000"/>
              </a:spcBef>
            </a:pPr>
            <a:r>
              <a:rPr kumimoji="1" lang="zh-CN" altLang="en-US" sz="360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　                    </a:t>
            </a:r>
            <a:r>
              <a:rPr kumimoji="1" lang="zh-CN" altLang="en-US" sz="36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弈秋       下棋高手，                                                             </a:t>
            </a:r>
            <a:r>
              <a:rPr kumimoji="1" lang="en-US" altLang="zh-CN" sz="36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-                                   </a:t>
            </a:r>
            <a:r>
              <a:rPr kumimoji="1" lang="zh-CN" altLang="en-US" sz="36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专心致志                                              </a:t>
            </a:r>
            <a:r>
              <a:rPr kumimoji="1" lang="en-US" altLang="zh-CN" sz="36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-               </a:t>
            </a:r>
            <a:r>
              <a:rPr kumimoji="1" lang="zh-CN" altLang="en-US" sz="36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三心二意　　　　 　不如　　 　　   　　　　</a:t>
            </a:r>
            <a:r>
              <a:rPr kumimoji="1" lang="zh-CN" altLang="en-US" sz="3600" u="sng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      </a:t>
            </a:r>
            <a:r>
              <a:rPr kumimoji="1" lang="zh-CN" altLang="en-US" sz="36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 </a:t>
            </a:r>
          </a:p>
          <a:p>
            <a:pPr>
              <a:lnSpc>
                <a:spcPct val="125000"/>
              </a:lnSpc>
              <a:spcBef>
                <a:spcPct val="50000"/>
              </a:spcBef>
            </a:pPr>
            <a:endParaRPr kumimoji="1" lang="zh-CN" altLang="en-US" sz="360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华文新魏"/>
              <a:cs typeface="华文新魏"/>
            </a:endParaRPr>
          </a:p>
        </p:txBody>
      </p:sp>
      <p:sp>
        <p:nvSpPr>
          <p:cNvPr id="5" name="同侧圆角矩形 4"/>
          <p:cNvSpPr/>
          <p:nvPr/>
        </p:nvSpPr>
        <p:spPr>
          <a:xfrm>
            <a:off x="468313" y="100965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随堂练习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875" y="1155700"/>
            <a:ext cx="4572000" cy="823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48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两小儿辩日</a:t>
            </a:r>
            <a:endParaRPr lang="zh-CN" altLang="en-US" sz="4800"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700338" y="1989138"/>
            <a:ext cx="3816350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2771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64163" y="4292600"/>
            <a:ext cx="2936875" cy="200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TextBox 4"/>
          <p:cNvSpPr txBox="1">
            <a:spLocks noChangeArrowheads="1"/>
          </p:cNvSpPr>
          <p:nvPr/>
        </p:nvSpPr>
        <p:spPr bwMode="auto">
          <a:xfrm>
            <a:off x="3708400" y="2420938"/>
            <a:ext cx="22320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b="1">
                <a:latin typeface="Calibri" pitchFamily="34" charset="0"/>
              </a:rPr>
              <a:t> </a:t>
            </a:r>
          </a:p>
        </p:txBody>
      </p:sp>
      <p:sp>
        <p:nvSpPr>
          <p:cNvPr id="32773" name="Text Box 6"/>
          <p:cNvSpPr txBox="1">
            <a:spLocks noChangeArrowheads="1"/>
          </p:cNvSpPr>
          <p:nvPr/>
        </p:nvSpPr>
        <p:spPr bwMode="auto">
          <a:xfrm>
            <a:off x="5508625" y="2781300"/>
            <a:ext cx="3124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FF0000"/>
                </a:solidFill>
                <a:ea typeface="华文新魏"/>
                <a:cs typeface="华文新魏"/>
              </a:rPr>
              <a:t>-----《</a:t>
            </a:r>
            <a:r>
              <a:rPr kumimoji="1" lang="zh-CN" altLang="en-US" sz="3200" b="1">
                <a:solidFill>
                  <a:srgbClr val="FF0000"/>
                </a:solidFill>
                <a:ea typeface="华文新魏"/>
                <a:cs typeface="华文新魏"/>
              </a:rPr>
              <a:t>列子</a:t>
            </a:r>
            <a:r>
              <a:rPr kumimoji="1" lang="en-US" altLang="zh-CN" sz="3200" b="1">
                <a:solidFill>
                  <a:srgbClr val="FF0000"/>
                </a:solidFill>
                <a:latin typeface="Times New Roman" pitchFamily="18" charset="0"/>
                <a:ea typeface="华文新魏"/>
                <a:cs typeface="华文新魏"/>
              </a:rPr>
              <a:t>·</a:t>
            </a:r>
            <a:r>
              <a:rPr kumimoji="1" lang="zh-CN" altLang="en-US" sz="3200" b="1">
                <a:solidFill>
                  <a:srgbClr val="FF0000"/>
                </a:solidFill>
                <a:ea typeface="华文新魏"/>
                <a:cs typeface="华文新魏"/>
              </a:rPr>
              <a:t>汤问</a:t>
            </a:r>
            <a:r>
              <a:rPr kumimoji="1" lang="en-US" altLang="zh-CN" sz="3200" b="1">
                <a:solidFill>
                  <a:srgbClr val="FF0000"/>
                </a:solidFill>
                <a:ea typeface="华文新魏"/>
                <a:cs typeface="华文新魏"/>
              </a:rPr>
              <a:t>》</a:t>
            </a:r>
          </a:p>
        </p:txBody>
      </p:sp>
      <p:pic>
        <p:nvPicPr>
          <p:cNvPr id="32774" name="Picture 7" descr="未命名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2276475"/>
            <a:ext cx="3140075" cy="400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1908175" y="2947988"/>
            <a:ext cx="572452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400">
                <a:latin typeface="方正大标宋简体"/>
                <a:ea typeface="方正大标宋简体"/>
                <a:cs typeface="方正大标宋简体"/>
              </a:rPr>
              <a:t>六年级</a:t>
            </a:r>
            <a:r>
              <a:rPr lang="en-US" altLang="zh-CN" sz="4400">
                <a:latin typeface="方正大标宋简体"/>
                <a:ea typeface="方正大标宋简体"/>
                <a:cs typeface="方正大标宋简体"/>
              </a:rPr>
              <a:t>  </a:t>
            </a:r>
            <a:r>
              <a:rPr lang="zh-CN" altLang="en-US" sz="4400">
                <a:latin typeface="方正大标宋简体"/>
                <a:ea typeface="方正大标宋简体"/>
                <a:cs typeface="方正大标宋简体"/>
              </a:rPr>
              <a:t>语文 </a:t>
            </a:r>
            <a:r>
              <a:rPr lang="en-US" altLang="zh-CN" sz="4400">
                <a:latin typeface="方正大标宋简体"/>
                <a:ea typeface="方正大标宋简体"/>
                <a:cs typeface="方正大标宋简体"/>
              </a:rPr>
              <a:t> </a:t>
            </a:r>
            <a:r>
              <a:rPr lang="zh-CN" altLang="en-US" sz="4400">
                <a:latin typeface="方正大标宋简体"/>
                <a:ea typeface="方正大标宋简体"/>
                <a:cs typeface="方正大标宋简体"/>
              </a:rPr>
              <a:t>下册</a:t>
            </a: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3348038" y="1844675"/>
            <a:ext cx="2286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5400" b="1">
                <a:latin typeface="黑体" pitchFamily="49" charset="-122"/>
                <a:ea typeface="黑体" pitchFamily="49" charset="-122"/>
              </a:rPr>
              <a:t>人教版</a:t>
            </a:r>
          </a:p>
        </p:txBody>
      </p:sp>
      <p:cxnSp>
        <p:nvCxnSpPr>
          <p:cNvPr id="9" name="直线连接符 8"/>
          <p:cNvCxnSpPr/>
          <p:nvPr/>
        </p:nvCxnSpPr>
        <p:spPr>
          <a:xfrm>
            <a:off x="1511300" y="2852738"/>
            <a:ext cx="6121400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473" name="组合 10"/>
          <p:cNvGrpSpPr>
            <a:grpSpLocks/>
          </p:cNvGrpSpPr>
          <p:nvPr/>
        </p:nvGrpSpPr>
        <p:grpSpPr bwMode="auto">
          <a:xfrm>
            <a:off x="268288" y="1125538"/>
            <a:ext cx="2255837" cy="569912"/>
            <a:chOff x="386506" y="1792176"/>
            <a:chExt cx="2256668" cy="571008"/>
          </a:xfrm>
        </p:grpSpPr>
        <p:cxnSp>
          <p:nvCxnSpPr>
            <p:cNvPr id="22" name="直线连接符 21"/>
            <p:cNvCxnSpPr/>
            <p:nvPr/>
          </p:nvCxnSpPr>
          <p:spPr>
            <a:xfrm flipV="1">
              <a:off x="386506" y="2356822"/>
              <a:ext cx="2256668" cy="6362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同侧圆角矩形 23"/>
            <p:cNvSpPr/>
            <p:nvPr/>
          </p:nvSpPr>
          <p:spPr>
            <a:xfrm>
              <a:off x="570724" y="1792176"/>
              <a:ext cx="2000987" cy="51692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latin typeface="华文新魏" pitchFamily="2" charset="-122"/>
                  <a:ea typeface="华文新魏" pitchFamily="2" charset="-122"/>
                  <a:cs typeface="黑体"/>
                </a:rPr>
                <a:t>资料宝袋</a:t>
              </a:r>
            </a:p>
          </p:txBody>
        </p:sp>
      </p:grpSp>
      <p:pic>
        <p:nvPicPr>
          <p:cNvPr id="62474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48488" y="4797425"/>
            <a:ext cx="2120900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5"/>
          <p:cNvSpPr txBox="1">
            <a:spLocks noChangeArrowheads="1"/>
          </p:cNvSpPr>
          <p:nvPr/>
        </p:nvSpPr>
        <p:spPr bwMode="auto">
          <a:xfrm>
            <a:off x="1052513" y="2357438"/>
            <a:ext cx="12954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Clr>
                <a:srgbClr val="FF0000"/>
              </a:buClr>
              <a:buSzPct val="100000"/>
            </a:pPr>
            <a:r>
              <a:rPr lang="zh-CN" altLang="en-US" sz="5400" b="1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819150" y="2492375"/>
            <a:ext cx="129698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85800" indent="-685800" algn="ctr">
              <a:buClr>
                <a:srgbClr val="FF0000"/>
              </a:buClr>
              <a:buSzPct val="105000"/>
              <a:buFont typeface="Wingdings" pitchFamily="2" charset="2"/>
              <a:buNone/>
            </a:pPr>
            <a:r>
              <a:rPr lang="zh-CN" altLang="en-US" sz="5400" b="1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graphicFrame>
        <p:nvGraphicFramePr>
          <p:cNvPr id="62472" name="Object 8"/>
          <p:cNvGraphicFramePr>
            <a:graphicFrameLocks noChangeAspect="1"/>
          </p:cNvGraphicFramePr>
          <p:nvPr/>
        </p:nvGraphicFramePr>
        <p:xfrm>
          <a:off x="468313" y="1844675"/>
          <a:ext cx="3116262" cy="439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75" name="BMP 图像" r:id="rId5" imgW="4800000" imgH="5687219" progId="Paint.Picture">
                  <p:embed/>
                </p:oleObj>
              </mc:Choice>
              <mc:Fallback>
                <p:oleObj name="BMP 图像" r:id="rId5" imgW="4800000" imgH="5687219" progId="Paint.Picture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1844675"/>
                        <a:ext cx="3116262" cy="4392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401" name="Rectangle 9"/>
          <p:cNvSpPr>
            <a:spLocks noChangeArrowheads="1"/>
          </p:cNvSpPr>
          <p:nvPr/>
        </p:nvSpPr>
        <p:spPr bwMode="auto">
          <a:xfrm>
            <a:off x="3635375" y="1125538"/>
            <a:ext cx="4554538" cy="447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i="1">
                <a:solidFill>
                  <a:srgbClr val="336600"/>
                </a:solidFill>
                <a:latin typeface="隶书"/>
                <a:ea typeface="隶书"/>
                <a:cs typeface="隶书"/>
              </a:rPr>
              <a:t>孔子（公元前</a:t>
            </a:r>
            <a:r>
              <a:rPr kumimoji="1" lang="en-US" altLang="zh-CN" sz="3200" b="1" i="1">
                <a:solidFill>
                  <a:srgbClr val="336600"/>
                </a:solidFill>
                <a:latin typeface="隶书"/>
                <a:ea typeface="隶书"/>
                <a:cs typeface="隶书"/>
              </a:rPr>
              <a:t>551</a:t>
            </a:r>
            <a:r>
              <a:rPr kumimoji="1" lang="en-US" altLang="zh-CN" sz="3200" b="1" i="1">
                <a:solidFill>
                  <a:srgbClr val="336600"/>
                </a:solidFill>
                <a:latin typeface="Times New Roman" pitchFamily="18" charset="0"/>
                <a:ea typeface="隶书"/>
                <a:cs typeface="隶书"/>
              </a:rPr>
              <a:t>—</a:t>
            </a:r>
            <a:r>
              <a:rPr kumimoji="1" lang="zh-CN" altLang="en-US" sz="3200" b="1" i="1">
                <a:solidFill>
                  <a:srgbClr val="336600"/>
                </a:solidFill>
                <a:latin typeface="隶书"/>
                <a:ea typeface="隶书"/>
                <a:cs typeface="隶书"/>
              </a:rPr>
              <a:t>公元前</a:t>
            </a:r>
            <a:r>
              <a:rPr kumimoji="1" lang="en-US" altLang="zh-CN" sz="3200" b="1" i="1">
                <a:solidFill>
                  <a:srgbClr val="336600"/>
                </a:solidFill>
                <a:latin typeface="隶书"/>
                <a:ea typeface="隶书"/>
                <a:cs typeface="隶书"/>
              </a:rPr>
              <a:t>479</a:t>
            </a:r>
            <a:r>
              <a:rPr kumimoji="1" lang="zh-CN" altLang="en-US" sz="3200" b="1" i="1">
                <a:solidFill>
                  <a:srgbClr val="336600"/>
                </a:solidFill>
                <a:latin typeface="隶书"/>
                <a:ea typeface="隶书"/>
                <a:cs typeface="隶书"/>
              </a:rPr>
              <a:t>）名丘，字仲尼。鲁国（今山东曲阜）人，春秋末期思想家、政治家、教育家，儒家学派创始人。他的一生言行被他的学生编成</a:t>
            </a:r>
            <a:r>
              <a:rPr kumimoji="1" lang="en-US" altLang="zh-CN" sz="3200" b="1" i="1">
                <a:solidFill>
                  <a:srgbClr val="336600"/>
                </a:solidFill>
                <a:latin typeface="隶书"/>
                <a:ea typeface="隶书"/>
                <a:cs typeface="隶书"/>
              </a:rPr>
              <a:t>《</a:t>
            </a:r>
            <a:r>
              <a:rPr kumimoji="1" lang="zh-CN" altLang="en-US" sz="3200" b="1" i="1">
                <a:solidFill>
                  <a:srgbClr val="336600"/>
                </a:solidFill>
                <a:latin typeface="隶书"/>
                <a:ea typeface="隶书"/>
                <a:cs typeface="隶书"/>
              </a:rPr>
              <a:t>论语</a:t>
            </a:r>
            <a:r>
              <a:rPr kumimoji="1" lang="en-US" altLang="zh-CN" sz="3200" b="1" i="1">
                <a:solidFill>
                  <a:srgbClr val="336600"/>
                </a:solidFill>
                <a:latin typeface="隶书"/>
                <a:ea typeface="隶书"/>
                <a:cs typeface="隶书"/>
              </a:rPr>
              <a:t>》</a:t>
            </a:r>
            <a:r>
              <a:rPr kumimoji="1" lang="zh-CN" altLang="en-US" sz="3200" b="1" i="1">
                <a:solidFill>
                  <a:srgbClr val="336600"/>
                </a:solidFill>
                <a:latin typeface="隶书"/>
                <a:ea typeface="隶书"/>
                <a:cs typeface="隶书"/>
              </a:rPr>
              <a:t>一书，留传于世。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5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8" grpId="0"/>
      <p:bldP spid="59401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预习检查</a:t>
            </a: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92405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4515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9113" y="825500"/>
            <a:ext cx="2008187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819150" y="2492375"/>
            <a:ext cx="129698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85800" indent="-685800" algn="ctr">
              <a:buClr>
                <a:srgbClr val="FF0000"/>
              </a:buClr>
              <a:buSzPct val="105000"/>
              <a:buFont typeface="Wingdings" pitchFamily="2" charset="2"/>
              <a:buNone/>
            </a:pPr>
            <a:r>
              <a:rPr lang="zh-CN" altLang="en-US" sz="5400" b="1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64517" name="Rectangle 6"/>
          <p:cNvSpPr>
            <a:spLocks noChangeArrowheads="1"/>
          </p:cNvSpPr>
          <p:nvPr/>
        </p:nvSpPr>
        <p:spPr bwMode="auto">
          <a:xfrm>
            <a:off x="1331913" y="2565400"/>
            <a:ext cx="7056437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3600" b="1">
                <a:hlinkClick r:id="rId3" action="ppaction://hlinksldjump"/>
              </a:rPr>
              <a:t>1</a:t>
            </a:r>
            <a:r>
              <a:rPr kumimoji="1" lang="zh-CN" altLang="en-US" sz="3600" b="1">
                <a:hlinkClick r:id="rId3" action="ppaction://hlinksldjump"/>
              </a:rPr>
              <a:t>、自由读课文，将读不准的字画出来。 </a:t>
            </a:r>
          </a:p>
          <a:p>
            <a:r>
              <a:rPr kumimoji="1" lang="zh-CN" altLang="en-US" sz="3600" b="1">
                <a:hlinkClick r:id="rId3" action="ppaction://hlinksldjump"/>
              </a:rPr>
              <a:t>   </a:t>
            </a:r>
            <a:endParaRPr kumimoji="1" lang="zh-CN" altLang="en-US" sz="3600" b="1"/>
          </a:p>
          <a:p>
            <a:r>
              <a:rPr kumimoji="1" lang="en-US" altLang="zh-CN" sz="3600" b="1">
                <a:hlinkClick r:id="rId4" action="ppaction://hlinksldjump"/>
              </a:rPr>
              <a:t>2</a:t>
            </a:r>
            <a:r>
              <a:rPr kumimoji="1" lang="zh-CN" altLang="en-US" sz="3600" b="1">
                <a:hlinkClick r:id="rId4" action="ppaction://hlinksldjump"/>
              </a:rPr>
              <a:t>、尽量读准句读，不读破句</a:t>
            </a:r>
            <a:r>
              <a:rPr kumimoji="1" lang="zh-CN" altLang="en-US" sz="3600" b="1"/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537" name="组合 5"/>
          <p:cNvGrpSpPr>
            <a:grpSpLocks/>
          </p:cNvGrpSpPr>
          <p:nvPr/>
        </p:nvGrpSpPr>
        <p:grpSpPr bwMode="auto">
          <a:xfrm>
            <a:off x="468313" y="1268413"/>
            <a:ext cx="2071687" cy="661987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031"/>
              <a:ext cx="2071702" cy="6348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264" cy="515796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500" y="12557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</a:p>
        </p:txBody>
      </p:sp>
      <p:pic>
        <p:nvPicPr>
          <p:cNvPr id="65539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819150" y="2492375"/>
            <a:ext cx="129698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85800" indent="-685800" algn="ctr">
              <a:buClr>
                <a:srgbClr val="FF0000"/>
              </a:buClr>
              <a:buSzPct val="105000"/>
              <a:buFont typeface="Wingdings" pitchFamily="2" charset="2"/>
              <a:buNone/>
            </a:pPr>
            <a:r>
              <a:rPr lang="zh-CN" altLang="en-US" sz="5400" b="1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62472" name="Text Box 8"/>
          <p:cNvSpPr txBox="1">
            <a:spLocks noChangeArrowheads="1"/>
          </p:cNvSpPr>
          <p:nvPr/>
        </p:nvSpPr>
        <p:spPr bwMode="auto">
          <a:xfrm>
            <a:off x="611188" y="2205038"/>
            <a:ext cx="7296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000080"/>
                </a:solidFill>
              </a:rPr>
              <a:t>dòu     y</a:t>
            </a:r>
            <a:r>
              <a:rPr kumimoji="1" lang="en-US" altLang="zh-CN" sz="4000" b="1">
                <a:solidFill>
                  <a:srgbClr val="000080"/>
                </a:solidFill>
                <a:latin typeface="Times New Roman" pitchFamily="18" charset="0"/>
              </a:rPr>
              <a:t>ú</a:t>
            </a:r>
            <a:r>
              <a:rPr kumimoji="1" lang="en-US" altLang="zh-CN" sz="4000" b="1">
                <a:solidFill>
                  <a:srgbClr val="000080"/>
                </a:solidFill>
              </a:rPr>
              <a:t>      cāng            tāng</a:t>
            </a:r>
          </a:p>
        </p:txBody>
      </p:sp>
      <p:sp>
        <p:nvSpPr>
          <p:cNvPr id="65542" name="Text Box 9"/>
          <p:cNvSpPr txBox="1">
            <a:spLocks noChangeArrowheads="1"/>
          </p:cNvSpPr>
          <p:nvPr/>
        </p:nvSpPr>
        <p:spPr bwMode="auto">
          <a:xfrm>
            <a:off x="395288" y="2997200"/>
            <a:ext cx="76517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/>
              <a:t>辩</a:t>
            </a:r>
            <a:r>
              <a:rPr kumimoji="1" lang="zh-CN" altLang="en-US" sz="4000" b="1" u="sng"/>
              <a:t>斗</a:t>
            </a:r>
            <a:r>
              <a:rPr kumimoji="1" lang="zh-CN" altLang="en-US" sz="4000" b="1"/>
              <a:t>    盘</a:t>
            </a:r>
            <a:r>
              <a:rPr kumimoji="1" lang="zh-CN" altLang="en-US" sz="4000" b="1" u="sng"/>
              <a:t>盂</a:t>
            </a:r>
            <a:r>
              <a:rPr kumimoji="1" lang="zh-CN" altLang="en-US" sz="4000" b="1"/>
              <a:t>      </a:t>
            </a:r>
            <a:r>
              <a:rPr kumimoji="1" lang="zh-CN" altLang="en-US" sz="4000" b="1" u="sng"/>
              <a:t>沧沧</a:t>
            </a:r>
            <a:r>
              <a:rPr kumimoji="1" lang="zh-CN" altLang="en-US" sz="4000" b="1"/>
              <a:t>凉凉   探</a:t>
            </a:r>
            <a:r>
              <a:rPr kumimoji="1" lang="zh-CN" altLang="en-US" sz="4000" b="1" u="sng"/>
              <a:t>汤</a:t>
            </a:r>
          </a:p>
        </p:txBody>
      </p:sp>
      <p:sp>
        <p:nvSpPr>
          <p:cNvPr id="62474" name="Text Box 10"/>
          <p:cNvSpPr txBox="1">
            <a:spLocks noChangeArrowheads="1"/>
          </p:cNvSpPr>
          <p:nvPr/>
        </p:nvSpPr>
        <p:spPr bwMode="auto">
          <a:xfrm>
            <a:off x="755650" y="4005263"/>
            <a:ext cx="72786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000080"/>
                </a:solidFill>
              </a:rPr>
              <a:t>sh</a:t>
            </a:r>
            <a:r>
              <a:rPr kumimoji="1" lang="en-US" altLang="zh-CN" sz="4000" b="1">
                <a:solidFill>
                  <a:srgbClr val="000080"/>
                </a:solidFill>
                <a:latin typeface="Times New Roman" pitchFamily="18" charset="0"/>
              </a:rPr>
              <a:t>ú</a:t>
            </a:r>
            <a:r>
              <a:rPr kumimoji="1" lang="en-US" altLang="zh-CN" sz="4000" b="1">
                <a:solidFill>
                  <a:srgbClr val="000080"/>
                </a:solidFill>
              </a:rPr>
              <a:t>  w</a:t>
            </a:r>
            <a:r>
              <a:rPr kumimoji="1" lang="en-US" altLang="zh-CN" sz="4000" b="1">
                <a:solidFill>
                  <a:srgbClr val="000080"/>
                </a:solidFill>
                <a:latin typeface="Times New Roman" pitchFamily="18" charset="0"/>
              </a:rPr>
              <a:t>é</a:t>
            </a:r>
            <a:r>
              <a:rPr kumimoji="1" lang="en-US" altLang="zh-CN" sz="4000" b="1">
                <a:solidFill>
                  <a:srgbClr val="000080"/>
                </a:solidFill>
              </a:rPr>
              <a:t>i           zh</a:t>
            </a:r>
            <a:r>
              <a:rPr kumimoji="1" lang="en-US" altLang="zh-CN" sz="4000" b="1">
                <a:solidFill>
                  <a:srgbClr val="000080"/>
                </a:solidFill>
                <a:latin typeface="Times New Roman" pitchFamily="18" charset="0"/>
              </a:rPr>
              <a:t>ì</a:t>
            </a:r>
            <a:endParaRPr kumimoji="1" lang="en-US" altLang="zh-CN" sz="4000" b="1">
              <a:solidFill>
                <a:srgbClr val="000080"/>
              </a:solidFill>
            </a:endParaRPr>
          </a:p>
        </p:txBody>
      </p:sp>
      <p:sp>
        <p:nvSpPr>
          <p:cNvPr id="65544" name="Text Box 11"/>
          <p:cNvSpPr txBox="1">
            <a:spLocks noChangeArrowheads="1"/>
          </p:cNvSpPr>
          <p:nvPr/>
        </p:nvSpPr>
        <p:spPr bwMode="auto">
          <a:xfrm>
            <a:off x="827088" y="4868863"/>
            <a:ext cx="6400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u="sng"/>
              <a:t>孰</a:t>
            </a:r>
            <a:r>
              <a:rPr kumimoji="1" lang="zh-CN" altLang="en-US" sz="4000" b="1"/>
              <a:t>    为    汝多   知  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2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2472" grpId="0" autoUpdateAnimBg="0"/>
      <p:bldP spid="62474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323850" y="7651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6563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1950" y="4076700"/>
            <a:ext cx="2986088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855663" y="2205038"/>
            <a:ext cx="1295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itchFamily="2" charset="2"/>
              <a:buNone/>
            </a:pPr>
            <a:r>
              <a:rPr lang="zh-CN" altLang="en-US" sz="5400" b="1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2700338" y="2205038"/>
            <a:ext cx="1295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itchFamily="2" charset="2"/>
              <a:buNone/>
            </a:pPr>
            <a:r>
              <a:rPr lang="zh-CN" altLang="en-US" sz="5400" b="1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4662488" y="2254250"/>
            <a:ext cx="12969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itchFamily="2" charset="2"/>
              <a:buNone/>
            </a:pPr>
            <a:r>
              <a:rPr lang="zh-CN" altLang="en-US" sz="5400" b="1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66567" name="Text Box 9"/>
          <p:cNvSpPr txBox="1">
            <a:spLocks noChangeArrowheads="1"/>
          </p:cNvSpPr>
          <p:nvPr/>
        </p:nvSpPr>
        <p:spPr bwMode="auto">
          <a:xfrm>
            <a:off x="755650" y="620713"/>
            <a:ext cx="8064500" cy="598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600" b="1" dirty="0">
                <a:latin typeface="方正姚体"/>
                <a:ea typeface="方正姚体"/>
                <a:cs typeface="方正姚体"/>
              </a:rPr>
              <a:t>两小儿辩日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方正姚体"/>
                <a:ea typeface="方正姚体"/>
                <a:cs typeface="方正姚体"/>
              </a:rPr>
              <a:t>        孔子东游，见</a:t>
            </a:r>
            <a:r>
              <a:rPr kumimoji="1" lang="en-US" altLang="zh-CN" sz="2800" b="1" dirty="0">
                <a:solidFill>
                  <a:srgbClr val="FF0000"/>
                </a:solidFill>
                <a:latin typeface="方正姚体"/>
                <a:ea typeface="方正姚体"/>
                <a:cs typeface="方正姚体"/>
              </a:rPr>
              <a:t>/</a:t>
            </a:r>
            <a:r>
              <a:rPr kumimoji="1" lang="zh-CN" altLang="en-US" sz="2800" b="1" dirty="0">
                <a:latin typeface="方正姚体"/>
                <a:ea typeface="方正姚体"/>
                <a:cs typeface="方正姚体"/>
              </a:rPr>
              <a:t>两小儿</a:t>
            </a:r>
            <a:r>
              <a:rPr kumimoji="1" lang="en-US" altLang="zh-CN" sz="2800" b="1" dirty="0">
                <a:solidFill>
                  <a:srgbClr val="FF0000"/>
                </a:solidFill>
                <a:latin typeface="方正姚体"/>
                <a:ea typeface="方正姚体"/>
                <a:cs typeface="方正姚体"/>
              </a:rPr>
              <a:t>/</a:t>
            </a:r>
            <a:r>
              <a:rPr kumimoji="1" lang="zh-CN" altLang="en-US" sz="2800" b="1" dirty="0">
                <a:latin typeface="方正姚体"/>
                <a:ea typeface="方正姚体"/>
                <a:cs typeface="方正姚体"/>
              </a:rPr>
              <a:t>辩斗，问其故。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方正姚体"/>
                <a:ea typeface="方正姚体"/>
                <a:cs typeface="方正姚体"/>
              </a:rPr>
              <a:t>         一儿曰：</a:t>
            </a:r>
            <a:r>
              <a:rPr kumimoji="1" lang="zh-CN" altLang="en-US" sz="2800" b="1" dirty="0">
                <a:latin typeface="Times New Roman" pitchFamily="18" charset="0"/>
                <a:ea typeface="方正姚体"/>
                <a:cs typeface="方正姚体"/>
              </a:rPr>
              <a:t>“</a:t>
            </a:r>
            <a:r>
              <a:rPr kumimoji="1" lang="zh-CN" altLang="en-US" sz="2800" b="1" dirty="0">
                <a:latin typeface="方正姚体"/>
                <a:ea typeface="方正姚体"/>
                <a:cs typeface="方正姚体"/>
              </a:rPr>
              <a:t>我以</a:t>
            </a:r>
            <a:r>
              <a:rPr kumimoji="1" lang="en-US" altLang="zh-CN" sz="2800" b="1" dirty="0">
                <a:solidFill>
                  <a:srgbClr val="FF0000"/>
                </a:solidFill>
                <a:latin typeface="方正姚体"/>
                <a:ea typeface="方正姚体"/>
                <a:cs typeface="方正姚体"/>
              </a:rPr>
              <a:t>/</a:t>
            </a:r>
            <a:r>
              <a:rPr kumimoji="1" lang="zh-CN" altLang="en-US" sz="2800" b="1" dirty="0">
                <a:latin typeface="方正姚体"/>
                <a:ea typeface="方正姚体"/>
                <a:cs typeface="方正姚体"/>
              </a:rPr>
              <a:t>日始出时</a:t>
            </a:r>
            <a:r>
              <a:rPr kumimoji="1" lang="en-US" altLang="zh-CN" sz="2800" b="1" dirty="0">
                <a:solidFill>
                  <a:srgbClr val="FF0000"/>
                </a:solidFill>
                <a:latin typeface="方正姚体"/>
                <a:ea typeface="方正姚体"/>
                <a:cs typeface="方正姚体"/>
              </a:rPr>
              <a:t>/</a:t>
            </a:r>
            <a:r>
              <a:rPr kumimoji="1" lang="zh-CN" altLang="en-US" sz="2800" b="1" dirty="0">
                <a:latin typeface="方正姚体"/>
                <a:ea typeface="方正姚体"/>
                <a:cs typeface="方正姚体"/>
              </a:rPr>
              <a:t>去人近，而</a:t>
            </a:r>
            <a:r>
              <a:rPr kumimoji="1" lang="en-US" altLang="zh-CN" sz="2800" b="1" dirty="0">
                <a:solidFill>
                  <a:srgbClr val="FF0000"/>
                </a:solidFill>
                <a:latin typeface="方正姚体"/>
                <a:ea typeface="方正姚体"/>
                <a:cs typeface="方正姚体"/>
              </a:rPr>
              <a:t>/</a:t>
            </a:r>
            <a:r>
              <a:rPr kumimoji="1" lang="zh-CN" altLang="en-US" sz="2800" b="1" dirty="0">
                <a:latin typeface="方正姚体"/>
                <a:ea typeface="方正姚体"/>
                <a:cs typeface="方正姚体"/>
              </a:rPr>
              <a:t>日中时</a:t>
            </a:r>
            <a:r>
              <a:rPr kumimoji="1" lang="en-US" altLang="zh-CN" sz="2800" b="1" dirty="0">
                <a:solidFill>
                  <a:srgbClr val="FF0000"/>
                </a:solidFill>
                <a:latin typeface="方正姚体"/>
                <a:ea typeface="方正姚体"/>
                <a:cs typeface="方正姚体"/>
              </a:rPr>
              <a:t>/</a:t>
            </a:r>
            <a:r>
              <a:rPr kumimoji="1" lang="zh-CN" altLang="en-US" sz="2800" b="1" dirty="0">
                <a:latin typeface="方正姚体"/>
                <a:ea typeface="方正姚体"/>
                <a:cs typeface="方正姚体"/>
              </a:rPr>
              <a:t>远也。</a:t>
            </a:r>
            <a:r>
              <a:rPr kumimoji="1" lang="zh-CN" altLang="en-US" sz="2800" b="1" dirty="0">
                <a:latin typeface="Times New Roman" pitchFamily="18" charset="0"/>
                <a:ea typeface="方正姚体"/>
                <a:cs typeface="方正姚体"/>
              </a:rPr>
              <a:t>”</a:t>
            </a:r>
            <a:r>
              <a:rPr kumimoji="1" lang="zh-CN" altLang="en-US" sz="2800" b="1" dirty="0">
                <a:latin typeface="方正姚体"/>
                <a:ea typeface="方正姚体"/>
                <a:cs typeface="方正姚体"/>
              </a:rPr>
              <a:t>一儿以</a:t>
            </a:r>
            <a:r>
              <a:rPr kumimoji="1" lang="en-US" altLang="zh-CN" sz="2800" b="1" dirty="0">
                <a:solidFill>
                  <a:srgbClr val="FF0000"/>
                </a:solidFill>
                <a:latin typeface="方正姚体"/>
                <a:ea typeface="方正姚体"/>
                <a:cs typeface="方正姚体"/>
              </a:rPr>
              <a:t>/</a:t>
            </a:r>
            <a:r>
              <a:rPr kumimoji="1" lang="zh-CN" altLang="en-US" sz="2800" b="1" dirty="0">
                <a:latin typeface="方正姚体"/>
                <a:ea typeface="方正姚体"/>
                <a:cs typeface="方正姚体"/>
              </a:rPr>
              <a:t>日初出远，而</a:t>
            </a:r>
            <a:r>
              <a:rPr kumimoji="1" lang="en-US" altLang="zh-CN" sz="2800" b="1" dirty="0">
                <a:solidFill>
                  <a:srgbClr val="FF0000"/>
                </a:solidFill>
                <a:latin typeface="方正姚体"/>
                <a:ea typeface="方正姚体"/>
                <a:cs typeface="方正姚体"/>
              </a:rPr>
              <a:t>/</a:t>
            </a:r>
            <a:r>
              <a:rPr kumimoji="1" lang="zh-CN" altLang="en-US" sz="2800" b="1" dirty="0">
                <a:latin typeface="方正姚体"/>
                <a:ea typeface="方正姚体"/>
                <a:cs typeface="方正姚体"/>
              </a:rPr>
              <a:t>日中时</a:t>
            </a:r>
            <a:r>
              <a:rPr kumimoji="1" lang="en-US" altLang="zh-CN" sz="2800" b="1" dirty="0">
                <a:solidFill>
                  <a:srgbClr val="FF0000"/>
                </a:solidFill>
                <a:latin typeface="方正姚体"/>
                <a:ea typeface="方正姚体"/>
                <a:cs typeface="方正姚体"/>
              </a:rPr>
              <a:t>/</a:t>
            </a:r>
            <a:r>
              <a:rPr kumimoji="1" lang="zh-CN" altLang="en-US" sz="2800" b="1" dirty="0">
                <a:latin typeface="方正姚体"/>
                <a:ea typeface="方正姚体"/>
                <a:cs typeface="方正姚体"/>
              </a:rPr>
              <a:t>近也。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方正姚体"/>
                <a:ea typeface="方正姚体"/>
                <a:cs typeface="方正姚体"/>
              </a:rPr>
              <a:t>         一儿曰：</a:t>
            </a:r>
            <a:r>
              <a:rPr kumimoji="1" lang="zh-CN" altLang="en-US" sz="2800" b="1" dirty="0">
                <a:latin typeface="Times New Roman" pitchFamily="18" charset="0"/>
                <a:ea typeface="方正姚体"/>
                <a:cs typeface="方正姚体"/>
              </a:rPr>
              <a:t>“</a:t>
            </a:r>
            <a:r>
              <a:rPr kumimoji="1" lang="zh-CN" altLang="en-US" sz="2800" b="1" dirty="0">
                <a:latin typeface="方正姚体"/>
                <a:ea typeface="方正姚体"/>
                <a:cs typeface="方正姚体"/>
              </a:rPr>
              <a:t>日初出</a:t>
            </a:r>
            <a:r>
              <a:rPr kumimoji="1" lang="en-US" altLang="zh-CN" sz="2800" b="1" dirty="0">
                <a:solidFill>
                  <a:srgbClr val="FF0000"/>
                </a:solidFill>
                <a:latin typeface="方正姚体"/>
                <a:ea typeface="方正姚体"/>
                <a:cs typeface="方正姚体"/>
              </a:rPr>
              <a:t>/</a:t>
            </a:r>
            <a:r>
              <a:rPr kumimoji="1" lang="zh-CN" altLang="en-US" sz="2800" b="1" dirty="0">
                <a:latin typeface="方正姚体"/>
                <a:ea typeface="方正姚体"/>
                <a:cs typeface="方正姚体"/>
              </a:rPr>
              <a:t>大如车盖，及日中，则如盘盂，此不为</a:t>
            </a:r>
            <a:r>
              <a:rPr kumimoji="1" lang="en-US" altLang="zh-CN" sz="2800" b="1" dirty="0">
                <a:solidFill>
                  <a:srgbClr val="FF0000"/>
                </a:solidFill>
                <a:latin typeface="方正姚体"/>
                <a:ea typeface="方正姚体"/>
                <a:cs typeface="方正姚体"/>
              </a:rPr>
              <a:t>/</a:t>
            </a:r>
            <a:r>
              <a:rPr kumimoji="1" lang="zh-CN" altLang="en-US" sz="2800" b="1" dirty="0">
                <a:latin typeface="方正姚体"/>
                <a:ea typeface="方正姚体"/>
                <a:cs typeface="方正姚体"/>
              </a:rPr>
              <a:t>远者小</a:t>
            </a:r>
            <a:r>
              <a:rPr kumimoji="1" lang="en-US" altLang="zh-CN" sz="2800" b="1" dirty="0">
                <a:solidFill>
                  <a:srgbClr val="FF0000"/>
                </a:solidFill>
                <a:latin typeface="方正姚体"/>
                <a:ea typeface="方正姚体"/>
                <a:cs typeface="方正姚体"/>
              </a:rPr>
              <a:t>/</a:t>
            </a:r>
            <a:r>
              <a:rPr kumimoji="1" lang="zh-CN" altLang="en-US" sz="2800" b="1" dirty="0">
                <a:latin typeface="方正姚体"/>
                <a:ea typeface="方正姚体"/>
                <a:cs typeface="方正姚体"/>
              </a:rPr>
              <a:t>而</a:t>
            </a:r>
            <a:r>
              <a:rPr kumimoji="1" lang="en-US" altLang="zh-CN" sz="2800" b="1" dirty="0">
                <a:solidFill>
                  <a:srgbClr val="FF0000"/>
                </a:solidFill>
                <a:latin typeface="方正姚体"/>
                <a:ea typeface="方正姚体"/>
                <a:cs typeface="方正姚体"/>
              </a:rPr>
              <a:t>/</a:t>
            </a:r>
            <a:r>
              <a:rPr kumimoji="1" lang="zh-CN" altLang="en-US" sz="2800" b="1" dirty="0">
                <a:latin typeface="方正姚体"/>
                <a:ea typeface="方正姚体"/>
                <a:cs typeface="方正姚体"/>
              </a:rPr>
              <a:t>近者大乎？</a:t>
            </a:r>
            <a:r>
              <a:rPr kumimoji="1" lang="zh-CN" altLang="en-US" sz="2800" b="1" dirty="0">
                <a:latin typeface="Times New Roman" pitchFamily="18" charset="0"/>
                <a:ea typeface="方正姚体"/>
                <a:cs typeface="方正姚体"/>
              </a:rPr>
              <a:t>”</a:t>
            </a:r>
            <a:endParaRPr kumimoji="1" lang="zh-CN" altLang="en-US" sz="2800" b="1" dirty="0">
              <a:latin typeface="方正姚体"/>
              <a:ea typeface="方正姚体"/>
              <a:cs typeface="方正姚体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方正姚体"/>
                <a:ea typeface="方正姚体"/>
                <a:cs typeface="方正姚体"/>
              </a:rPr>
              <a:t>         一儿曰：</a:t>
            </a:r>
            <a:r>
              <a:rPr kumimoji="1" lang="zh-CN" altLang="en-US" sz="2800" b="1" dirty="0">
                <a:latin typeface="Times New Roman" pitchFamily="18" charset="0"/>
                <a:ea typeface="方正姚体"/>
                <a:cs typeface="方正姚体"/>
              </a:rPr>
              <a:t>“</a:t>
            </a:r>
            <a:r>
              <a:rPr kumimoji="1" lang="zh-CN" altLang="en-US" sz="2800" b="1" dirty="0">
                <a:latin typeface="方正姚体"/>
                <a:ea typeface="方正姚体"/>
                <a:cs typeface="方正姚体"/>
              </a:rPr>
              <a:t>日初出</a:t>
            </a:r>
            <a:r>
              <a:rPr kumimoji="1" lang="en-US" altLang="zh-CN" sz="2800" b="1" dirty="0">
                <a:solidFill>
                  <a:srgbClr val="FF0000"/>
                </a:solidFill>
                <a:latin typeface="方正姚体"/>
                <a:ea typeface="方正姚体"/>
                <a:cs typeface="方正姚体"/>
              </a:rPr>
              <a:t>/</a:t>
            </a:r>
            <a:r>
              <a:rPr kumimoji="1" lang="zh-CN" altLang="en-US" sz="2800" b="1" dirty="0">
                <a:latin typeface="方正姚体"/>
                <a:ea typeface="方正姚体"/>
                <a:cs typeface="方正姚体"/>
              </a:rPr>
              <a:t>沧沧凉凉，及其日中</a:t>
            </a:r>
            <a:r>
              <a:rPr kumimoji="1" lang="en-US" altLang="zh-CN" sz="2800" b="1" dirty="0">
                <a:solidFill>
                  <a:srgbClr val="FF0000"/>
                </a:solidFill>
                <a:latin typeface="方正姚体"/>
                <a:ea typeface="方正姚体"/>
                <a:cs typeface="方正姚体"/>
              </a:rPr>
              <a:t>/</a:t>
            </a:r>
            <a:r>
              <a:rPr kumimoji="1" lang="zh-CN" altLang="en-US" sz="2800" b="1" dirty="0">
                <a:latin typeface="方正姚体"/>
                <a:ea typeface="方正姚体"/>
                <a:cs typeface="方正姚体"/>
              </a:rPr>
              <a:t>如探汤，此不为</a:t>
            </a:r>
            <a:r>
              <a:rPr kumimoji="1" lang="en-US" altLang="zh-CN" sz="2800" b="1" dirty="0">
                <a:solidFill>
                  <a:srgbClr val="FF0000"/>
                </a:solidFill>
                <a:latin typeface="方正姚体"/>
                <a:ea typeface="方正姚体"/>
                <a:cs typeface="方正姚体"/>
              </a:rPr>
              <a:t>/</a:t>
            </a:r>
            <a:r>
              <a:rPr kumimoji="1" lang="zh-CN" altLang="en-US" sz="2800" b="1" dirty="0">
                <a:latin typeface="方正姚体"/>
                <a:ea typeface="方正姚体"/>
                <a:cs typeface="方正姚体"/>
              </a:rPr>
              <a:t>近者热</a:t>
            </a:r>
            <a:r>
              <a:rPr kumimoji="1" lang="en-US" altLang="zh-CN" sz="2800" b="1" dirty="0">
                <a:solidFill>
                  <a:srgbClr val="FF0000"/>
                </a:solidFill>
                <a:latin typeface="方正姚体"/>
                <a:ea typeface="方正姚体"/>
                <a:cs typeface="方正姚体"/>
              </a:rPr>
              <a:t>/</a:t>
            </a:r>
            <a:r>
              <a:rPr kumimoji="1" lang="zh-CN" altLang="en-US" sz="2800" b="1" dirty="0">
                <a:latin typeface="方正姚体"/>
                <a:ea typeface="方正姚体"/>
                <a:cs typeface="方正姚体"/>
              </a:rPr>
              <a:t>而</a:t>
            </a:r>
            <a:r>
              <a:rPr kumimoji="1" lang="en-US" altLang="zh-CN" sz="2800" b="1" dirty="0">
                <a:solidFill>
                  <a:srgbClr val="FF0000"/>
                </a:solidFill>
                <a:latin typeface="方正姚体"/>
                <a:ea typeface="方正姚体"/>
                <a:cs typeface="方正姚体"/>
              </a:rPr>
              <a:t>/</a:t>
            </a:r>
            <a:r>
              <a:rPr kumimoji="1" lang="zh-CN" altLang="en-US" sz="2800" b="1" dirty="0">
                <a:latin typeface="方正姚体"/>
                <a:ea typeface="方正姚体"/>
                <a:cs typeface="方正姚体"/>
              </a:rPr>
              <a:t>远者凉乎？</a:t>
            </a:r>
            <a:r>
              <a:rPr kumimoji="1" lang="zh-CN" altLang="en-US" sz="2800" b="1" dirty="0">
                <a:latin typeface="Times New Roman" pitchFamily="18" charset="0"/>
                <a:ea typeface="方正姚体"/>
                <a:cs typeface="方正姚体"/>
              </a:rPr>
              <a:t>”</a:t>
            </a:r>
            <a:endParaRPr kumimoji="1" lang="zh-CN" altLang="en-US" sz="2800" b="1" dirty="0">
              <a:latin typeface="方正姚体"/>
              <a:ea typeface="方正姚体"/>
              <a:cs typeface="方正姚体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方正姚体"/>
                <a:ea typeface="方正姚体"/>
                <a:cs typeface="方正姚体"/>
              </a:rPr>
              <a:t>         孔子不能决也。两小儿笑曰：</a:t>
            </a:r>
            <a:r>
              <a:rPr kumimoji="1" lang="zh-CN" altLang="en-US" sz="2800" b="1" dirty="0">
                <a:latin typeface="Times New Roman" pitchFamily="18" charset="0"/>
                <a:ea typeface="方正姚体"/>
                <a:cs typeface="方正姚体"/>
              </a:rPr>
              <a:t>“</a:t>
            </a:r>
            <a:r>
              <a:rPr kumimoji="1" lang="zh-CN" altLang="en-US" sz="2800" b="1" dirty="0">
                <a:latin typeface="方正姚体"/>
                <a:ea typeface="方正姚体"/>
                <a:cs typeface="方正姚体"/>
              </a:rPr>
              <a:t>孰</a:t>
            </a:r>
            <a:r>
              <a:rPr kumimoji="1" lang="en-US" altLang="zh-CN" sz="2800" b="1" dirty="0">
                <a:solidFill>
                  <a:srgbClr val="FF0000"/>
                </a:solidFill>
                <a:latin typeface="方正姚体"/>
                <a:ea typeface="方正姚体"/>
                <a:cs typeface="方正姚体"/>
              </a:rPr>
              <a:t>/</a:t>
            </a:r>
            <a:r>
              <a:rPr kumimoji="1" lang="zh-CN" altLang="en-US" sz="2800" b="1" dirty="0">
                <a:latin typeface="方正姚体"/>
                <a:ea typeface="方正姚体"/>
                <a:cs typeface="方正姚体"/>
              </a:rPr>
              <a:t>为汝</a:t>
            </a:r>
            <a:r>
              <a:rPr kumimoji="1" lang="en-US" altLang="zh-CN" sz="2800" b="1" dirty="0">
                <a:solidFill>
                  <a:srgbClr val="FF0000"/>
                </a:solidFill>
                <a:latin typeface="方正姚体"/>
                <a:ea typeface="方正姚体"/>
                <a:cs typeface="方正姚体"/>
              </a:rPr>
              <a:t>/</a:t>
            </a:r>
            <a:r>
              <a:rPr kumimoji="1" lang="zh-CN" altLang="en-US" sz="2800" b="1" dirty="0">
                <a:latin typeface="方正姚体"/>
                <a:ea typeface="方正姚体"/>
                <a:cs typeface="方正姚体"/>
              </a:rPr>
              <a:t>多知乎？</a:t>
            </a:r>
            <a:r>
              <a:rPr kumimoji="1" lang="zh-CN" altLang="en-US" sz="2800" b="1" dirty="0">
                <a:latin typeface="Times New Roman" pitchFamily="18" charset="0"/>
                <a:ea typeface="方正姚体"/>
                <a:cs typeface="方正姚体"/>
              </a:rPr>
              <a:t>”</a:t>
            </a:r>
            <a:endParaRPr kumimoji="1" lang="zh-CN" altLang="en-US" sz="2800" b="1" dirty="0">
              <a:latin typeface="方正姚体"/>
              <a:ea typeface="方正姚体"/>
              <a:cs typeface="方正姚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Box 2"/>
          <p:cNvSpPr txBox="1">
            <a:spLocks noChangeArrowheads="1"/>
          </p:cNvSpPr>
          <p:nvPr/>
        </p:nvSpPr>
        <p:spPr bwMode="auto">
          <a:xfrm>
            <a:off x="228600" y="908050"/>
            <a:ext cx="8915400" cy="552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latin typeface="Times New Roman" pitchFamily="18" charset="0"/>
                <a:ea typeface="隶书"/>
                <a:cs typeface="隶书"/>
              </a:rPr>
              <a:t>   </a:t>
            </a:r>
            <a:r>
              <a:rPr kumimoji="1" lang="zh-CN" altLang="en-US" sz="3600" b="1">
                <a:latin typeface="Times New Roman" pitchFamily="18" charset="0"/>
                <a:ea typeface="隶书"/>
                <a:cs typeface="隶书"/>
              </a:rPr>
              <a:t>孔子</a:t>
            </a:r>
            <a:r>
              <a:rPr kumimoji="1" lang="zh-CN" altLang="en-US" sz="3600" b="1" u="sng">
                <a:latin typeface="Times New Roman" pitchFamily="18" charset="0"/>
                <a:ea typeface="隶书"/>
                <a:cs typeface="隶书"/>
              </a:rPr>
              <a:t>东游</a:t>
            </a:r>
            <a:r>
              <a:rPr kumimoji="1" lang="zh-CN" altLang="en-US" sz="3600" b="1">
                <a:latin typeface="Times New Roman" pitchFamily="18" charset="0"/>
                <a:ea typeface="隶书"/>
                <a:cs typeface="隶书"/>
              </a:rPr>
              <a:t>，见两小儿</a:t>
            </a:r>
            <a:r>
              <a:rPr kumimoji="1" lang="zh-CN" altLang="en-US" sz="3600" b="1" u="sng">
                <a:latin typeface="Times New Roman" pitchFamily="18" charset="0"/>
                <a:ea typeface="隶书"/>
                <a:cs typeface="隶书"/>
              </a:rPr>
              <a:t>辩斗</a:t>
            </a:r>
            <a:r>
              <a:rPr kumimoji="1" lang="zh-CN" altLang="en-US" sz="3600" b="1">
                <a:latin typeface="Times New Roman" pitchFamily="18" charset="0"/>
                <a:ea typeface="隶书"/>
                <a:cs typeface="隶书"/>
              </a:rPr>
              <a:t>。问其</a:t>
            </a:r>
            <a:r>
              <a:rPr kumimoji="1" lang="zh-CN" altLang="en-US" sz="3600" b="1" u="sng">
                <a:latin typeface="Times New Roman" pitchFamily="18" charset="0"/>
                <a:ea typeface="隶书"/>
                <a:cs typeface="隶书"/>
              </a:rPr>
              <a:t>故</a:t>
            </a:r>
            <a:r>
              <a:rPr kumimoji="1" lang="zh-CN" altLang="en-US" sz="3600" b="1">
                <a:latin typeface="Times New Roman" pitchFamily="18" charset="0"/>
                <a:ea typeface="隶书"/>
                <a:cs typeface="隶书"/>
              </a:rPr>
              <a:t>。</a:t>
            </a:r>
          </a:p>
          <a:p>
            <a:endParaRPr kumimoji="1" lang="zh-CN" altLang="en-US" sz="3600" b="1">
              <a:latin typeface="Times New Roman" pitchFamily="18" charset="0"/>
              <a:ea typeface="隶书"/>
              <a:cs typeface="隶书"/>
            </a:endParaRPr>
          </a:p>
          <a:p>
            <a:r>
              <a:rPr kumimoji="1" lang="zh-CN" altLang="en-US" sz="3600" b="1">
                <a:latin typeface="Times New Roman" pitchFamily="18" charset="0"/>
                <a:ea typeface="隶书"/>
                <a:cs typeface="隶书"/>
              </a:rPr>
              <a:t> 一儿曰：“我</a:t>
            </a:r>
            <a:r>
              <a:rPr kumimoji="1" lang="zh-CN" altLang="en-US" sz="3600" b="1" u="sng">
                <a:latin typeface="Times New Roman" pitchFamily="18" charset="0"/>
                <a:ea typeface="隶书"/>
                <a:cs typeface="隶书"/>
              </a:rPr>
              <a:t>以</a:t>
            </a:r>
            <a:r>
              <a:rPr kumimoji="1" lang="zh-CN" altLang="en-US" sz="3600" b="1">
                <a:latin typeface="Times New Roman" pitchFamily="18" charset="0"/>
                <a:ea typeface="隶书"/>
                <a:cs typeface="隶书"/>
              </a:rPr>
              <a:t>日</a:t>
            </a:r>
            <a:r>
              <a:rPr kumimoji="1" lang="zh-CN" altLang="en-US" sz="3600" b="1" u="sng">
                <a:latin typeface="Times New Roman" pitchFamily="18" charset="0"/>
                <a:ea typeface="隶书"/>
                <a:cs typeface="隶书"/>
              </a:rPr>
              <a:t>始</a:t>
            </a:r>
            <a:r>
              <a:rPr kumimoji="1" lang="zh-CN" altLang="en-US" sz="3600" b="1">
                <a:latin typeface="Times New Roman" pitchFamily="18" charset="0"/>
                <a:ea typeface="隶书"/>
                <a:cs typeface="隶书"/>
              </a:rPr>
              <a:t>出时</a:t>
            </a:r>
            <a:r>
              <a:rPr kumimoji="1" lang="zh-CN" altLang="en-US" sz="3600" b="1" u="sng">
                <a:latin typeface="Times New Roman" pitchFamily="18" charset="0"/>
                <a:ea typeface="隶书"/>
                <a:cs typeface="隶书"/>
              </a:rPr>
              <a:t>去</a:t>
            </a:r>
            <a:r>
              <a:rPr kumimoji="1" lang="zh-CN" altLang="en-US" sz="3600" b="1">
                <a:latin typeface="Times New Roman" pitchFamily="18" charset="0"/>
                <a:ea typeface="隶书"/>
                <a:cs typeface="隶书"/>
              </a:rPr>
              <a:t>人近，而</a:t>
            </a:r>
            <a:r>
              <a:rPr kumimoji="1" lang="zh-CN" altLang="en-US" sz="3600" b="1" u="sng">
                <a:latin typeface="Times New Roman" pitchFamily="18" charset="0"/>
                <a:ea typeface="隶书"/>
                <a:cs typeface="隶书"/>
              </a:rPr>
              <a:t>日中</a:t>
            </a:r>
            <a:r>
              <a:rPr kumimoji="1" lang="zh-CN" altLang="en-US" sz="3600" b="1">
                <a:latin typeface="Times New Roman" pitchFamily="18" charset="0"/>
                <a:ea typeface="隶书"/>
                <a:cs typeface="隶书"/>
              </a:rPr>
              <a:t>时远</a:t>
            </a:r>
            <a:r>
              <a:rPr kumimoji="1" lang="zh-CN" altLang="en-US" sz="3600" b="1" u="sng">
                <a:latin typeface="Times New Roman" pitchFamily="18" charset="0"/>
                <a:ea typeface="隶书"/>
                <a:cs typeface="隶书"/>
              </a:rPr>
              <a:t>也</a:t>
            </a:r>
            <a:r>
              <a:rPr kumimoji="1" lang="zh-CN" altLang="en-US" sz="3600" b="1">
                <a:latin typeface="Times New Roman" pitchFamily="18" charset="0"/>
                <a:ea typeface="隶书"/>
                <a:cs typeface="隶书"/>
              </a:rPr>
              <a:t>。”</a:t>
            </a:r>
          </a:p>
          <a:p>
            <a:endParaRPr kumimoji="1" lang="zh-CN" altLang="en-US" sz="3600" b="1">
              <a:latin typeface="Times New Roman" pitchFamily="18" charset="0"/>
              <a:ea typeface="隶书"/>
              <a:cs typeface="隶书"/>
            </a:endParaRPr>
          </a:p>
          <a:p>
            <a:r>
              <a:rPr kumimoji="1" lang="zh-CN" altLang="en-US" sz="3600" b="1">
                <a:latin typeface="Times New Roman" pitchFamily="18" charset="0"/>
                <a:ea typeface="隶书"/>
                <a:cs typeface="隶书"/>
              </a:rPr>
              <a:t> 一儿以日初远，而日中时近也。</a:t>
            </a:r>
          </a:p>
          <a:p>
            <a:r>
              <a:rPr kumimoji="1" lang="zh-CN" altLang="en-US" sz="3600" b="1">
                <a:latin typeface="Times New Roman" pitchFamily="18" charset="0"/>
                <a:ea typeface="隶书"/>
                <a:cs typeface="隶书"/>
              </a:rPr>
              <a:t>一儿曰：“日</a:t>
            </a:r>
            <a:r>
              <a:rPr kumimoji="1" lang="zh-CN" altLang="en-US" sz="3600" b="1" u="sng">
                <a:latin typeface="Times New Roman" pitchFamily="18" charset="0"/>
                <a:ea typeface="隶书"/>
                <a:cs typeface="隶书"/>
              </a:rPr>
              <a:t>初</a:t>
            </a:r>
            <a:r>
              <a:rPr kumimoji="1" lang="zh-CN" altLang="en-US" sz="3600" b="1">
                <a:latin typeface="Times New Roman" pitchFamily="18" charset="0"/>
                <a:ea typeface="隶书"/>
                <a:cs typeface="隶书"/>
              </a:rPr>
              <a:t>出大</a:t>
            </a:r>
            <a:r>
              <a:rPr kumimoji="1" lang="zh-CN" altLang="en-US" sz="3600" b="1" u="sng">
                <a:latin typeface="Times New Roman" pitchFamily="18" charset="0"/>
                <a:ea typeface="隶书"/>
                <a:cs typeface="隶书"/>
              </a:rPr>
              <a:t>如</a:t>
            </a:r>
            <a:r>
              <a:rPr kumimoji="1" lang="zh-CN" altLang="en-US" sz="3600" b="1">
                <a:latin typeface="Times New Roman" pitchFamily="18" charset="0"/>
                <a:ea typeface="隶书"/>
                <a:cs typeface="隶书"/>
              </a:rPr>
              <a:t>车盖，</a:t>
            </a:r>
            <a:r>
              <a:rPr kumimoji="1" lang="zh-CN" altLang="en-US" sz="3600" b="1" u="sng">
                <a:latin typeface="Times New Roman" pitchFamily="18" charset="0"/>
                <a:ea typeface="隶书"/>
                <a:cs typeface="隶书"/>
              </a:rPr>
              <a:t>及</a:t>
            </a:r>
            <a:r>
              <a:rPr kumimoji="1" lang="zh-CN" altLang="en-US" sz="3600" b="1">
                <a:latin typeface="Times New Roman" pitchFamily="18" charset="0"/>
                <a:ea typeface="隶书"/>
                <a:cs typeface="隶书"/>
              </a:rPr>
              <a:t>日中</a:t>
            </a:r>
            <a:r>
              <a:rPr kumimoji="1" lang="zh-CN" altLang="en-US" sz="3600" b="1" u="sng">
                <a:latin typeface="Times New Roman" pitchFamily="18" charset="0"/>
                <a:ea typeface="隶书"/>
                <a:cs typeface="隶书"/>
              </a:rPr>
              <a:t>则</a:t>
            </a:r>
          </a:p>
          <a:p>
            <a:endParaRPr kumimoji="1" lang="zh-CN" altLang="en-US" sz="3600" b="1">
              <a:latin typeface="Times New Roman" pitchFamily="18" charset="0"/>
              <a:ea typeface="隶书"/>
              <a:cs typeface="隶书"/>
            </a:endParaRPr>
          </a:p>
          <a:p>
            <a:r>
              <a:rPr kumimoji="1" lang="zh-CN" altLang="en-US" sz="3600" b="1">
                <a:latin typeface="Times New Roman" pitchFamily="18" charset="0"/>
                <a:ea typeface="隶书"/>
                <a:cs typeface="隶书"/>
              </a:rPr>
              <a:t>如</a:t>
            </a:r>
            <a:r>
              <a:rPr kumimoji="1" lang="zh-CN" altLang="en-US" sz="3600" b="1" u="sng">
                <a:latin typeface="Times New Roman" pitchFamily="18" charset="0"/>
                <a:ea typeface="隶书"/>
                <a:cs typeface="隶书"/>
              </a:rPr>
              <a:t>盘盂</a:t>
            </a:r>
            <a:r>
              <a:rPr kumimoji="1" lang="zh-CN" altLang="en-US" sz="3600" b="1">
                <a:latin typeface="Times New Roman" pitchFamily="18" charset="0"/>
                <a:ea typeface="隶书"/>
                <a:cs typeface="隶书"/>
              </a:rPr>
              <a:t>，</a:t>
            </a:r>
            <a:r>
              <a:rPr kumimoji="1" lang="zh-CN" altLang="en-US" sz="3600" b="1" u="sng">
                <a:latin typeface="Times New Roman" pitchFamily="18" charset="0"/>
                <a:ea typeface="隶书"/>
                <a:cs typeface="隶书"/>
              </a:rPr>
              <a:t>此</a:t>
            </a:r>
            <a:r>
              <a:rPr kumimoji="1" lang="zh-CN" altLang="en-US" sz="3600" b="1">
                <a:latin typeface="Times New Roman" pitchFamily="18" charset="0"/>
                <a:ea typeface="隶书"/>
                <a:cs typeface="隶书"/>
              </a:rPr>
              <a:t>不</a:t>
            </a:r>
            <a:r>
              <a:rPr kumimoji="1" lang="zh-CN" altLang="en-US" sz="3600" b="1" u="sng">
                <a:latin typeface="Times New Roman" pitchFamily="18" charset="0"/>
                <a:ea typeface="隶书"/>
                <a:cs typeface="隶书"/>
              </a:rPr>
              <a:t>为</a:t>
            </a:r>
            <a:r>
              <a:rPr kumimoji="1" lang="zh-CN" altLang="en-US" sz="3600" b="1">
                <a:latin typeface="Times New Roman" pitchFamily="18" charset="0"/>
                <a:ea typeface="隶书"/>
                <a:cs typeface="隶书"/>
              </a:rPr>
              <a:t>远</a:t>
            </a:r>
            <a:r>
              <a:rPr kumimoji="1" lang="zh-CN" altLang="en-US" sz="3600" b="1" u="sng">
                <a:latin typeface="Times New Roman" pitchFamily="18" charset="0"/>
                <a:ea typeface="隶书"/>
                <a:cs typeface="隶书"/>
              </a:rPr>
              <a:t>者</a:t>
            </a:r>
            <a:r>
              <a:rPr kumimoji="1" lang="zh-CN" altLang="en-US" sz="3600" b="1">
                <a:latin typeface="Times New Roman" pitchFamily="18" charset="0"/>
                <a:ea typeface="隶书"/>
                <a:cs typeface="隶书"/>
              </a:rPr>
              <a:t>小而近者大乎？”</a:t>
            </a:r>
          </a:p>
          <a:p>
            <a:r>
              <a:rPr kumimoji="1" lang="zh-CN" altLang="en-US" sz="3200" b="1">
                <a:latin typeface="Times New Roman" pitchFamily="18" charset="0"/>
                <a:ea typeface="隶书"/>
                <a:cs typeface="隶书"/>
              </a:rPr>
              <a:t>      </a:t>
            </a:r>
          </a:p>
        </p:txBody>
      </p:sp>
      <p:sp>
        <p:nvSpPr>
          <p:cNvPr id="67586" name="Text Box 3"/>
          <p:cNvSpPr txBox="1">
            <a:spLocks noChangeArrowheads="1"/>
          </p:cNvSpPr>
          <p:nvPr/>
        </p:nvSpPr>
        <p:spPr bwMode="auto">
          <a:xfrm>
            <a:off x="7985125" y="6016625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kumimoji="1" lang="zh-CN" altLang="en-US" sz="2000" b="1">
              <a:latin typeface="Times New Roman" pitchFamily="18" charset="0"/>
              <a:ea typeface="隶书"/>
              <a:cs typeface="隶书"/>
            </a:endParaRPr>
          </a:p>
        </p:txBody>
      </p:sp>
      <p:sp>
        <p:nvSpPr>
          <p:cNvPr id="72708" name="Text Box 4"/>
          <p:cNvSpPr txBox="1">
            <a:spLocks noChangeArrowheads="1"/>
          </p:cNvSpPr>
          <p:nvPr/>
        </p:nvSpPr>
        <p:spPr bwMode="auto">
          <a:xfrm>
            <a:off x="3924300" y="1412875"/>
            <a:ext cx="1000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FF0066"/>
                </a:solidFill>
              </a:rPr>
              <a:t>辩论</a:t>
            </a:r>
          </a:p>
        </p:txBody>
      </p:sp>
      <p:sp>
        <p:nvSpPr>
          <p:cNvPr id="72709" name="Text Box 5"/>
          <p:cNvSpPr txBox="1">
            <a:spLocks noChangeArrowheads="1"/>
          </p:cNvSpPr>
          <p:nvPr/>
        </p:nvSpPr>
        <p:spPr bwMode="auto">
          <a:xfrm>
            <a:off x="4787900" y="1412875"/>
            <a:ext cx="14081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FF0066"/>
                </a:solidFill>
                <a:latin typeface="Times New Roman" pitchFamily="18" charset="0"/>
              </a:rPr>
              <a:t>争胜负</a:t>
            </a:r>
          </a:p>
        </p:txBody>
      </p:sp>
      <p:sp>
        <p:nvSpPr>
          <p:cNvPr id="72710" name="Text Box 6"/>
          <p:cNvSpPr txBox="1">
            <a:spLocks noChangeArrowheads="1"/>
          </p:cNvSpPr>
          <p:nvPr/>
        </p:nvSpPr>
        <p:spPr bwMode="auto">
          <a:xfrm>
            <a:off x="6732588" y="1412875"/>
            <a:ext cx="1000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FF0066"/>
                </a:solidFill>
                <a:latin typeface="Times New Roman" pitchFamily="18" charset="0"/>
              </a:rPr>
              <a:t>缘故</a:t>
            </a:r>
          </a:p>
        </p:txBody>
      </p:sp>
      <p:sp>
        <p:nvSpPr>
          <p:cNvPr id="72711" name="Text Box 7"/>
          <p:cNvSpPr txBox="1">
            <a:spLocks noChangeArrowheads="1"/>
          </p:cNvSpPr>
          <p:nvPr/>
        </p:nvSpPr>
        <p:spPr bwMode="auto">
          <a:xfrm>
            <a:off x="2627313" y="2636838"/>
            <a:ext cx="1000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FF0066"/>
                </a:solidFill>
                <a:latin typeface="Times New Roman" pitchFamily="18" charset="0"/>
              </a:rPr>
              <a:t>认为</a:t>
            </a:r>
          </a:p>
        </p:txBody>
      </p:sp>
      <p:sp>
        <p:nvSpPr>
          <p:cNvPr id="72712" name="Text Box 8"/>
          <p:cNvSpPr txBox="1">
            <a:spLocks noChangeArrowheads="1"/>
          </p:cNvSpPr>
          <p:nvPr/>
        </p:nvSpPr>
        <p:spPr bwMode="auto">
          <a:xfrm>
            <a:off x="5003800" y="2565400"/>
            <a:ext cx="1000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FF0066"/>
                </a:solidFill>
                <a:latin typeface="Times New Roman" pitchFamily="18" charset="0"/>
              </a:rPr>
              <a:t>离开</a:t>
            </a:r>
          </a:p>
        </p:txBody>
      </p:sp>
      <p:sp>
        <p:nvSpPr>
          <p:cNvPr id="72713" name="Text Box 9"/>
          <p:cNvSpPr txBox="1">
            <a:spLocks noChangeArrowheads="1"/>
          </p:cNvSpPr>
          <p:nvPr/>
        </p:nvSpPr>
        <p:spPr bwMode="auto">
          <a:xfrm>
            <a:off x="7451725" y="2565400"/>
            <a:ext cx="1000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FF0066"/>
                </a:solidFill>
                <a:latin typeface="Times New Roman" pitchFamily="18" charset="0"/>
              </a:rPr>
              <a:t>正午</a:t>
            </a:r>
          </a:p>
        </p:txBody>
      </p:sp>
      <p:sp>
        <p:nvSpPr>
          <p:cNvPr id="72714" name="Text Box 10"/>
          <p:cNvSpPr txBox="1">
            <a:spLocks noChangeArrowheads="1"/>
          </p:cNvSpPr>
          <p:nvPr/>
        </p:nvSpPr>
        <p:spPr bwMode="auto">
          <a:xfrm>
            <a:off x="6011863" y="4724400"/>
            <a:ext cx="5921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FF0066"/>
                </a:solidFill>
                <a:latin typeface="Times New Roman" pitchFamily="18" charset="0"/>
              </a:rPr>
              <a:t>到</a:t>
            </a:r>
          </a:p>
        </p:txBody>
      </p:sp>
      <p:sp>
        <p:nvSpPr>
          <p:cNvPr id="67594" name="Text Box 11"/>
          <p:cNvSpPr txBox="1">
            <a:spLocks noChangeArrowheads="1"/>
          </p:cNvSpPr>
          <p:nvPr/>
        </p:nvSpPr>
        <p:spPr bwMode="auto">
          <a:xfrm>
            <a:off x="1447800" y="685800"/>
            <a:ext cx="129540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7200">
              <a:ea typeface="隶书"/>
              <a:cs typeface="隶书"/>
            </a:endParaRPr>
          </a:p>
        </p:txBody>
      </p:sp>
      <p:sp>
        <p:nvSpPr>
          <p:cNvPr id="72716" name="Text Box 12"/>
          <p:cNvSpPr txBox="1">
            <a:spLocks noChangeArrowheads="1"/>
          </p:cNvSpPr>
          <p:nvPr/>
        </p:nvSpPr>
        <p:spPr bwMode="auto">
          <a:xfrm>
            <a:off x="827088" y="1484313"/>
            <a:ext cx="1143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</a:rPr>
              <a:t>向东</a:t>
            </a:r>
          </a:p>
        </p:txBody>
      </p:sp>
      <p:sp>
        <p:nvSpPr>
          <p:cNvPr id="72717" name="Text Box 13"/>
          <p:cNvSpPr txBox="1">
            <a:spLocks noChangeArrowheads="1"/>
          </p:cNvSpPr>
          <p:nvPr/>
        </p:nvSpPr>
        <p:spPr bwMode="auto">
          <a:xfrm>
            <a:off x="1763713" y="1484313"/>
            <a:ext cx="1066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</a:rPr>
              <a:t>游说</a:t>
            </a:r>
          </a:p>
        </p:txBody>
      </p:sp>
      <p:sp>
        <p:nvSpPr>
          <p:cNvPr id="72718" name="Text Box 14"/>
          <p:cNvSpPr txBox="1">
            <a:spLocks noChangeArrowheads="1"/>
          </p:cNvSpPr>
          <p:nvPr/>
        </p:nvSpPr>
        <p:spPr bwMode="auto">
          <a:xfrm>
            <a:off x="3563938" y="2565400"/>
            <a:ext cx="1219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</a:rPr>
              <a:t>开始</a:t>
            </a:r>
          </a:p>
        </p:txBody>
      </p:sp>
      <p:sp>
        <p:nvSpPr>
          <p:cNvPr id="72719" name="Text Box 15"/>
          <p:cNvSpPr txBox="1">
            <a:spLocks noChangeArrowheads="1"/>
          </p:cNvSpPr>
          <p:nvPr/>
        </p:nvSpPr>
        <p:spPr bwMode="auto">
          <a:xfrm>
            <a:off x="0" y="3068638"/>
            <a:ext cx="3276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</a:rPr>
              <a:t>助词，无意义。</a:t>
            </a:r>
          </a:p>
        </p:txBody>
      </p:sp>
      <p:sp>
        <p:nvSpPr>
          <p:cNvPr id="72720" name="Text Box 16"/>
          <p:cNvSpPr txBox="1">
            <a:spLocks noChangeArrowheads="1"/>
          </p:cNvSpPr>
          <p:nvPr/>
        </p:nvSpPr>
        <p:spPr bwMode="auto">
          <a:xfrm>
            <a:off x="4067175" y="4724400"/>
            <a:ext cx="762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</a:rPr>
              <a:t>像</a:t>
            </a:r>
          </a:p>
        </p:txBody>
      </p:sp>
      <p:sp>
        <p:nvSpPr>
          <p:cNvPr id="72721" name="Text Box 17"/>
          <p:cNvSpPr txBox="1">
            <a:spLocks noChangeArrowheads="1"/>
          </p:cNvSpPr>
          <p:nvPr/>
        </p:nvSpPr>
        <p:spPr bwMode="auto">
          <a:xfrm>
            <a:off x="7308850" y="4724400"/>
            <a:ext cx="914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</a:rPr>
              <a:t>就</a:t>
            </a:r>
          </a:p>
        </p:txBody>
      </p:sp>
      <p:sp>
        <p:nvSpPr>
          <p:cNvPr id="72722" name="Text Box 18"/>
          <p:cNvSpPr txBox="1">
            <a:spLocks noChangeArrowheads="1"/>
          </p:cNvSpPr>
          <p:nvPr/>
        </p:nvSpPr>
        <p:spPr bwMode="auto">
          <a:xfrm>
            <a:off x="2411413" y="4868863"/>
            <a:ext cx="1066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</a:rPr>
              <a:t>刚刚</a:t>
            </a:r>
          </a:p>
        </p:txBody>
      </p:sp>
      <p:sp>
        <p:nvSpPr>
          <p:cNvPr id="72723" name="Text Box 19"/>
          <p:cNvSpPr txBox="1">
            <a:spLocks noChangeArrowheads="1"/>
          </p:cNvSpPr>
          <p:nvPr/>
        </p:nvSpPr>
        <p:spPr bwMode="auto">
          <a:xfrm>
            <a:off x="1116013" y="4724400"/>
            <a:ext cx="838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ea typeface="隶书"/>
                <a:cs typeface="隶书"/>
              </a:rPr>
              <a:t>yú</a:t>
            </a:r>
          </a:p>
        </p:txBody>
      </p:sp>
      <p:sp>
        <p:nvSpPr>
          <p:cNvPr id="72724" name="Text Box 20"/>
          <p:cNvSpPr txBox="1">
            <a:spLocks noChangeArrowheads="1"/>
          </p:cNvSpPr>
          <p:nvPr/>
        </p:nvSpPr>
        <p:spPr bwMode="auto">
          <a:xfrm>
            <a:off x="539750" y="5734050"/>
            <a:ext cx="1447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</a:rPr>
              <a:t>圆盘</a:t>
            </a:r>
          </a:p>
        </p:txBody>
      </p:sp>
      <p:sp>
        <p:nvSpPr>
          <p:cNvPr id="72725" name="Text Box 21"/>
          <p:cNvSpPr txBox="1">
            <a:spLocks noChangeArrowheads="1"/>
          </p:cNvSpPr>
          <p:nvPr/>
        </p:nvSpPr>
        <p:spPr bwMode="auto">
          <a:xfrm>
            <a:off x="1979613" y="5876925"/>
            <a:ext cx="762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</a:rPr>
              <a:t>这</a:t>
            </a:r>
          </a:p>
        </p:txBody>
      </p:sp>
      <p:sp>
        <p:nvSpPr>
          <p:cNvPr id="72726" name="Text Box 22"/>
          <p:cNvSpPr txBox="1">
            <a:spLocks noChangeArrowheads="1"/>
          </p:cNvSpPr>
          <p:nvPr/>
        </p:nvSpPr>
        <p:spPr bwMode="auto">
          <a:xfrm>
            <a:off x="3059113" y="5805488"/>
            <a:ext cx="609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</a:rPr>
              <a:t>是</a:t>
            </a:r>
          </a:p>
        </p:txBody>
      </p:sp>
      <p:sp>
        <p:nvSpPr>
          <p:cNvPr id="72727" name="Text Box 23"/>
          <p:cNvSpPr txBox="1">
            <a:spLocks noChangeArrowheads="1"/>
          </p:cNvSpPr>
          <p:nvPr/>
        </p:nvSpPr>
        <p:spPr bwMode="auto">
          <a:xfrm>
            <a:off x="3851275" y="5876925"/>
            <a:ext cx="838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</a:rPr>
              <a:t>的</a:t>
            </a:r>
          </a:p>
        </p:txBody>
      </p:sp>
      <p:sp>
        <p:nvSpPr>
          <p:cNvPr id="24" name="同侧圆角矩形 23"/>
          <p:cNvSpPr/>
          <p:nvPr/>
        </p:nvSpPr>
        <p:spPr>
          <a:xfrm>
            <a:off x="3783013" y="427037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72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72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" dur="5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" dur="5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1" dur="500"/>
                                        <p:tgtEl>
                                          <p:spTgt spid="72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1" dur="500"/>
                                        <p:tgtEl>
                                          <p:spTgt spid="72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6" dur="500"/>
                                        <p:tgtEl>
                                          <p:spTgt spid="72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1" dur="500"/>
                                        <p:tgtEl>
                                          <p:spTgt spid="72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6" dur="500"/>
                                        <p:tgtEl>
                                          <p:spTgt spid="72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1" dur="500"/>
                                        <p:tgtEl>
                                          <p:spTgt spid="72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6" dur="500"/>
                                        <p:tgtEl>
                                          <p:spTgt spid="72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1" dur="500"/>
                                        <p:tgtEl>
                                          <p:spTgt spid="72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6" dur="500"/>
                                        <p:tgtEl>
                                          <p:spTgt spid="72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1" dur="500"/>
                                        <p:tgtEl>
                                          <p:spTgt spid="72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6" dur="500"/>
                                        <p:tgtEl>
                                          <p:spTgt spid="72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1" dur="500"/>
                                        <p:tgtEl>
                                          <p:spTgt spid="72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 autoUpdateAnimBg="0"/>
      <p:bldP spid="72708" grpId="0" autoUpdateAnimBg="0"/>
      <p:bldP spid="72709" grpId="0" autoUpdateAnimBg="0"/>
      <p:bldP spid="72710" grpId="0" autoUpdateAnimBg="0"/>
      <p:bldP spid="72711" grpId="0" autoUpdateAnimBg="0"/>
      <p:bldP spid="72712" grpId="0" autoUpdateAnimBg="0"/>
      <p:bldP spid="72713" grpId="0" autoUpdateAnimBg="0"/>
      <p:bldP spid="72714" grpId="0" autoUpdateAnimBg="0"/>
      <p:bldP spid="72716" grpId="0" autoUpdateAnimBg="0"/>
      <p:bldP spid="72717" grpId="0" autoUpdateAnimBg="0"/>
      <p:bldP spid="72718" grpId="0" autoUpdateAnimBg="0"/>
      <p:bldP spid="72719" grpId="0" autoUpdateAnimBg="0"/>
      <p:bldP spid="72720" grpId="0" autoUpdateAnimBg="0"/>
      <p:bldP spid="72721" grpId="0" autoUpdateAnimBg="0"/>
      <p:bldP spid="72722" grpId="0" autoUpdateAnimBg="0"/>
      <p:bldP spid="72723" grpId="0" autoUpdateAnimBg="0"/>
      <p:bldP spid="72724" grpId="0" autoUpdateAnimBg="0"/>
      <p:bldP spid="72725" grpId="0" autoUpdateAnimBg="0"/>
      <p:bldP spid="72726" grpId="0" autoUpdateAnimBg="0"/>
      <p:bldP spid="72727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ext Box 2"/>
          <p:cNvSpPr txBox="1">
            <a:spLocks noChangeArrowheads="1"/>
          </p:cNvSpPr>
          <p:nvPr/>
        </p:nvSpPr>
        <p:spPr bwMode="auto">
          <a:xfrm>
            <a:off x="250825" y="1484313"/>
            <a:ext cx="914400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600" b="1">
                <a:latin typeface="Times New Roman" pitchFamily="18" charset="0"/>
                <a:ea typeface="隶书"/>
                <a:cs typeface="隶书"/>
              </a:rPr>
              <a:t>一儿曰：“日初出</a:t>
            </a:r>
            <a:r>
              <a:rPr kumimoji="1" lang="zh-CN" altLang="en-US" sz="3600" b="1" u="sng">
                <a:latin typeface="Times New Roman" pitchFamily="18" charset="0"/>
                <a:ea typeface="隶书"/>
                <a:cs typeface="隶书"/>
              </a:rPr>
              <a:t>沧沧凉凉</a:t>
            </a:r>
            <a:r>
              <a:rPr kumimoji="1" lang="zh-CN" altLang="en-US" sz="3600" b="1">
                <a:latin typeface="Times New Roman" pitchFamily="18" charset="0"/>
                <a:ea typeface="隶书"/>
                <a:cs typeface="隶书"/>
              </a:rPr>
              <a:t>，及日中如</a:t>
            </a:r>
            <a:r>
              <a:rPr kumimoji="1" lang="zh-CN" altLang="en-US" sz="3600" b="1" u="sng">
                <a:latin typeface="Times New Roman" pitchFamily="18" charset="0"/>
                <a:ea typeface="隶书"/>
                <a:cs typeface="隶书"/>
              </a:rPr>
              <a:t>探汤</a:t>
            </a:r>
            <a:r>
              <a:rPr kumimoji="1" lang="zh-CN" altLang="en-US" sz="3600" b="1">
                <a:latin typeface="Times New Roman" pitchFamily="18" charset="0"/>
                <a:ea typeface="隶书"/>
                <a:cs typeface="隶书"/>
              </a:rPr>
              <a:t>，</a:t>
            </a:r>
          </a:p>
          <a:p>
            <a:endParaRPr kumimoji="1" lang="zh-CN" altLang="en-US" sz="3600" b="1">
              <a:latin typeface="Times New Roman" pitchFamily="18" charset="0"/>
              <a:ea typeface="隶书"/>
              <a:cs typeface="隶书"/>
            </a:endParaRPr>
          </a:p>
          <a:p>
            <a:r>
              <a:rPr kumimoji="1" lang="zh-CN" altLang="en-US" sz="3600" b="1">
                <a:latin typeface="Times New Roman" pitchFamily="18" charset="0"/>
                <a:ea typeface="隶书"/>
                <a:cs typeface="隶书"/>
              </a:rPr>
              <a:t>此不为近者热而远者凉乎？”</a:t>
            </a:r>
          </a:p>
          <a:p>
            <a:endParaRPr kumimoji="1" lang="zh-CN" altLang="en-US" sz="3600" b="1">
              <a:latin typeface="Times New Roman" pitchFamily="18" charset="0"/>
              <a:ea typeface="隶书"/>
              <a:cs typeface="隶书"/>
            </a:endParaRPr>
          </a:p>
          <a:p>
            <a:r>
              <a:rPr kumimoji="1" lang="zh-CN" altLang="en-US" sz="3600" b="1">
                <a:latin typeface="Times New Roman" pitchFamily="18" charset="0"/>
                <a:ea typeface="隶书"/>
                <a:cs typeface="隶书"/>
              </a:rPr>
              <a:t>      孔子不能</a:t>
            </a:r>
            <a:r>
              <a:rPr kumimoji="1" lang="zh-CN" altLang="en-US" sz="3600" b="1" u="sng">
                <a:latin typeface="Times New Roman" pitchFamily="18" charset="0"/>
                <a:ea typeface="隶书"/>
                <a:cs typeface="隶书"/>
              </a:rPr>
              <a:t>决</a:t>
            </a:r>
            <a:r>
              <a:rPr kumimoji="1" lang="zh-CN" altLang="en-US" sz="3600" b="1">
                <a:latin typeface="Times New Roman" pitchFamily="18" charset="0"/>
                <a:ea typeface="隶书"/>
                <a:cs typeface="隶书"/>
              </a:rPr>
              <a:t>也。</a:t>
            </a:r>
          </a:p>
          <a:p>
            <a:endParaRPr kumimoji="1" lang="zh-CN" altLang="en-US" sz="3600" b="1">
              <a:latin typeface="Times New Roman" pitchFamily="18" charset="0"/>
              <a:ea typeface="隶书"/>
              <a:cs typeface="隶书"/>
            </a:endParaRPr>
          </a:p>
          <a:p>
            <a:r>
              <a:rPr kumimoji="1" lang="zh-CN" altLang="en-US" sz="3600" b="1">
                <a:latin typeface="Times New Roman" pitchFamily="18" charset="0"/>
                <a:ea typeface="隶书"/>
                <a:cs typeface="隶书"/>
              </a:rPr>
              <a:t>      两小儿</a:t>
            </a:r>
            <a:r>
              <a:rPr kumimoji="1" lang="zh-CN" altLang="en-US" sz="3600" b="1" u="sng">
                <a:latin typeface="Times New Roman" pitchFamily="18" charset="0"/>
                <a:ea typeface="隶书"/>
                <a:cs typeface="隶书"/>
              </a:rPr>
              <a:t>笑</a:t>
            </a:r>
            <a:r>
              <a:rPr kumimoji="1" lang="zh-CN" altLang="en-US" sz="3600" b="1">
                <a:latin typeface="Times New Roman" pitchFamily="18" charset="0"/>
                <a:ea typeface="隶书"/>
                <a:cs typeface="隶书"/>
              </a:rPr>
              <a:t>曰：“</a:t>
            </a:r>
            <a:r>
              <a:rPr kumimoji="1" lang="zh-CN" altLang="en-US" sz="3600" b="1" u="sng">
                <a:latin typeface="Times New Roman" pitchFamily="18" charset="0"/>
                <a:ea typeface="隶书"/>
                <a:cs typeface="隶书"/>
              </a:rPr>
              <a:t>孰</a:t>
            </a:r>
            <a:r>
              <a:rPr kumimoji="1" lang="zh-CN" altLang="en-US" sz="3600" b="1">
                <a:latin typeface="Times New Roman" pitchFamily="18" charset="0"/>
                <a:ea typeface="隶书"/>
                <a:cs typeface="隶书"/>
              </a:rPr>
              <a:t>   </a:t>
            </a:r>
            <a:r>
              <a:rPr kumimoji="1" lang="zh-CN" altLang="en-US" sz="3600" b="1" u="sng">
                <a:latin typeface="Times New Roman" pitchFamily="18" charset="0"/>
                <a:ea typeface="隶书"/>
                <a:cs typeface="隶书"/>
              </a:rPr>
              <a:t>为</a:t>
            </a:r>
            <a:r>
              <a:rPr kumimoji="1" lang="zh-CN" altLang="en-US" sz="3600" b="1">
                <a:latin typeface="Times New Roman" pitchFamily="18" charset="0"/>
                <a:ea typeface="隶书"/>
                <a:cs typeface="隶书"/>
              </a:rPr>
              <a:t>   </a:t>
            </a:r>
            <a:r>
              <a:rPr kumimoji="1" lang="zh-CN" altLang="en-US" sz="3600" b="1" u="sng">
                <a:latin typeface="Times New Roman" pitchFamily="18" charset="0"/>
                <a:ea typeface="隶书"/>
                <a:cs typeface="隶书"/>
              </a:rPr>
              <a:t>汝</a:t>
            </a:r>
            <a:r>
              <a:rPr kumimoji="1" lang="zh-CN" altLang="en-US" sz="3600" b="1">
                <a:latin typeface="Times New Roman" pitchFamily="18" charset="0"/>
                <a:ea typeface="隶书"/>
                <a:cs typeface="隶书"/>
              </a:rPr>
              <a:t>   多    </a:t>
            </a:r>
            <a:r>
              <a:rPr kumimoji="1" lang="zh-CN" altLang="en-US" sz="3600" b="1" u="sng">
                <a:latin typeface="Times New Roman" pitchFamily="18" charset="0"/>
                <a:ea typeface="隶书"/>
                <a:cs typeface="隶书"/>
              </a:rPr>
              <a:t>知</a:t>
            </a:r>
            <a:r>
              <a:rPr kumimoji="1" lang="zh-CN" altLang="en-US" sz="3600" b="1">
                <a:latin typeface="Times New Roman" pitchFamily="18" charset="0"/>
                <a:ea typeface="隶书"/>
                <a:cs typeface="隶书"/>
              </a:rPr>
              <a:t>   乎！”</a:t>
            </a:r>
          </a:p>
        </p:txBody>
      </p:sp>
      <p:sp>
        <p:nvSpPr>
          <p:cNvPr id="73731" name="Text Box 3"/>
          <p:cNvSpPr txBox="1">
            <a:spLocks noChangeArrowheads="1"/>
          </p:cNvSpPr>
          <p:nvPr/>
        </p:nvSpPr>
        <p:spPr bwMode="auto">
          <a:xfrm>
            <a:off x="2627313" y="4292600"/>
            <a:ext cx="1000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FF0066"/>
                </a:solidFill>
                <a:latin typeface="Times New Roman" pitchFamily="18" charset="0"/>
              </a:rPr>
              <a:t>判断</a:t>
            </a:r>
          </a:p>
        </p:txBody>
      </p:sp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3059113" y="1989138"/>
            <a:ext cx="3040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FF0066"/>
                </a:solidFill>
                <a:latin typeface="Times New Roman" pitchFamily="18" charset="0"/>
              </a:rPr>
              <a:t>形容清凉的感觉</a:t>
            </a:r>
          </a:p>
        </p:txBody>
      </p:sp>
      <p:sp>
        <p:nvSpPr>
          <p:cNvPr id="73733" name="Text Box 5"/>
          <p:cNvSpPr txBox="1">
            <a:spLocks noChangeArrowheads="1"/>
          </p:cNvSpPr>
          <p:nvPr/>
        </p:nvSpPr>
        <p:spPr bwMode="auto">
          <a:xfrm>
            <a:off x="7164388" y="2060575"/>
            <a:ext cx="1000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FF0066"/>
                </a:solidFill>
                <a:latin typeface="Times New Roman" pitchFamily="18" charset="0"/>
              </a:rPr>
              <a:t>伸手</a:t>
            </a:r>
          </a:p>
        </p:txBody>
      </p:sp>
      <p:sp>
        <p:nvSpPr>
          <p:cNvPr id="73734" name="Text Box 6"/>
          <p:cNvSpPr txBox="1">
            <a:spLocks noChangeArrowheads="1"/>
          </p:cNvSpPr>
          <p:nvPr/>
        </p:nvSpPr>
        <p:spPr bwMode="auto">
          <a:xfrm>
            <a:off x="8143875" y="2060575"/>
            <a:ext cx="1000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FF0066"/>
                </a:solidFill>
                <a:latin typeface="Times New Roman" pitchFamily="18" charset="0"/>
              </a:rPr>
              <a:t>热水</a:t>
            </a:r>
          </a:p>
        </p:txBody>
      </p:sp>
      <p:sp>
        <p:nvSpPr>
          <p:cNvPr id="73735" name="Text Box 7"/>
          <p:cNvSpPr txBox="1">
            <a:spLocks noChangeArrowheads="1"/>
          </p:cNvSpPr>
          <p:nvPr/>
        </p:nvSpPr>
        <p:spPr bwMode="auto">
          <a:xfrm>
            <a:off x="6513513" y="5516563"/>
            <a:ext cx="26304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FF0066"/>
                </a:solidFill>
                <a:latin typeface="Times New Roman" pitchFamily="18" charset="0"/>
              </a:rPr>
              <a:t>通“智”，智慧</a:t>
            </a:r>
          </a:p>
        </p:txBody>
      </p:sp>
      <p:sp>
        <p:nvSpPr>
          <p:cNvPr id="73736" name="Text Box 8"/>
          <p:cNvSpPr txBox="1">
            <a:spLocks noChangeArrowheads="1"/>
          </p:cNvSpPr>
          <p:nvPr/>
        </p:nvSpPr>
        <p:spPr bwMode="auto">
          <a:xfrm>
            <a:off x="4500563" y="5516563"/>
            <a:ext cx="1000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FF0066"/>
                </a:solidFill>
                <a:latin typeface="Times New Roman" pitchFamily="18" charset="0"/>
              </a:rPr>
              <a:t>以为</a:t>
            </a:r>
          </a:p>
        </p:txBody>
      </p:sp>
      <p:sp>
        <p:nvSpPr>
          <p:cNvPr id="73737" name="Text Box 9"/>
          <p:cNvSpPr txBox="1">
            <a:spLocks noChangeArrowheads="1"/>
          </p:cNvSpPr>
          <p:nvPr/>
        </p:nvSpPr>
        <p:spPr bwMode="auto">
          <a:xfrm>
            <a:off x="3851275" y="5516563"/>
            <a:ext cx="8286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0066"/>
                </a:solidFill>
                <a:latin typeface="Times New Roman" pitchFamily="18" charset="0"/>
              </a:rPr>
              <a:t>谁</a:t>
            </a:r>
          </a:p>
        </p:txBody>
      </p:sp>
      <p:sp>
        <p:nvSpPr>
          <p:cNvPr id="73738" name="Text Box 10"/>
          <p:cNvSpPr txBox="1">
            <a:spLocks noChangeArrowheads="1"/>
          </p:cNvSpPr>
          <p:nvPr/>
        </p:nvSpPr>
        <p:spPr bwMode="auto">
          <a:xfrm>
            <a:off x="5651500" y="5516563"/>
            <a:ext cx="5921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FF0066"/>
                </a:solidFill>
                <a:latin typeface="Times New Roman" pitchFamily="18" charset="0"/>
              </a:rPr>
              <a:t>你</a:t>
            </a:r>
          </a:p>
        </p:txBody>
      </p:sp>
      <p:sp>
        <p:nvSpPr>
          <p:cNvPr id="73739" name="Text Box 11"/>
          <p:cNvSpPr txBox="1">
            <a:spLocks noChangeArrowheads="1"/>
          </p:cNvSpPr>
          <p:nvPr/>
        </p:nvSpPr>
        <p:spPr bwMode="auto">
          <a:xfrm>
            <a:off x="3563938" y="981075"/>
            <a:ext cx="1143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66"/>
                </a:solidFill>
                <a:latin typeface="宋体" charset="-122"/>
              </a:rPr>
              <a:t>cāng</a:t>
            </a:r>
          </a:p>
        </p:txBody>
      </p:sp>
      <p:sp>
        <p:nvSpPr>
          <p:cNvPr id="73740" name="Text Box 12"/>
          <p:cNvSpPr txBox="1">
            <a:spLocks noChangeArrowheads="1"/>
          </p:cNvSpPr>
          <p:nvPr/>
        </p:nvSpPr>
        <p:spPr bwMode="auto">
          <a:xfrm>
            <a:off x="1908175" y="5516563"/>
            <a:ext cx="1295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</a:rPr>
              <a:t>嘲笑</a:t>
            </a:r>
          </a:p>
        </p:txBody>
      </p:sp>
      <p:sp>
        <p:nvSpPr>
          <p:cNvPr id="73741" name="Text Box 13"/>
          <p:cNvSpPr txBox="1">
            <a:spLocks noChangeArrowheads="1"/>
          </p:cNvSpPr>
          <p:nvPr/>
        </p:nvSpPr>
        <p:spPr bwMode="auto">
          <a:xfrm>
            <a:off x="3708400" y="4292600"/>
            <a:ext cx="990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0000FF"/>
                </a:solidFill>
                <a:latin typeface="Times New Roman" pitchFamily="18" charset="0"/>
              </a:rPr>
              <a:t>shú</a:t>
            </a:r>
          </a:p>
        </p:txBody>
      </p:sp>
      <p:sp>
        <p:nvSpPr>
          <p:cNvPr id="73742" name="Text Box 14"/>
          <p:cNvSpPr txBox="1">
            <a:spLocks noChangeArrowheads="1"/>
          </p:cNvSpPr>
          <p:nvPr/>
        </p:nvSpPr>
        <p:spPr bwMode="auto">
          <a:xfrm>
            <a:off x="4643438" y="4292600"/>
            <a:ext cx="838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  <a:ea typeface="隶书"/>
                <a:cs typeface="隶书"/>
              </a:rPr>
              <a:t>wéi</a:t>
            </a:r>
          </a:p>
        </p:txBody>
      </p:sp>
      <p:sp>
        <p:nvSpPr>
          <p:cNvPr id="73743" name="Text Box 15"/>
          <p:cNvSpPr txBox="1">
            <a:spLocks noChangeArrowheads="1"/>
          </p:cNvSpPr>
          <p:nvPr/>
        </p:nvSpPr>
        <p:spPr bwMode="auto">
          <a:xfrm>
            <a:off x="7235825" y="4365625"/>
            <a:ext cx="7032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3200" b="1">
                <a:solidFill>
                  <a:srgbClr val="0000FF"/>
                </a:solidFill>
                <a:latin typeface="Times New Roman" pitchFamily="18" charset="0"/>
              </a:rPr>
              <a:t>zhì</a:t>
            </a:r>
          </a:p>
        </p:txBody>
      </p:sp>
      <p:pic>
        <p:nvPicPr>
          <p:cNvPr id="68623" name="Picture 16" descr="sun9.gif (7291 bytes)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48600" y="3141663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同侧圆角矩形 16"/>
          <p:cNvSpPr/>
          <p:nvPr/>
        </p:nvSpPr>
        <p:spPr>
          <a:xfrm>
            <a:off x="323850" y="7651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3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73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73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73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73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7" dur="500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2" dur="500"/>
                                        <p:tgtEl>
                                          <p:spTgt spid="73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73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2" dur="5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 autoUpdateAnimBg="0"/>
      <p:bldP spid="73731" grpId="0" autoUpdateAnimBg="0"/>
      <p:bldP spid="73732" grpId="0" autoUpdateAnimBg="0"/>
      <p:bldP spid="73733" grpId="0" autoUpdateAnimBg="0"/>
      <p:bldP spid="73734" grpId="0" autoUpdateAnimBg="0"/>
      <p:bldP spid="73735" grpId="0" autoUpdateAnimBg="0"/>
      <p:bldP spid="73736" grpId="0" autoUpdateAnimBg="0"/>
      <p:bldP spid="73737" grpId="0" autoUpdateAnimBg="0"/>
      <p:bldP spid="73738" grpId="0" autoUpdateAnimBg="0"/>
      <p:bldP spid="73739" grpId="0" autoUpdateAnimBg="0"/>
      <p:bldP spid="73740" grpId="0" autoUpdateAnimBg="0"/>
      <p:bldP spid="73741" grpId="0" autoUpdateAnimBg="0"/>
      <p:bldP spid="73742" grpId="0" autoUpdateAnimBg="0"/>
      <p:bldP spid="73743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Picture 2" descr="sun6.gif (9443 bytes)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00" y="0"/>
            <a:ext cx="17145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4" name="Text Box 3"/>
          <p:cNvSpPr txBox="1">
            <a:spLocks noChangeArrowheads="1"/>
          </p:cNvSpPr>
          <p:nvPr/>
        </p:nvSpPr>
        <p:spPr bwMode="auto">
          <a:xfrm>
            <a:off x="755650" y="692150"/>
            <a:ext cx="70389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/>
            <a:r>
              <a:rPr kumimoji="1" lang="zh-CN" altLang="en-US" sz="3200" b="1">
                <a:latin typeface="Times New Roman" pitchFamily="18" charset="0"/>
                <a:ea typeface="隶书"/>
                <a:cs typeface="隶书"/>
              </a:rPr>
              <a:t>太阳是远是近，两小儿各有不同的结论，其根据是什么？</a:t>
            </a:r>
          </a:p>
        </p:txBody>
      </p:sp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611188" y="1773238"/>
            <a:ext cx="853281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800" b="1">
                <a:solidFill>
                  <a:srgbClr val="0000FF"/>
                </a:solidFill>
                <a:latin typeface="Times New Roman" pitchFamily="18" charset="0"/>
                <a:ea typeface="隶书"/>
                <a:cs typeface="隶书"/>
              </a:rPr>
              <a:t>一是根据视觉判断，距离近则物体形状大，远则物体形状小。</a:t>
            </a:r>
          </a:p>
          <a:p>
            <a:r>
              <a:rPr kumimoji="1" lang="zh-CN" altLang="en-US" sz="2800" b="1">
                <a:solidFill>
                  <a:srgbClr val="0000FF"/>
                </a:solidFill>
                <a:latin typeface="Times New Roman" pitchFamily="18" charset="0"/>
                <a:ea typeface="隶书"/>
                <a:cs typeface="隶书"/>
              </a:rPr>
              <a:t>一是根据感觉推论，靠近热源就感觉热，远离热源就感觉凉。</a:t>
            </a:r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611188" y="3500438"/>
            <a:ext cx="78216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latin typeface="Times New Roman" pitchFamily="18" charset="0"/>
                <a:ea typeface="隶书"/>
                <a:cs typeface="隶书"/>
              </a:rPr>
              <a:t>两小儿为什么会有不同的看法？</a:t>
            </a:r>
          </a:p>
        </p:txBody>
      </p:sp>
      <p:sp>
        <p:nvSpPr>
          <p:cNvPr id="69638" name="Text Box 6"/>
          <p:cNvSpPr txBox="1">
            <a:spLocks noChangeArrowheads="1"/>
          </p:cNvSpPr>
          <p:nvPr/>
        </p:nvSpPr>
        <p:spPr bwMode="auto">
          <a:xfrm>
            <a:off x="684213" y="4005263"/>
            <a:ext cx="823118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  <a:ea typeface="隶书"/>
                <a:cs typeface="隶书"/>
              </a:rPr>
              <a:t>因为两小儿认识事物的角度不同，标准不同，结果也就会不一致。</a:t>
            </a:r>
          </a:p>
        </p:txBody>
      </p:sp>
      <p:sp>
        <p:nvSpPr>
          <p:cNvPr id="69639" name="Text Box 7"/>
          <p:cNvSpPr txBox="1">
            <a:spLocks noChangeArrowheads="1"/>
          </p:cNvSpPr>
          <p:nvPr/>
        </p:nvSpPr>
        <p:spPr bwMode="auto">
          <a:xfrm>
            <a:off x="755650" y="5013325"/>
            <a:ext cx="82438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latin typeface="Times New Roman" pitchFamily="18" charset="0"/>
                <a:ea typeface="隶书"/>
                <a:cs typeface="隶书"/>
              </a:rPr>
              <a:t>孔子 答不出来，他的态度是怎样的？</a:t>
            </a:r>
          </a:p>
        </p:txBody>
      </p:sp>
      <p:sp>
        <p:nvSpPr>
          <p:cNvPr id="69640" name="Text Box 8"/>
          <p:cNvSpPr txBox="1">
            <a:spLocks noChangeArrowheads="1"/>
          </p:cNvSpPr>
          <p:nvPr/>
        </p:nvSpPr>
        <p:spPr bwMode="auto">
          <a:xfrm>
            <a:off x="468313" y="5661025"/>
            <a:ext cx="82089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800" b="1">
                <a:solidFill>
                  <a:srgbClr val="0000FF"/>
                </a:solidFill>
                <a:latin typeface="Times New Roman" pitchFamily="18" charset="0"/>
                <a:ea typeface="隶书"/>
                <a:cs typeface="隶书"/>
              </a:rPr>
              <a:t>他能实事求是，不怕露丑，我们应该向他学习。</a:t>
            </a:r>
          </a:p>
        </p:txBody>
      </p:sp>
      <p:sp>
        <p:nvSpPr>
          <p:cNvPr id="9" name="同侧圆角矩形 8"/>
          <p:cNvSpPr/>
          <p:nvPr/>
        </p:nvSpPr>
        <p:spPr>
          <a:xfrm>
            <a:off x="3572669" y="21974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6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9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96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96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96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6" grpId="0" build="p" autoUpdateAnimBg="0"/>
      <p:bldP spid="69637" grpId="0" build="p" autoUpdateAnimBg="0"/>
      <p:bldP spid="69638" grpId="0" build="p" autoUpdateAnimBg="0"/>
      <p:bldP spid="69639" grpId="0" build="p" autoUpdateAnimBg="0"/>
      <p:bldP spid="69640" grpId="0" build="p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未命名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3068638"/>
            <a:ext cx="8496300" cy="321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468313" y="765175"/>
            <a:ext cx="8459787" cy="2295525"/>
            <a:chOff x="0" y="0"/>
            <a:chExt cx="5760" cy="2064"/>
          </a:xfrm>
        </p:grpSpPr>
        <p:pic>
          <p:nvPicPr>
            <p:cNvPr id="70659" name="Picture 4" descr="0318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832" y="0"/>
              <a:ext cx="2928" cy="2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0660" name="Picture 5" descr="日出陆地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0" y="0"/>
              <a:ext cx="3072" cy="2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同侧圆角矩形 5"/>
          <p:cNvSpPr/>
          <p:nvPr/>
        </p:nvSpPr>
        <p:spPr>
          <a:xfrm>
            <a:off x="3014979" y="24765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7" name="Text Box 5"/>
          <p:cNvSpPr txBox="1">
            <a:spLocks noChangeArrowheads="1"/>
          </p:cNvSpPr>
          <p:nvPr/>
        </p:nvSpPr>
        <p:spPr bwMode="auto">
          <a:xfrm>
            <a:off x="323850" y="2924175"/>
            <a:ext cx="125571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0000CC"/>
                </a:solidFill>
                <a:latin typeface="Times New Roman" pitchFamily="18" charset="0"/>
              </a:rPr>
              <a:t>两小儿</a:t>
            </a:r>
          </a:p>
          <a:p>
            <a:r>
              <a:rPr kumimoji="1" lang="zh-CN" altLang="en-US" sz="2800" b="1">
                <a:solidFill>
                  <a:srgbClr val="0000CC"/>
                </a:solidFill>
                <a:latin typeface="Times New Roman" pitchFamily="18" charset="0"/>
              </a:rPr>
              <a:t>   辩日</a:t>
            </a:r>
          </a:p>
        </p:txBody>
      </p:sp>
      <p:sp>
        <p:nvSpPr>
          <p:cNvPr id="74758" name="AutoShape 6"/>
          <p:cNvSpPr>
            <a:spLocks/>
          </p:cNvSpPr>
          <p:nvPr/>
        </p:nvSpPr>
        <p:spPr bwMode="auto">
          <a:xfrm>
            <a:off x="1692275" y="2636838"/>
            <a:ext cx="381000" cy="1600200"/>
          </a:xfrm>
          <a:prstGeom prst="leftBrace">
            <a:avLst>
              <a:gd name="adj1" fmla="val 35000"/>
              <a:gd name="adj2" fmla="val 50000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4759" name="Text Box 7"/>
          <p:cNvSpPr txBox="1">
            <a:spLocks noChangeArrowheads="1"/>
          </p:cNvSpPr>
          <p:nvPr/>
        </p:nvSpPr>
        <p:spPr bwMode="auto">
          <a:xfrm>
            <a:off x="2514600" y="1828800"/>
            <a:ext cx="901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800" b="1">
                <a:latin typeface="Times New Roman" pitchFamily="18" charset="0"/>
              </a:rPr>
              <a:t>初出</a:t>
            </a:r>
          </a:p>
        </p:txBody>
      </p:sp>
      <p:sp>
        <p:nvSpPr>
          <p:cNvPr id="74760" name="Text Box 8"/>
          <p:cNvSpPr txBox="1">
            <a:spLocks noChangeArrowheads="1"/>
          </p:cNvSpPr>
          <p:nvPr/>
        </p:nvSpPr>
        <p:spPr bwMode="auto">
          <a:xfrm>
            <a:off x="2051050" y="2420938"/>
            <a:ext cx="2057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2800" b="1">
                <a:solidFill>
                  <a:srgbClr val="0000CC"/>
                </a:solidFill>
                <a:latin typeface="Times New Roman" pitchFamily="18" charset="0"/>
              </a:rPr>
              <a:t>1</a:t>
            </a:r>
            <a:r>
              <a:rPr kumimoji="1" lang="zh-CN" altLang="en-US" sz="2800" b="1">
                <a:solidFill>
                  <a:srgbClr val="0000CC"/>
                </a:solidFill>
                <a:latin typeface="Times New Roman" pitchFamily="18" charset="0"/>
              </a:rPr>
              <a:t>如车盖</a:t>
            </a:r>
          </a:p>
          <a:p>
            <a:r>
              <a:rPr kumimoji="1" lang="zh-CN" altLang="en-US" sz="2800" b="1">
                <a:solidFill>
                  <a:srgbClr val="0000CC"/>
                </a:solidFill>
                <a:latin typeface="Times New Roman" pitchFamily="18" charset="0"/>
              </a:rPr>
              <a:t>（大</a:t>
            </a:r>
            <a:r>
              <a:rPr kumimoji="1" lang="en-US" altLang="zh-CN" sz="2800" b="1">
                <a:solidFill>
                  <a:srgbClr val="0000CC"/>
                </a:solidFill>
                <a:latin typeface="Times New Roman" pitchFamily="18" charset="0"/>
              </a:rPr>
              <a:t>—</a:t>
            </a:r>
            <a:r>
              <a:rPr kumimoji="1" lang="zh-CN" altLang="en-US" sz="2800" b="1">
                <a:solidFill>
                  <a:srgbClr val="0000CC"/>
                </a:solidFill>
                <a:latin typeface="Times New Roman" pitchFamily="18" charset="0"/>
              </a:rPr>
              <a:t>近） </a:t>
            </a:r>
          </a:p>
        </p:txBody>
      </p:sp>
      <p:sp>
        <p:nvSpPr>
          <p:cNvPr id="74761" name="Text Box 9"/>
          <p:cNvSpPr txBox="1">
            <a:spLocks noChangeArrowheads="1"/>
          </p:cNvSpPr>
          <p:nvPr/>
        </p:nvSpPr>
        <p:spPr bwMode="auto">
          <a:xfrm>
            <a:off x="2209800" y="3810000"/>
            <a:ext cx="205581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2800" b="1">
                <a:solidFill>
                  <a:srgbClr val="0000CC"/>
                </a:solidFill>
                <a:latin typeface="Times New Roman" pitchFamily="18" charset="0"/>
              </a:rPr>
              <a:t>2</a:t>
            </a:r>
            <a:r>
              <a:rPr kumimoji="1" lang="zh-CN" altLang="en-US" sz="2800" b="1">
                <a:solidFill>
                  <a:srgbClr val="0000CC"/>
                </a:solidFill>
                <a:latin typeface="Times New Roman" pitchFamily="18" charset="0"/>
              </a:rPr>
              <a:t>沧沧凉凉</a:t>
            </a:r>
          </a:p>
          <a:p>
            <a:r>
              <a:rPr kumimoji="1" lang="zh-CN" altLang="en-US" sz="2800" b="1">
                <a:solidFill>
                  <a:srgbClr val="0000CC"/>
                </a:solidFill>
                <a:latin typeface="Times New Roman" pitchFamily="18" charset="0"/>
              </a:rPr>
              <a:t>（凉</a:t>
            </a:r>
            <a:r>
              <a:rPr kumimoji="1" lang="en-US" altLang="zh-CN" sz="2800" b="1">
                <a:solidFill>
                  <a:srgbClr val="0000CC"/>
                </a:solidFill>
                <a:latin typeface="Times New Roman" pitchFamily="18" charset="0"/>
              </a:rPr>
              <a:t>—</a:t>
            </a:r>
            <a:r>
              <a:rPr kumimoji="1" lang="zh-CN" altLang="en-US" sz="2800" b="1">
                <a:solidFill>
                  <a:srgbClr val="0000CC"/>
                </a:solidFill>
                <a:latin typeface="Times New Roman" pitchFamily="18" charset="0"/>
              </a:rPr>
              <a:t>远） </a:t>
            </a:r>
          </a:p>
        </p:txBody>
      </p:sp>
      <p:sp>
        <p:nvSpPr>
          <p:cNvPr id="74762" name="Text Box 10"/>
          <p:cNvSpPr txBox="1">
            <a:spLocks noChangeArrowheads="1"/>
          </p:cNvSpPr>
          <p:nvPr/>
        </p:nvSpPr>
        <p:spPr bwMode="auto">
          <a:xfrm>
            <a:off x="5257800" y="1828800"/>
            <a:ext cx="901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800" b="1">
                <a:latin typeface="Times New Roman" pitchFamily="18" charset="0"/>
              </a:rPr>
              <a:t>日中</a:t>
            </a:r>
          </a:p>
        </p:txBody>
      </p:sp>
      <p:sp>
        <p:nvSpPr>
          <p:cNvPr id="74763" name="Text Box 11"/>
          <p:cNvSpPr txBox="1">
            <a:spLocks noChangeArrowheads="1"/>
          </p:cNvSpPr>
          <p:nvPr/>
        </p:nvSpPr>
        <p:spPr bwMode="auto">
          <a:xfrm>
            <a:off x="4876800" y="2362200"/>
            <a:ext cx="19748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0000CC"/>
                </a:solidFill>
                <a:latin typeface="Times New Roman" pitchFamily="18" charset="0"/>
              </a:rPr>
              <a:t>如盘盂</a:t>
            </a:r>
          </a:p>
          <a:p>
            <a:r>
              <a:rPr kumimoji="1" lang="zh-CN" altLang="en-US" sz="2800" b="1">
                <a:solidFill>
                  <a:srgbClr val="0000CC"/>
                </a:solidFill>
                <a:latin typeface="Times New Roman" pitchFamily="18" charset="0"/>
              </a:rPr>
              <a:t>（小</a:t>
            </a:r>
            <a:r>
              <a:rPr kumimoji="1" lang="en-US" altLang="zh-CN" sz="2800" b="1">
                <a:solidFill>
                  <a:srgbClr val="0000CC"/>
                </a:solidFill>
                <a:latin typeface="Times New Roman" pitchFamily="18" charset="0"/>
              </a:rPr>
              <a:t>—</a:t>
            </a:r>
            <a:r>
              <a:rPr kumimoji="1" lang="zh-CN" altLang="en-US" sz="2800" b="1">
                <a:solidFill>
                  <a:srgbClr val="0000CC"/>
                </a:solidFill>
                <a:latin typeface="Times New Roman" pitchFamily="18" charset="0"/>
              </a:rPr>
              <a:t>远）</a:t>
            </a:r>
          </a:p>
        </p:txBody>
      </p:sp>
      <p:sp>
        <p:nvSpPr>
          <p:cNvPr id="74764" name="Text Box 12"/>
          <p:cNvSpPr txBox="1">
            <a:spLocks noChangeArrowheads="1"/>
          </p:cNvSpPr>
          <p:nvPr/>
        </p:nvSpPr>
        <p:spPr bwMode="auto">
          <a:xfrm>
            <a:off x="4876800" y="3733800"/>
            <a:ext cx="196691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0000CC"/>
                </a:solidFill>
                <a:latin typeface="Times New Roman" pitchFamily="18" charset="0"/>
              </a:rPr>
              <a:t>如探汤</a:t>
            </a:r>
          </a:p>
          <a:p>
            <a:r>
              <a:rPr kumimoji="1" lang="zh-CN" altLang="en-US" sz="2800" b="1">
                <a:solidFill>
                  <a:srgbClr val="0000CC"/>
                </a:solidFill>
                <a:latin typeface="Times New Roman" pitchFamily="18" charset="0"/>
              </a:rPr>
              <a:t>（热</a:t>
            </a:r>
            <a:r>
              <a:rPr kumimoji="1" lang="en-US" altLang="zh-CN" sz="2800" b="1">
                <a:solidFill>
                  <a:srgbClr val="0000CC"/>
                </a:solidFill>
                <a:latin typeface="Times New Roman" pitchFamily="18" charset="0"/>
              </a:rPr>
              <a:t>—</a:t>
            </a:r>
            <a:r>
              <a:rPr kumimoji="1" lang="zh-CN" altLang="en-US" sz="2800" b="1">
                <a:solidFill>
                  <a:srgbClr val="0000CC"/>
                </a:solidFill>
                <a:latin typeface="Times New Roman" pitchFamily="18" charset="0"/>
              </a:rPr>
              <a:t>近）</a:t>
            </a:r>
          </a:p>
        </p:txBody>
      </p:sp>
      <p:sp>
        <p:nvSpPr>
          <p:cNvPr id="74765" name="AutoShape 13"/>
          <p:cNvSpPr>
            <a:spLocks/>
          </p:cNvSpPr>
          <p:nvPr/>
        </p:nvSpPr>
        <p:spPr bwMode="auto">
          <a:xfrm>
            <a:off x="6781800" y="2667000"/>
            <a:ext cx="304800" cy="1600200"/>
          </a:xfrm>
          <a:prstGeom prst="rightBrace">
            <a:avLst>
              <a:gd name="adj1" fmla="val 43750"/>
              <a:gd name="adj2" fmla="val 50000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4766" name="Text Box 14"/>
          <p:cNvSpPr txBox="1">
            <a:spLocks noChangeArrowheads="1"/>
          </p:cNvSpPr>
          <p:nvPr/>
        </p:nvSpPr>
        <p:spPr bwMode="auto">
          <a:xfrm>
            <a:off x="7315200" y="2819400"/>
            <a:ext cx="12604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0000CC"/>
                </a:solidFill>
                <a:latin typeface="Times New Roman" pitchFamily="18" charset="0"/>
              </a:rPr>
              <a:t>   孔子</a:t>
            </a:r>
          </a:p>
          <a:p>
            <a:r>
              <a:rPr kumimoji="1" lang="zh-CN" altLang="en-US" sz="2800" b="1">
                <a:solidFill>
                  <a:srgbClr val="0000CC"/>
                </a:solidFill>
                <a:latin typeface="Times New Roman" pitchFamily="18" charset="0"/>
              </a:rPr>
              <a:t>不能决</a:t>
            </a:r>
          </a:p>
        </p:txBody>
      </p:sp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图解结构</a:t>
            </a:r>
          </a:p>
        </p:txBody>
      </p:sp>
      <p:pic>
        <p:nvPicPr>
          <p:cNvPr id="71692" name="Picture 2" descr="F:\七彩课堂插图板式封面\排版用图标、页眉页脚\标题图（终-排版用）共29个\图解结构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6325" y="765175"/>
            <a:ext cx="2779713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4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747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74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47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47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4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4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47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47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47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47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74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74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747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7" grpId="0" build="p" autoUpdateAnimBg="0"/>
      <p:bldP spid="74758" grpId="0" animBg="1"/>
      <p:bldP spid="74759" grpId="0" build="p" autoUpdateAnimBg="0"/>
      <p:bldP spid="74760" grpId="0" build="p" autoUpdateAnimBg="0"/>
      <p:bldP spid="74761" grpId="0" build="p" autoUpdateAnimBg="0"/>
      <p:bldP spid="74762" grpId="0" build="p" autoUpdateAnimBg="0"/>
      <p:bldP spid="74763" grpId="0" build="p" autoUpdateAnimBg="0"/>
      <p:bldP spid="74764" grpId="0" build="p" autoUpdateAnimBg="0"/>
      <p:bldP spid="74765" grpId="0" animBg="1"/>
      <p:bldP spid="74766" grpId="0" build="p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概括主题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2707" name="Picture 2" descr="F:\七彩课堂插图板式封面\排版用图标、页眉页脚\标题图（终-排版用）共29个\概括主题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9563" y="4508500"/>
            <a:ext cx="2030412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9" name="WordArt 5"/>
          <p:cNvSpPr>
            <a:spLocks noChangeArrowheads="1" noChangeShapeType="1" noTextEdit="1"/>
          </p:cNvSpPr>
          <p:nvPr/>
        </p:nvSpPr>
        <p:spPr bwMode="auto">
          <a:xfrm>
            <a:off x="1116013" y="3068638"/>
            <a:ext cx="6697662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宋体"/>
                <a:ea typeface="宋体"/>
              </a:rPr>
              <a:t>认真观察，大胆探索，善于动脑</a:t>
            </a:r>
          </a:p>
        </p:txBody>
      </p:sp>
      <p:sp>
        <p:nvSpPr>
          <p:cNvPr id="72710" name="WordArt 6"/>
          <p:cNvSpPr>
            <a:spLocks noChangeArrowheads="1" noChangeShapeType="1" noTextEdit="1"/>
          </p:cNvSpPr>
          <p:nvPr/>
        </p:nvSpPr>
        <p:spPr bwMode="auto">
          <a:xfrm>
            <a:off x="684213" y="5013325"/>
            <a:ext cx="6265862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宋体"/>
                <a:ea typeface="宋体"/>
              </a:rPr>
              <a:t>知之为知之，不知为不知，是知也。</a:t>
            </a:r>
          </a:p>
        </p:txBody>
      </p:sp>
      <p:sp>
        <p:nvSpPr>
          <p:cNvPr id="72711" name="WordArt 7"/>
          <p:cNvSpPr>
            <a:spLocks noChangeArrowheads="1" noChangeShapeType="1" noTextEdit="1"/>
          </p:cNvSpPr>
          <p:nvPr/>
        </p:nvSpPr>
        <p:spPr bwMode="auto">
          <a:xfrm>
            <a:off x="909638" y="2216151"/>
            <a:ext cx="2370137" cy="42862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60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楷体_GB2312"/>
              </a:rPr>
              <a:t>两小儿</a:t>
            </a:r>
            <a:r>
              <a:rPr lang="en-US" altLang="zh-CN" sz="60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楷体_GB2312"/>
              </a:rPr>
              <a:t>:</a:t>
            </a:r>
            <a:endParaRPr lang="zh-CN" altLang="en-US" sz="6000" b="1" kern="1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00FF00"/>
              </a:solidFill>
              <a:latin typeface="楷体_GB2312"/>
            </a:endParaRPr>
          </a:p>
        </p:txBody>
      </p:sp>
      <p:sp>
        <p:nvSpPr>
          <p:cNvPr id="2" name="WordArt 8"/>
          <p:cNvSpPr>
            <a:spLocks noChangeArrowheads="1" noChangeShapeType="1" noTextEdit="1"/>
          </p:cNvSpPr>
          <p:nvPr/>
        </p:nvSpPr>
        <p:spPr bwMode="auto">
          <a:xfrm>
            <a:off x="900113" y="4149725"/>
            <a:ext cx="2232025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宋体"/>
                <a:ea typeface="宋体"/>
              </a:rPr>
              <a:t>孔子：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9" grpId="0" animBg="1"/>
      <p:bldP spid="727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6" descr="《学弈》插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2484438"/>
            <a:ext cx="4967287" cy="372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6011863" y="2636838"/>
            <a:ext cx="23050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5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/>
                <a:ea typeface="楷体_GB2312"/>
                <a:cs typeface="楷体_GB2312"/>
              </a:rPr>
              <a:t>学弈</a:t>
            </a:r>
          </a:p>
        </p:txBody>
      </p:sp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611188" y="836613"/>
            <a:ext cx="489743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54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/>
                <a:ea typeface="楷体_GB2312"/>
                <a:cs typeface="楷体_GB2312"/>
              </a:rPr>
              <a:t>1  </a:t>
            </a:r>
            <a:r>
              <a:rPr kumimoji="1" lang="zh-CN" altLang="en-US" sz="54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/>
                <a:ea typeface="楷体_GB2312"/>
                <a:cs typeface="楷体_GB2312"/>
              </a:rPr>
              <a:t>文言文</a:t>
            </a:r>
            <a:r>
              <a:rPr kumimoji="1" lang="zh-CN" altLang="en-US" sz="54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/>
                <a:ea typeface="楷体_GB2312"/>
                <a:cs typeface="楷体_GB2312"/>
              </a:rPr>
              <a:t>两则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 autoUpdateAnimBg="0"/>
      <p:bldP spid="2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拓展提升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3731" name="Picture 2" descr="F:\七彩课堂插图板式封面\排版用图标、页眉页脚\标题图（终-排版用）共29个\拓展延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6688" y="4437063"/>
            <a:ext cx="2368550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19150" y="2492375"/>
            <a:ext cx="129698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itchFamily="2" charset="2"/>
              <a:buNone/>
            </a:pPr>
            <a:r>
              <a:rPr lang="zh-CN" altLang="en-US" sz="5400" b="1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73733" name="Text Box 6"/>
          <p:cNvSpPr txBox="1">
            <a:spLocks noChangeArrowheads="1"/>
          </p:cNvSpPr>
          <p:nvPr/>
        </p:nvSpPr>
        <p:spPr bwMode="auto">
          <a:xfrm>
            <a:off x="2514600" y="1295400"/>
            <a:ext cx="61722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336600"/>
                </a:solidFill>
                <a:latin typeface="Times New Roman" pitchFamily="18" charset="0"/>
                <a:ea typeface="隶书"/>
                <a:cs typeface="隶书"/>
              </a:rPr>
              <a:t>博学的孔子对这两小儿争辩的问题无法裁决又说明什么？</a:t>
            </a:r>
            <a:endParaRPr kumimoji="1" lang="zh-CN" altLang="en-US" sz="3600">
              <a:solidFill>
                <a:srgbClr val="336600"/>
              </a:solidFill>
              <a:ea typeface="华文新魏"/>
              <a:cs typeface="华文新魏"/>
            </a:endParaRPr>
          </a:p>
        </p:txBody>
      </p:sp>
      <p:sp>
        <p:nvSpPr>
          <p:cNvPr id="73735" name="Text Box 7"/>
          <p:cNvSpPr txBox="1">
            <a:spLocks noChangeArrowheads="1"/>
          </p:cNvSpPr>
          <p:nvPr/>
        </p:nvSpPr>
        <p:spPr bwMode="auto">
          <a:xfrm>
            <a:off x="611188" y="2708275"/>
            <a:ext cx="6553200" cy="326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A4514"/>
                </a:solidFill>
                <a:latin typeface="Times New Roman" pitchFamily="18" charset="0"/>
                <a:ea typeface="隶书"/>
                <a:cs typeface="隶书"/>
              </a:rPr>
              <a:t>一方面说明孔子能正确对待两小儿提出的问题，谦虚谨慎、实事求是，没有强“不知以为知”，而是</a:t>
            </a:r>
            <a:r>
              <a:rPr kumimoji="1" lang="zh-CN" altLang="en-US" sz="3200" b="1" u="sng">
                <a:solidFill>
                  <a:srgbClr val="FA4514"/>
                </a:solidFill>
                <a:latin typeface="Times New Roman" pitchFamily="18" charset="0"/>
                <a:ea typeface="隶书"/>
                <a:cs typeface="隶书"/>
              </a:rPr>
              <a:t>“知之为知之，不知为不知”</a:t>
            </a:r>
            <a:r>
              <a:rPr kumimoji="1" lang="zh-CN" altLang="en-US" sz="3200" b="1">
                <a:solidFill>
                  <a:srgbClr val="FA4514"/>
                </a:solidFill>
                <a:latin typeface="Times New Roman" pitchFamily="18" charset="0"/>
                <a:ea typeface="隶书"/>
                <a:cs typeface="隶书"/>
              </a:rPr>
              <a:t>。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A4514"/>
                </a:solidFill>
                <a:latin typeface="Times New Roman" pitchFamily="18" charset="0"/>
                <a:ea typeface="隶书"/>
                <a:cs typeface="隶书"/>
              </a:rPr>
              <a:t>一方面说明知识是无穷的，学无止境，虽智者也不能事事尽知。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4" dur="5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3735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心灵感悟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4755" name="Picture 2" descr="F:\七彩课堂插图板式封面\排版用图标、页眉页脚\标题图（终-排版用）共29个\我会说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77050" y="765175"/>
            <a:ext cx="1655763" cy="123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71550" y="2565400"/>
            <a:ext cx="129698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itchFamily="2" charset="2"/>
              <a:buNone/>
            </a:pPr>
            <a:r>
              <a:rPr lang="zh-CN" altLang="en-US" sz="5400" b="1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74757" name="WordArt 6"/>
          <p:cNvSpPr>
            <a:spLocks noChangeArrowheads="1" noChangeShapeType="1" noTextEdit="1"/>
          </p:cNvSpPr>
          <p:nvPr/>
        </p:nvSpPr>
        <p:spPr bwMode="auto">
          <a:xfrm>
            <a:off x="3276600" y="1052513"/>
            <a:ext cx="3276600" cy="100647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6600" kern="10" spc="-6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/>
                <a:ea typeface="宋体"/>
              </a:rPr>
              <a:t>辩日启示</a:t>
            </a:r>
          </a:p>
        </p:txBody>
      </p:sp>
      <p:sp>
        <p:nvSpPr>
          <p:cNvPr id="74759" name="Text Box 7"/>
          <p:cNvSpPr txBox="1">
            <a:spLocks noChangeArrowheads="1"/>
          </p:cNvSpPr>
          <p:nvPr/>
        </p:nvSpPr>
        <p:spPr bwMode="auto">
          <a:xfrm>
            <a:off x="358775" y="1916113"/>
            <a:ext cx="875188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3200" b="1">
                <a:solidFill>
                  <a:srgbClr val="FA4514"/>
                </a:solidFill>
                <a:latin typeface="隶书"/>
                <a:ea typeface="隶书"/>
                <a:cs typeface="隶书"/>
              </a:rPr>
              <a:t>1 </a:t>
            </a:r>
            <a:r>
              <a:rPr kumimoji="1" lang="zh-CN" altLang="en-US" sz="3200" b="1">
                <a:solidFill>
                  <a:srgbClr val="FA4514"/>
                </a:solidFill>
                <a:latin typeface="隶书"/>
                <a:ea typeface="隶书"/>
                <a:cs typeface="隶书"/>
              </a:rPr>
              <a:t>宇宙无限，知识无穷，学无止境，即使是博</a:t>
            </a:r>
          </a:p>
          <a:p>
            <a:r>
              <a:rPr kumimoji="1" lang="zh-CN" altLang="en-US" sz="3200" b="1">
                <a:solidFill>
                  <a:srgbClr val="FA4514"/>
                </a:solidFill>
                <a:latin typeface="隶书"/>
                <a:ea typeface="隶书"/>
                <a:cs typeface="隶书"/>
              </a:rPr>
              <a:t>学多闻的孔子也会有所不知，我们要不断学习。</a:t>
            </a:r>
          </a:p>
        </p:txBody>
      </p:sp>
      <p:sp>
        <p:nvSpPr>
          <p:cNvPr id="74760" name="Text Box 8"/>
          <p:cNvSpPr txBox="1">
            <a:spLocks noChangeArrowheads="1"/>
          </p:cNvSpPr>
          <p:nvPr/>
        </p:nvSpPr>
        <p:spPr bwMode="auto">
          <a:xfrm>
            <a:off x="323850" y="3213100"/>
            <a:ext cx="85471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3200" b="1">
                <a:solidFill>
                  <a:schemeClr val="hlink"/>
                </a:solidFill>
                <a:latin typeface="Times New Roman" pitchFamily="18" charset="0"/>
                <a:ea typeface="隶书"/>
                <a:cs typeface="隶书"/>
              </a:rPr>
              <a:t>2</a:t>
            </a:r>
            <a:r>
              <a:rPr kumimoji="1" lang="zh-CN" altLang="en-US" sz="3200" b="1">
                <a:solidFill>
                  <a:schemeClr val="hlink"/>
                </a:solidFill>
                <a:latin typeface="Times New Roman" pitchFamily="18" charset="0"/>
                <a:ea typeface="隶书"/>
                <a:cs typeface="隶书"/>
              </a:rPr>
              <a:t>认识自然，探求客观事理，要敢于独立思考，</a:t>
            </a:r>
          </a:p>
          <a:p>
            <a:r>
              <a:rPr kumimoji="1" lang="zh-CN" altLang="en-US" sz="3200" b="1">
                <a:solidFill>
                  <a:schemeClr val="hlink"/>
                </a:solidFill>
                <a:latin typeface="Times New Roman" pitchFamily="18" charset="0"/>
                <a:ea typeface="隶书"/>
                <a:cs typeface="隶书"/>
              </a:rPr>
              <a:t>大胆质疑。</a:t>
            </a:r>
          </a:p>
        </p:txBody>
      </p:sp>
      <p:sp>
        <p:nvSpPr>
          <p:cNvPr id="74761" name="Text Box 9"/>
          <p:cNvSpPr txBox="1">
            <a:spLocks noChangeArrowheads="1"/>
          </p:cNvSpPr>
          <p:nvPr/>
        </p:nvSpPr>
        <p:spPr bwMode="auto">
          <a:xfrm>
            <a:off x="323850" y="4292600"/>
            <a:ext cx="834231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3200" b="1">
                <a:solidFill>
                  <a:srgbClr val="FA4514"/>
                </a:solidFill>
                <a:latin typeface="Times New Roman" pitchFamily="18" charset="0"/>
                <a:ea typeface="隶书"/>
                <a:cs typeface="隶书"/>
              </a:rPr>
              <a:t>3</a:t>
            </a:r>
            <a:r>
              <a:rPr kumimoji="1" lang="zh-CN" altLang="en-US" sz="3200" b="1">
                <a:solidFill>
                  <a:srgbClr val="FA4514"/>
                </a:solidFill>
                <a:latin typeface="Times New Roman" pitchFamily="18" charset="0"/>
                <a:ea typeface="隶书"/>
                <a:cs typeface="隶书"/>
              </a:rPr>
              <a:t>知之为知之，不知为不知，不要“强不知以为</a:t>
            </a:r>
          </a:p>
          <a:p>
            <a:r>
              <a:rPr kumimoji="1" lang="zh-CN" altLang="en-US" sz="3200" b="1">
                <a:solidFill>
                  <a:srgbClr val="FA4514"/>
                </a:solidFill>
                <a:latin typeface="Times New Roman" pitchFamily="18" charset="0"/>
                <a:ea typeface="隶书"/>
                <a:cs typeface="隶书"/>
              </a:rPr>
              <a:t>知”，要诚实谦虚。</a:t>
            </a:r>
          </a:p>
        </p:txBody>
      </p:sp>
      <p:sp>
        <p:nvSpPr>
          <p:cNvPr id="74762" name="Text Box 10"/>
          <p:cNvSpPr txBox="1">
            <a:spLocks noChangeArrowheads="1"/>
          </p:cNvSpPr>
          <p:nvPr/>
        </p:nvSpPr>
        <p:spPr bwMode="auto">
          <a:xfrm>
            <a:off x="323850" y="5373688"/>
            <a:ext cx="8382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3200" b="1">
                <a:solidFill>
                  <a:schemeClr val="hlink"/>
                </a:solidFill>
                <a:latin typeface="Times New Roman" pitchFamily="18" charset="0"/>
                <a:ea typeface="隶书"/>
                <a:cs typeface="隶书"/>
              </a:rPr>
              <a:t>4</a:t>
            </a:r>
            <a:r>
              <a:rPr kumimoji="1" lang="zh-CN" altLang="en-US" sz="3200" b="1">
                <a:solidFill>
                  <a:schemeClr val="hlink"/>
                </a:solidFill>
                <a:latin typeface="Times New Roman" pitchFamily="18" charset="0"/>
                <a:ea typeface="隶书"/>
                <a:cs typeface="隶书"/>
              </a:rPr>
              <a:t>认识事物从不同角度出发考虑，会有不同结</a:t>
            </a:r>
          </a:p>
          <a:p>
            <a:r>
              <a:rPr kumimoji="1" lang="zh-CN" altLang="en-US" sz="3200" b="1">
                <a:solidFill>
                  <a:schemeClr val="hlink"/>
                </a:solidFill>
                <a:latin typeface="Times New Roman" pitchFamily="18" charset="0"/>
                <a:ea typeface="隶书"/>
                <a:cs typeface="隶书"/>
              </a:rPr>
              <a:t>论，要注意客观科学地分析事情。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47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47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47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47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47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4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47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4759" grpId="0" build="p" autoUpdateAnimBg="0"/>
      <p:bldP spid="74760" grpId="0" build="p" autoUpdateAnimBg="0"/>
      <p:bldP spid="74761" grpId="0" build="p" autoUpdateAnimBg="0"/>
      <p:bldP spid="74762" grpId="0" build="p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395288" y="7651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随堂练习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395288" y="1268413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5779" name="Picture 2" descr="F:\七彩课堂插图板式封面\排版用图标、页眉页脚\标题图（终-排版用）共29个\作业要完成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6325" y="4581525"/>
            <a:ext cx="2376488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19150" y="2492375"/>
            <a:ext cx="129698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itchFamily="2" charset="2"/>
              <a:buNone/>
            </a:pPr>
            <a:r>
              <a:rPr lang="zh-CN" altLang="en-US" sz="5400" b="1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75781" name="Rectangle 6"/>
          <p:cNvSpPr>
            <a:spLocks noChangeArrowheads="1"/>
          </p:cNvSpPr>
          <p:nvPr/>
        </p:nvSpPr>
        <p:spPr bwMode="auto">
          <a:xfrm>
            <a:off x="323850" y="13414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zh-CN" sz="3600" b="1">
                <a:latin typeface="隶书"/>
                <a:ea typeface="隶书"/>
                <a:cs typeface="隶书"/>
              </a:rPr>
              <a:t>1</a:t>
            </a:r>
            <a:r>
              <a:rPr lang="zh-CN" altLang="en-US" sz="3600" b="1">
                <a:latin typeface="隶书"/>
                <a:ea typeface="隶书"/>
                <a:cs typeface="隶书"/>
              </a:rPr>
              <a:t>、组词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3600" b="1">
                <a:latin typeface="隶书"/>
                <a:ea typeface="隶书"/>
                <a:cs typeface="隶书"/>
              </a:rPr>
              <a:t>    </a:t>
            </a:r>
            <a:r>
              <a:rPr lang="zh-CN" altLang="en-US" sz="3600" b="1">
                <a:solidFill>
                  <a:srgbClr val="0000FF"/>
                </a:solidFill>
                <a:latin typeface="宋体" charset="-122"/>
              </a:rPr>
              <a:t>辩：               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3600" b="1">
                <a:solidFill>
                  <a:srgbClr val="0000FF"/>
                </a:solidFill>
                <a:latin typeface="宋体" charset="-122"/>
              </a:rPr>
              <a:t>    辨：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3600" b="1">
                <a:solidFill>
                  <a:srgbClr val="0000FF"/>
                </a:solidFill>
                <a:latin typeface="宋体" charset="-122"/>
              </a:rPr>
              <a:t>    辫：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zh-CN" sz="3600">
                <a:latin typeface="隶书"/>
                <a:ea typeface="隶书"/>
                <a:cs typeface="隶书"/>
              </a:rPr>
              <a:t>2</a:t>
            </a:r>
            <a:r>
              <a:rPr lang="zh-CN" altLang="en-US" sz="3600">
                <a:latin typeface="隶书"/>
                <a:ea typeface="隶书"/>
                <a:cs typeface="隶书"/>
              </a:rPr>
              <a:t>、请把这一比喻句划出本体，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3600">
                <a:latin typeface="隶书"/>
                <a:ea typeface="隶书"/>
                <a:cs typeface="隶书"/>
              </a:rPr>
              <a:t>   喻体，喻词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3600">
                <a:latin typeface="隶书"/>
                <a:ea typeface="隶书"/>
                <a:cs typeface="隶书"/>
              </a:rPr>
              <a:t>    </a:t>
            </a:r>
            <a:r>
              <a:rPr lang="zh-CN" altLang="en-US" sz="3600" b="1">
                <a:solidFill>
                  <a:srgbClr val="0000FF"/>
                </a:solidFill>
                <a:latin typeface="宋体" charset="-122"/>
              </a:rPr>
              <a:t>日 初出大 如   车盖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zh-CN" altLang="en-US" sz="3600">
              <a:latin typeface="隶书"/>
              <a:ea typeface="隶书"/>
              <a:cs typeface="隶书"/>
            </a:endParaRPr>
          </a:p>
        </p:txBody>
      </p:sp>
      <p:sp>
        <p:nvSpPr>
          <p:cNvPr id="75783" name="Rectangle 6"/>
          <p:cNvSpPr>
            <a:spLocks noChangeArrowheads="1"/>
          </p:cNvSpPr>
          <p:nvPr/>
        </p:nvSpPr>
        <p:spPr bwMode="auto">
          <a:xfrm>
            <a:off x="914400" y="1457325"/>
            <a:ext cx="82296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endParaRPr lang="zh-CN" altLang="en-US" sz="3600" b="1">
              <a:solidFill>
                <a:srgbClr val="0000FF"/>
              </a:solidFill>
              <a:latin typeface="宋体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3600" b="1">
                <a:solidFill>
                  <a:srgbClr val="0000FF"/>
                </a:solidFill>
                <a:latin typeface="宋体" charset="-122"/>
              </a:rPr>
              <a:t>             </a:t>
            </a:r>
            <a:r>
              <a:rPr lang="zh-CN" altLang="en-US" sz="3600" b="1">
                <a:solidFill>
                  <a:srgbClr val="FA4514"/>
                </a:solidFill>
                <a:latin typeface="宋体" charset="-122"/>
              </a:rPr>
              <a:t>辩论               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3600" b="1">
                <a:solidFill>
                  <a:srgbClr val="FA4514"/>
                </a:solidFill>
                <a:latin typeface="宋体" charset="-122"/>
              </a:rPr>
              <a:t>             辨别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3600" b="1">
                <a:solidFill>
                  <a:srgbClr val="FA4514"/>
                </a:solidFill>
                <a:latin typeface="宋体" charset="-122"/>
              </a:rPr>
              <a:t>             辫子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zh-CN" altLang="en-US" sz="3600">
              <a:solidFill>
                <a:srgbClr val="FA4514"/>
              </a:solidFill>
              <a:latin typeface="隶书"/>
              <a:ea typeface="隶书"/>
              <a:cs typeface="隶书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zh-CN" altLang="en-US" sz="3600">
              <a:solidFill>
                <a:srgbClr val="FA4514"/>
              </a:solidFill>
              <a:latin typeface="隶书"/>
              <a:ea typeface="隶书"/>
              <a:cs typeface="隶书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zh-CN" altLang="en-US" sz="3600">
              <a:solidFill>
                <a:srgbClr val="FA4514"/>
              </a:solidFill>
              <a:latin typeface="隶书"/>
              <a:ea typeface="隶书"/>
              <a:cs typeface="隶书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3600">
                <a:solidFill>
                  <a:srgbClr val="FA4514"/>
                </a:solidFill>
                <a:latin typeface="隶书"/>
                <a:ea typeface="隶书"/>
                <a:cs typeface="隶书"/>
              </a:rPr>
              <a:t>本体      喻词  喻体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578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395288" y="1557338"/>
            <a:ext cx="8229600" cy="46783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zh-CN" altLang="en-US" sz="4000" b="1" smtClean="0">
                <a:ea typeface="隶书"/>
                <a:cs typeface="隶书"/>
              </a:rPr>
              <a:t>    </a:t>
            </a:r>
            <a:r>
              <a:rPr lang="en-US" altLang="zh-CN" sz="4000" b="1" smtClean="0">
                <a:ea typeface="隶书"/>
                <a:cs typeface="隶书"/>
              </a:rPr>
              <a:t>3</a:t>
            </a:r>
            <a:r>
              <a:rPr lang="zh-CN" altLang="en-US" sz="4000" b="1" smtClean="0">
                <a:ea typeface="隶书"/>
                <a:cs typeface="隶书"/>
              </a:rPr>
              <a:t>、解释加横线的词语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zh-CN" altLang="en-US" sz="4000" b="1" smtClean="0">
                <a:ea typeface="隶书"/>
                <a:cs typeface="隶书"/>
              </a:rPr>
              <a:t>     孰为汝多</a:t>
            </a:r>
            <a:r>
              <a:rPr lang="zh-CN" altLang="en-US" sz="4000" b="1" u="sng" smtClean="0">
                <a:solidFill>
                  <a:schemeClr val="hlink"/>
                </a:solidFill>
                <a:ea typeface="隶书"/>
                <a:cs typeface="隶书"/>
              </a:rPr>
              <a:t>知</a:t>
            </a:r>
            <a:r>
              <a:rPr lang="zh-CN" altLang="en-US" sz="4000" b="1" smtClean="0">
                <a:ea typeface="隶书"/>
                <a:cs typeface="隶书"/>
              </a:rPr>
              <a:t>乎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zh-CN" altLang="en-US" sz="4000" b="1" smtClean="0">
                <a:solidFill>
                  <a:schemeClr val="hlink"/>
                </a:solidFill>
                <a:ea typeface="隶书"/>
                <a:cs typeface="隶书"/>
              </a:rPr>
              <a:t>     </a:t>
            </a:r>
            <a:r>
              <a:rPr lang="zh-CN" altLang="en-US" sz="4000" b="1" u="sng" smtClean="0">
                <a:solidFill>
                  <a:schemeClr val="hlink"/>
                </a:solidFill>
                <a:ea typeface="隶书"/>
                <a:cs typeface="隶书"/>
              </a:rPr>
              <a:t>知</a:t>
            </a:r>
            <a:r>
              <a:rPr lang="zh-CN" altLang="en-US" sz="4000" b="1" smtClean="0">
                <a:ea typeface="隶书"/>
                <a:cs typeface="隶书"/>
              </a:rPr>
              <a:t>之为知之，不知为不知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zh-CN" altLang="en-US" sz="4000" b="1" smtClean="0">
              <a:ea typeface="隶书"/>
              <a:cs typeface="隶书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zh-CN" altLang="en-US" sz="4000" b="1" smtClean="0">
                <a:ea typeface="隶书"/>
                <a:cs typeface="隶书"/>
              </a:rPr>
              <a:t>      问其</a:t>
            </a:r>
            <a:r>
              <a:rPr lang="zh-CN" altLang="en-US" sz="4000" b="1" u="sng" smtClean="0">
                <a:solidFill>
                  <a:schemeClr val="hlink"/>
                </a:solidFill>
                <a:ea typeface="隶书"/>
                <a:cs typeface="隶书"/>
              </a:rPr>
              <a:t>故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zh-CN" altLang="en-US" sz="4000" b="1" smtClean="0">
                <a:ea typeface="隶书"/>
                <a:cs typeface="隶书"/>
              </a:rPr>
              <a:t>      并驱如</a:t>
            </a:r>
            <a:r>
              <a:rPr lang="zh-CN" altLang="en-US" sz="4000" b="1" u="sng" smtClean="0">
                <a:solidFill>
                  <a:schemeClr val="hlink"/>
                </a:solidFill>
                <a:ea typeface="隶书"/>
                <a:cs typeface="隶书"/>
              </a:rPr>
              <a:t>故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zh-CN" altLang="en-US" sz="4000" b="1" smtClean="0">
                <a:ea typeface="隶书"/>
                <a:cs typeface="隶书"/>
              </a:rPr>
              <a:t>      温</a:t>
            </a:r>
            <a:r>
              <a:rPr lang="zh-CN" altLang="en-US" sz="4000" b="1" u="sng" smtClean="0">
                <a:solidFill>
                  <a:schemeClr val="hlink"/>
                </a:solidFill>
                <a:ea typeface="隶书"/>
                <a:cs typeface="隶书"/>
              </a:rPr>
              <a:t>故</a:t>
            </a:r>
            <a:r>
              <a:rPr lang="zh-CN" altLang="en-US" sz="4000" b="1" smtClean="0">
                <a:ea typeface="隶书"/>
                <a:cs typeface="隶书"/>
              </a:rPr>
              <a:t>而知新</a:t>
            </a:r>
          </a:p>
        </p:txBody>
      </p:sp>
      <p:sp>
        <p:nvSpPr>
          <p:cNvPr id="76802" name="AutoShape 3"/>
          <p:cNvSpPr>
            <a:spLocks/>
          </p:cNvSpPr>
          <p:nvPr/>
        </p:nvSpPr>
        <p:spPr bwMode="auto">
          <a:xfrm>
            <a:off x="827088" y="2349500"/>
            <a:ext cx="152400" cy="990600"/>
          </a:xfrm>
          <a:prstGeom prst="leftBrace">
            <a:avLst>
              <a:gd name="adj1" fmla="val 54167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6803" name="AutoShape 4"/>
          <p:cNvSpPr>
            <a:spLocks/>
          </p:cNvSpPr>
          <p:nvPr/>
        </p:nvSpPr>
        <p:spPr bwMode="auto">
          <a:xfrm>
            <a:off x="827088" y="4581525"/>
            <a:ext cx="304800" cy="1371600"/>
          </a:xfrm>
          <a:prstGeom prst="leftBrace">
            <a:avLst>
              <a:gd name="adj1" fmla="val 37500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6805" name="Text Box 5"/>
          <p:cNvSpPr txBox="1">
            <a:spLocks noChangeArrowheads="1"/>
          </p:cNvSpPr>
          <p:nvPr/>
        </p:nvSpPr>
        <p:spPr bwMode="auto">
          <a:xfrm>
            <a:off x="4284663" y="2133600"/>
            <a:ext cx="990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66"/>
                </a:solidFill>
                <a:ea typeface="隶书"/>
                <a:cs typeface="隶书"/>
              </a:rPr>
              <a:t>zhì</a:t>
            </a:r>
          </a:p>
        </p:txBody>
      </p:sp>
      <p:sp>
        <p:nvSpPr>
          <p:cNvPr id="76806" name="Text Box 6"/>
          <p:cNvSpPr txBox="1">
            <a:spLocks noChangeArrowheads="1"/>
          </p:cNvSpPr>
          <p:nvPr/>
        </p:nvSpPr>
        <p:spPr bwMode="auto">
          <a:xfrm>
            <a:off x="5435600" y="2060575"/>
            <a:ext cx="1295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ea typeface="隶书"/>
                <a:cs typeface="隶书"/>
              </a:rPr>
              <a:t>智慧</a:t>
            </a:r>
          </a:p>
        </p:txBody>
      </p:sp>
      <p:sp>
        <p:nvSpPr>
          <p:cNvPr id="76807" name="Text Box 7"/>
          <p:cNvSpPr txBox="1">
            <a:spLocks noChangeArrowheads="1"/>
          </p:cNvSpPr>
          <p:nvPr/>
        </p:nvSpPr>
        <p:spPr bwMode="auto">
          <a:xfrm>
            <a:off x="6732588" y="2781300"/>
            <a:ext cx="1219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ea typeface="隶书"/>
                <a:cs typeface="隶书"/>
              </a:rPr>
              <a:t>知道</a:t>
            </a:r>
          </a:p>
        </p:txBody>
      </p:sp>
      <p:sp>
        <p:nvSpPr>
          <p:cNvPr id="76808" name="Text Box 8"/>
          <p:cNvSpPr txBox="1">
            <a:spLocks noChangeArrowheads="1"/>
          </p:cNvSpPr>
          <p:nvPr/>
        </p:nvSpPr>
        <p:spPr bwMode="auto">
          <a:xfrm>
            <a:off x="2700338" y="4149725"/>
            <a:ext cx="2743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ea typeface="隶书"/>
                <a:cs typeface="隶书"/>
              </a:rPr>
              <a:t>缘故、原因</a:t>
            </a:r>
          </a:p>
        </p:txBody>
      </p:sp>
      <p:sp>
        <p:nvSpPr>
          <p:cNvPr id="76809" name="Text Box 9"/>
          <p:cNvSpPr txBox="1">
            <a:spLocks noChangeArrowheads="1"/>
          </p:cNvSpPr>
          <p:nvPr/>
        </p:nvSpPr>
        <p:spPr bwMode="auto">
          <a:xfrm>
            <a:off x="3851275" y="5589588"/>
            <a:ext cx="2743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ea typeface="隶书"/>
                <a:cs typeface="隶书"/>
              </a:rPr>
              <a:t>旧的、老的</a:t>
            </a:r>
          </a:p>
        </p:txBody>
      </p:sp>
      <p:sp>
        <p:nvSpPr>
          <p:cNvPr id="76810" name="Text Box 10"/>
          <p:cNvSpPr txBox="1">
            <a:spLocks noChangeArrowheads="1"/>
          </p:cNvSpPr>
          <p:nvPr/>
        </p:nvSpPr>
        <p:spPr bwMode="auto">
          <a:xfrm>
            <a:off x="3563938" y="4941888"/>
            <a:ext cx="1219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ea typeface="隶书"/>
                <a:cs typeface="隶书"/>
              </a:rPr>
              <a:t>原来</a:t>
            </a:r>
          </a:p>
        </p:txBody>
      </p:sp>
      <p:sp>
        <p:nvSpPr>
          <p:cNvPr id="11" name="同侧圆角矩形 10"/>
          <p:cNvSpPr/>
          <p:nvPr/>
        </p:nvSpPr>
        <p:spPr>
          <a:xfrm>
            <a:off x="395288" y="7651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随堂练习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6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6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5" grpId="0" autoUpdateAnimBg="0"/>
      <p:bldP spid="76806" grpId="0" autoUpdateAnimBg="0"/>
      <p:bldP spid="76807" grpId="0" autoUpdateAnimBg="0"/>
      <p:bldP spid="76808" grpId="0" autoUpdateAnimBg="0"/>
      <p:bldP spid="76809" grpId="0" autoUpdateAnimBg="0"/>
      <p:bldP spid="76810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组合 10"/>
          <p:cNvGrpSpPr>
            <a:grpSpLocks/>
          </p:cNvGrpSpPr>
          <p:nvPr/>
        </p:nvGrpSpPr>
        <p:grpSpPr bwMode="auto">
          <a:xfrm>
            <a:off x="268288" y="1125538"/>
            <a:ext cx="2255837" cy="569912"/>
            <a:chOff x="386506" y="1792176"/>
            <a:chExt cx="2256668" cy="571008"/>
          </a:xfrm>
        </p:grpSpPr>
        <p:cxnSp>
          <p:nvCxnSpPr>
            <p:cNvPr id="22" name="直线连接符 21"/>
            <p:cNvCxnSpPr/>
            <p:nvPr/>
          </p:nvCxnSpPr>
          <p:spPr>
            <a:xfrm flipV="1">
              <a:off x="386506" y="2356822"/>
              <a:ext cx="2256668" cy="6362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同侧圆角矩形 23"/>
            <p:cNvSpPr/>
            <p:nvPr/>
          </p:nvSpPr>
          <p:spPr>
            <a:xfrm>
              <a:off x="570724" y="1792176"/>
              <a:ext cx="2000987" cy="51692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latin typeface="华文新魏" pitchFamily="2" charset="-122"/>
                  <a:ea typeface="华文新魏" pitchFamily="2" charset="-122"/>
                  <a:cs typeface="黑体"/>
                </a:rPr>
                <a:t>资料宝袋</a:t>
              </a:r>
            </a:p>
          </p:txBody>
        </p:sp>
      </p:grpSp>
      <p:pic>
        <p:nvPicPr>
          <p:cNvPr id="16386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48488" y="4797425"/>
            <a:ext cx="2120900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5"/>
          <p:cNvSpPr txBox="1">
            <a:spLocks noChangeArrowheads="1"/>
          </p:cNvSpPr>
          <p:nvPr/>
        </p:nvSpPr>
        <p:spPr bwMode="auto">
          <a:xfrm>
            <a:off x="1052513" y="2357438"/>
            <a:ext cx="12954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Clr>
                <a:srgbClr val="FF0000"/>
              </a:buClr>
              <a:buSzPct val="100000"/>
            </a:pPr>
            <a:r>
              <a:rPr lang="zh-CN" altLang="en-US" sz="5400" b="1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819150" y="2492375"/>
            <a:ext cx="129698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85800" indent="-685800" algn="ctr">
              <a:buClr>
                <a:srgbClr val="FF0000"/>
              </a:buClr>
              <a:buSzPct val="105000"/>
              <a:buFont typeface="Wingdings" pitchFamily="2" charset="2"/>
              <a:buNone/>
            </a:pPr>
            <a:r>
              <a:rPr lang="zh-CN" altLang="en-US" sz="5400" b="1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2514600" y="668338"/>
            <a:ext cx="4191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1" lang="zh-CN" altLang="en-US" sz="3600" u="sng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/>
                <a:cs typeface="华文新魏"/>
              </a:rPr>
              <a:t>作者简介</a:t>
            </a: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2411413" y="1484313"/>
            <a:ext cx="60483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600" b="1" u="sng" dirty="0">
                <a:solidFill>
                  <a:srgbClr val="FF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孟子</a:t>
            </a:r>
            <a:r>
              <a:rPr kumimoji="1" lang="zh-CN" altLang="en-US" sz="36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kumimoji="1" lang="en-US" altLang="zh-CN" sz="36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kumimoji="1" lang="zh-CN" altLang="en-US" sz="36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约公元前</a:t>
            </a:r>
            <a:r>
              <a:rPr kumimoji="1" lang="en-US" altLang="zh-CN" sz="36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372—</a:t>
            </a:r>
            <a:r>
              <a:rPr kumimoji="1" lang="zh-CN" altLang="en-US" sz="36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前</a:t>
            </a:r>
            <a:r>
              <a:rPr kumimoji="1" lang="en-US" altLang="zh-CN" sz="36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289</a:t>
            </a:r>
            <a:r>
              <a:rPr kumimoji="1" lang="zh-CN" altLang="en-US" sz="36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年</a:t>
            </a:r>
            <a:r>
              <a:rPr kumimoji="1" lang="en-US" altLang="zh-CN" sz="36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 </a:t>
            </a:r>
            <a:r>
              <a:rPr kumimoji="1" lang="zh-CN" altLang="en-US" sz="3600" b="1" u="sng" dirty="0">
                <a:solidFill>
                  <a:srgbClr val="FF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战国</a:t>
            </a:r>
            <a:r>
              <a:rPr kumimoji="1" lang="zh-CN" altLang="en-US" sz="36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时思想家、政治家。名</a:t>
            </a:r>
            <a:r>
              <a:rPr kumimoji="1" lang="zh-CN" altLang="en-US" sz="3600" u="sng" dirty="0">
                <a:solidFill>
                  <a:srgbClr val="FF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轲</a:t>
            </a:r>
            <a:r>
              <a:rPr kumimoji="1" lang="zh-CN" altLang="en-US" sz="36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。邹</a:t>
            </a:r>
            <a:r>
              <a:rPr kumimoji="1" lang="en-US" altLang="zh-CN" sz="36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kumimoji="1" lang="zh-CN" altLang="en-US" sz="36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今山东邹县东南</a:t>
            </a:r>
            <a:r>
              <a:rPr kumimoji="1" lang="en-US" altLang="zh-CN" sz="36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  <a:r>
              <a:rPr kumimoji="1" lang="zh-CN" altLang="en-US" sz="36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人。提出</a:t>
            </a:r>
            <a:r>
              <a:rPr kumimoji="1" lang="zh-CN" altLang="en-US" sz="36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“</a:t>
            </a:r>
            <a:r>
              <a:rPr kumimoji="1" lang="zh-CN" altLang="en-US" sz="3600" b="1" u="sng" dirty="0">
                <a:solidFill>
                  <a:srgbClr val="FF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民贵君轻</a:t>
            </a:r>
            <a:r>
              <a:rPr kumimoji="1" lang="zh-CN" altLang="en-US" sz="36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”</a:t>
            </a:r>
            <a:r>
              <a:rPr kumimoji="1" lang="zh-CN" altLang="en-US" sz="36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说。重视环境和教育对人的影响。被认为儒家“</a:t>
            </a:r>
            <a:r>
              <a:rPr kumimoji="1" lang="zh-CN" altLang="en-US" sz="3600" u="sng" dirty="0">
                <a:solidFill>
                  <a:srgbClr val="FF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孔子</a:t>
            </a:r>
            <a:r>
              <a:rPr kumimoji="1" lang="zh-CN" altLang="en-US" sz="36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”学说的继承者，有“</a:t>
            </a:r>
            <a:r>
              <a:rPr kumimoji="1" lang="zh-CN" altLang="en-US" sz="3600" u="sng" dirty="0">
                <a:solidFill>
                  <a:srgbClr val="FF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亚圣</a:t>
            </a:r>
            <a:r>
              <a:rPr kumimoji="1" lang="zh-CN" altLang="en-US" sz="36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”之称。著作</a:t>
            </a:r>
            <a:r>
              <a:rPr kumimoji="1" lang="zh-CN" altLang="en-US" sz="36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有</a:t>
            </a:r>
            <a:r>
              <a:rPr kumimoji="1" lang="en-US" altLang="zh-CN" sz="36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《</a:t>
            </a:r>
            <a:r>
              <a:rPr kumimoji="1" lang="zh-CN" altLang="en-US" sz="3600" u="sng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孟子</a:t>
            </a:r>
            <a:r>
              <a:rPr kumimoji="1" lang="en-US" altLang="zh-CN" sz="36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》</a:t>
            </a:r>
            <a:r>
              <a:rPr kumimoji="1" lang="zh-CN" altLang="en-US" sz="36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。</a:t>
            </a:r>
            <a:r>
              <a:rPr kumimoji="1" lang="zh-CN" altLang="en-US" sz="3600" dirty="0"/>
              <a:t> </a:t>
            </a:r>
          </a:p>
        </p:txBody>
      </p:sp>
      <p:pic>
        <p:nvPicPr>
          <p:cNvPr id="16391" name="Picture 10" descr="孟子"/>
          <p:cNvPicPr>
            <a:picLocks noChangeAspect="1" noChangeArrowheads="1"/>
          </p:cNvPicPr>
          <p:nvPr/>
        </p:nvPicPr>
        <p:blipFill>
          <a:blip r:embed="rId4">
            <a:lum bright="18000" contrast="12000"/>
          </a:blip>
          <a:srcRect/>
          <a:stretch>
            <a:fillRect/>
          </a:stretch>
        </p:blipFill>
        <p:spPr bwMode="auto">
          <a:xfrm>
            <a:off x="611188" y="2565400"/>
            <a:ext cx="1789112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预习检查</a:t>
            </a: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92405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8435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9113" y="825500"/>
            <a:ext cx="2008187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900113" y="3068638"/>
            <a:ext cx="7345362" cy="28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85800" indent="-685800">
              <a:lnSpc>
                <a:spcPct val="90000"/>
              </a:lnSpc>
              <a:spcBef>
                <a:spcPct val="20000"/>
              </a:spcBef>
            </a:pPr>
            <a:r>
              <a:rPr lang="zh-CN" altLang="en-US" b="1" dirty="0">
                <a:solidFill>
                  <a:srgbClr val="0000FF"/>
                </a:solidFill>
              </a:rPr>
              <a:t>                  </a:t>
            </a:r>
            <a:r>
              <a:rPr lang="zh-CN" altLang="en-US" sz="2800" b="1" dirty="0">
                <a:solidFill>
                  <a:srgbClr val="0000FF"/>
                </a:solidFill>
              </a:rPr>
              <a:t>文章先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写弈秋</a:t>
            </a:r>
            <a:r>
              <a:rPr lang="zh-CN" altLang="en-US" sz="2800" b="1" dirty="0">
                <a:solidFill>
                  <a:srgbClr val="0000FF"/>
                </a:solidFill>
              </a:rPr>
              <a:t>是全国最善于下围棋的人，接着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写弈秋</a:t>
            </a:r>
            <a:r>
              <a:rPr lang="zh-CN" altLang="en-US" sz="2800" b="1" dirty="0">
                <a:solidFill>
                  <a:srgbClr val="0000FF"/>
                </a:solidFill>
              </a:rPr>
              <a:t>教两个学习态度不同的人下棋，学习效果也截然不同，最后写这两个人学习结果不同，并不是因为智力上有多大差别。通过这件事，说明了学习应专心致志，不可三心二意的道理。</a:t>
            </a:r>
          </a:p>
          <a:p>
            <a:pPr marL="685800" indent="-685800" algn="ctr">
              <a:buClr>
                <a:srgbClr val="FF0000"/>
              </a:buClr>
              <a:buSzPct val="105000"/>
              <a:buFont typeface="Wingdings" pitchFamily="2" charset="2"/>
              <a:buNone/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19462" name="Rectangle 3"/>
          <p:cNvSpPr>
            <a:spLocks noChangeArrowheads="1"/>
          </p:cNvSpPr>
          <p:nvPr/>
        </p:nvSpPr>
        <p:spPr bwMode="auto">
          <a:xfrm>
            <a:off x="971550" y="2205038"/>
            <a:ext cx="6046788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 sz="360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说说课文讲了什么内容 ？</a:t>
            </a:r>
            <a:r>
              <a:rPr lang="zh-CN" altLang="en-US" sz="3600">
                <a:solidFill>
                  <a:srgbClr val="FF0000"/>
                </a:solidFill>
                <a:latin typeface="Calibri" pitchFamily="34" charset="0"/>
              </a:rPr>
              <a:t>  </a:t>
            </a:r>
            <a:r>
              <a:rPr lang="zh-CN" altLang="en-US" sz="3600">
                <a:latin typeface="Calibri" pitchFamily="34" charset="0"/>
              </a:rPr>
              <a:t>     </a:t>
            </a:r>
            <a:endParaRPr lang="en-US" sz="3600" b="1">
              <a:solidFill>
                <a:srgbClr val="A5002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组合 5"/>
          <p:cNvGrpSpPr>
            <a:grpSpLocks/>
          </p:cNvGrpSpPr>
          <p:nvPr/>
        </p:nvGrpSpPr>
        <p:grpSpPr bwMode="auto">
          <a:xfrm>
            <a:off x="468313" y="1268413"/>
            <a:ext cx="2071687" cy="661987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031"/>
              <a:ext cx="2071702" cy="6348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264" cy="515796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500" y="12557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</a:p>
        </p:txBody>
      </p:sp>
      <p:pic>
        <p:nvPicPr>
          <p:cNvPr id="19459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24525" y="692150"/>
            <a:ext cx="2520950" cy="176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827088" y="2492375"/>
            <a:ext cx="12969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85800" indent="-685800" algn="ctr">
              <a:buClr>
                <a:srgbClr val="FF0000"/>
              </a:buClr>
              <a:buSzPct val="105000"/>
              <a:buFont typeface="Wingdings" pitchFamily="2" charset="2"/>
              <a:buNone/>
            </a:pPr>
            <a:r>
              <a:rPr lang="zh-CN" altLang="en-US" sz="5400" b="1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19461" name="Rectangle 16"/>
          <p:cNvSpPr>
            <a:spLocks noChangeArrowheads="1"/>
          </p:cNvSpPr>
          <p:nvPr/>
        </p:nvSpPr>
        <p:spPr bwMode="auto">
          <a:xfrm>
            <a:off x="971550" y="2205038"/>
            <a:ext cx="7200900" cy="429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4000" b="1">
                <a:solidFill>
                  <a:srgbClr val="445222"/>
                </a:solidFill>
                <a:cs typeface="Arial" charset="0"/>
              </a:rPr>
              <a:t>　　　　　　　　 　　　</a:t>
            </a:r>
            <a:r>
              <a:rPr lang="zh-CN" altLang="en-US" sz="4000" b="1">
                <a:solidFill>
                  <a:srgbClr val="445222"/>
                </a:solidFill>
              </a:rPr>
              <a:t/>
            </a:r>
            <a:br>
              <a:rPr lang="zh-CN" altLang="en-US" sz="4000" b="1">
                <a:solidFill>
                  <a:srgbClr val="445222"/>
                </a:solidFill>
              </a:rPr>
            </a:br>
            <a:r>
              <a:rPr lang="zh-CN" altLang="en-US" sz="6000">
                <a:solidFill>
                  <a:schemeClr val="hlink"/>
                </a:solidFill>
                <a:ea typeface="隶书"/>
                <a:cs typeface="隶书"/>
              </a:rPr>
              <a:t>诲　惟  鸿鹄  弓缴</a:t>
            </a:r>
          </a:p>
          <a:p>
            <a:pPr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zh-CN" altLang="en-US" sz="6000">
              <a:solidFill>
                <a:schemeClr val="hlink"/>
              </a:solidFill>
              <a:ea typeface="隶书"/>
              <a:cs typeface="隶书"/>
            </a:endParaRPr>
          </a:p>
          <a:p>
            <a:pPr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6000">
                <a:solidFill>
                  <a:schemeClr val="hlink"/>
                </a:solidFill>
                <a:ea typeface="隶书"/>
                <a:cs typeface="隶书"/>
              </a:rPr>
              <a:t>俱　弗若　矣　曰</a:t>
            </a:r>
            <a:br>
              <a:rPr lang="zh-CN" altLang="en-US" sz="6000">
                <a:solidFill>
                  <a:schemeClr val="hlink"/>
                </a:solidFill>
                <a:ea typeface="隶书"/>
                <a:cs typeface="隶书"/>
              </a:rPr>
            </a:br>
            <a:endParaRPr lang="zh-CN" altLang="en-US" sz="6000">
              <a:solidFill>
                <a:schemeClr val="hlink"/>
              </a:solidFill>
              <a:ea typeface="隶书"/>
              <a:cs typeface="隶书"/>
            </a:endParaRPr>
          </a:p>
        </p:txBody>
      </p:sp>
      <p:sp>
        <p:nvSpPr>
          <p:cNvPr id="20497" name="Rectangle 17"/>
          <p:cNvSpPr>
            <a:spLocks noChangeArrowheads="1"/>
          </p:cNvSpPr>
          <p:nvPr/>
        </p:nvSpPr>
        <p:spPr bwMode="auto">
          <a:xfrm>
            <a:off x="827088" y="1989138"/>
            <a:ext cx="1217612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zh-CN" sz="4400" b="1">
                <a:solidFill>
                  <a:srgbClr val="800000"/>
                </a:solidFill>
              </a:rPr>
              <a:t>huì</a:t>
            </a:r>
          </a:p>
        </p:txBody>
      </p:sp>
      <p:sp>
        <p:nvSpPr>
          <p:cNvPr id="20498" name="Rectangle 18"/>
          <p:cNvSpPr>
            <a:spLocks noChangeArrowheads="1"/>
          </p:cNvSpPr>
          <p:nvPr/>
        </p:nvSpPr>
        <p:spPr bwMode="auto">
          <a:xfrm>
            <a:off x="2339975" y="1989138"/>
            <a:ext cx="1123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zh-CN" sz="4000">
                <a:solidFill>
                  <a:srgbClr val="800000"/>
                </a:solidFill>
              </a:rPr>
              <a:t>wéi</a:t>
            </a:r>
          </a:p>
        </p:txBody>
      </p:sp>
      <p:sp>
        <p:nvSpPr>
          <p:cNvPr id="20499" name="Rectangle 19"/>
          <p:cNvSpPr>
            <a:spLocks noChangeArrowheads="1"/>
          </p:cNvSpPr>
          <p:nvPr/>
        </p:nvSpPr>
        <p:spPr bwMode="auto">
          <a:xfrm>
            <a:off x="4572000" y="1989138"/>
            <a:ext cx="9271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zh-CN" sz="4000">
                <a:solidFill>
                  <a:srgbClr val="800000"/>
                </a:solidFill>
              </a:rPr>
              <a:t>hú</a:t>
            </a:r>
          </a:p>
        </p:txBody>
      </p:sp>
      <p:sp>
        <p:nvSpPr>
          <p:cNvPr id="20500" name="Rectangle 20"/>
          <p:cNvSpPr>
            <a:spLocks noChangeArrowheads="1"/>
          </p:cNvSpPr>
          <p:nvPr/>
        </p:nvSpPr>
        <p:spPr bwMode="auto">
          <a:xfrm>
            <a:off x="6084888" y="2133600"/>
            <a:ext cx="14636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zh-CN" sz="4000">
                <a:solidFill>
                  <a:srgbClr val="800000"/>
                </a:solidFill>
              </a:rPr>
              <a:t>zhuó</a:t>
            </a:r>
          </a:p>
        </p:txBody>
      </p:sp>
      <p:sp>
        <p:nvSpPr>
          <p:cNvPr id="20501" name="Text Box 21"/>
          <p:cNvSpPr txBox="1">
            <a:spLocks noChangeArrowheads="1"/>
          </p:cNvSpPr>
          <p:nvPr/>
        </p:nvSpPr>
        <p:spPr bwMode="auto">
          <a:xfrm>
            <a:off x="1116013" y="4149725"/>
            <a:ext cx="1081087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4000">
                <a:solidFill>
                  <a:srgbClr val="800000"/>
                </a:solidFill>
              </a:rPr>
              <a:t>jù</a:t>
            </a:r>
          </a:p>
        </p:txBody>
      </p:sp>
      <p:sp>
        <p:nvSpPr>
          <p:cNvPr id="20502" name="Rectangle 22"/>
          <p:cNvSpPr>
            <a:spLocks noChangeArrowheads="1"/>
          </p:cNvSpPr>
          <p:nvPr/>
        </p:nvSpPr>
        <p:spPr bwMode="auto">
          <a:xfrm>
            <a:off x="2771775" y="4149725"/>
            <a:ext cx="7858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zh-CN" sz="4000">
                <a:solidFill>
                  <a:srgbClr val="800000"/>
                </a:solidFill>
              </a:rPr>
              <a:t>fú</a:t>
            </a:r>
          </a:p>
        </p:txBody>
      </p:sp>
      <p:sp>
        <p:nvSpPr>
          <p:cNvPr id="20503" name="Text Box 23"/>
          <p:cNvSpPr txBox="1">
            <a:spLocks noChangeArrowheads="1"/>
          </p:cNvSpPr>
          <p:nvPr/>
        </p:nvSpPr>
        <p:spPr bwMode="auto">
          <a:xfrm>
            <a:off x="5003800" y="4076700"/>
            <a:ext cx="9366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4000">
                <a:solidFill>
                  <a:srgbClr val="800000"/>
                </a:solidFill>
              </a:rPr>
              <a:t>yǐ</a:t>
            </a:r>
          </a:p>
        </p:txBody>
      </p:sp>
      <p:sp>
        <p:nvSpPr>
          <p:cNvPr id="20504" name="Rectangle 24"/>
          <p:cNvSpPr>
            <a:spLocks noChangeArrowheads="1"/>
          </p:cNvSpPr>
          <p:nvPr/>
        </p:nvSpPr>
        <p:spPr bwMode="auto">
          <a:xfrm>
            <a:off x="6443663" y="4149725"/>
            <a:ext cx="12938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zh-CN" sz="4000">
                <a:solidFill>
                  <a:srgbClr val="800000"/>
                </a:solidFill>
              </a:rPr>
              <a:t>yuē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0" fill="hold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0" fill="hold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0" fill="hold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0" fill="hold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0" fill="hold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0" fill="hold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0" fill="hold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205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0" fill="hold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0497" grpId="0" autoUpdateAnimBg="0"/>
      <p:bldP spid="20498" grpId="0" autoUpdateAnimBg="0"/>
      <p:bldP spid="20499" grpId="0" autoUpdateAnimBg="0"/>
      <p:bldP spid="20500" grpId="0" autoUpdateAnimBg="0"/>
      <p:bldP spid="20501" grpId="0" autoUpdateAnimBg="0"/>
      <p:bldP spid="20502" grpId="0" autoUpdateAnimBg="0"/>
      <p:bldP spid="20503" grpId="0" autoUpdateAnimBg="0"/>
      <p:bldP spid="20504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7651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483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1950" y="4076700"/>
            <a:ext cx="2986088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855663" y="2205038"/>
            <a:ext cx="1295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itchFamily="2" charset="2"/>
              <a:buNone/>
            </a:pPr>
            <a:r>
              <a:rPr lang="zh-CN" altLang="en-US" sz="5400" b="1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2700338" y="2205038"/>
            <a:ext cx="1295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itchFamily="2" charset="2"/>
              <a:buNone/>
            </a:pPr>
            <a:r>
              <a:rPr lang="zh-CN" altLang="en-US" sz="5400" b="1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4662488" y="2254250"/>
            <a:ext cx="12969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itchFamily="2" charset="2"/>
              <a:buNone/>
            </a:pPr>
            <a:r>
              <a:rPr lang="zh-CN" altLang="en-US" sz="5400" b="1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6300788" y="2205038"/>
            <a:ext cx="1295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itchFamily="2" charset="2"/>
              <a:buNone/>
            </a:pPr>
            <a:r>
              <a:rPr lang="zh-CN" altLang="en-US" sz="5400" b="1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2555875" y="908050"/>
            <a:ext cx="6337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4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/>
                <a:cs typeface="楷体_GB2312"/>
              </a:rPr>
              <a:t>       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/>
                <a:cs typeface="楷体_GB2312"/>
              </a:rPr>
              <a:t>弈秋，通国之善弈者也</a:t>
            </a:r>
            <a:r>
              <a:rPr kumimoji="1"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/>
                <a:cs typeface="楷体_GB2312"/>
              </a:rPr>
              <a:t>。</a:t>
            </a:r>
          </a:p>
        </p:txBody>
      </p:sp>
      <p:sp>
        <p:nvSpPr>
          <p:cNvPr id="20489" name="Rectangle 10"/>
          <p:cNvSpPr>
            <a:spLocks noChangeArrowheads="1"/>
          </p:cNvSpPr>
          <p:nvPr/>
        </p:nvSpPr>
        <p:spPr bwMode="auto">
          <a:xfrm>
            <a:off x="2700338" y="1773238"/>
            <a:ext cx="611981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FA4514"/>
                </a:solidFill>
              </a:rPr>
              <a:t>弈秋：秋，人名，因他善于下棋，所以称为弈秋。</a:t>
            </a:r>
          </a:p>
        </p:txBody>
      </p:sp>
      <p:sp>
        <p:nvSpPr>
          <p:cNvPr id="20490" name="Rectangle 11"/>
          <p:cNvSpPr>
            <a:spLocks noChangeArrowheads="1"/>
          </p:cNvSpPr>
          <p:nvPr/>
        </p:nvSpPr>
        <p:spPr bwMode="auto">
          <a:xfrm>
            <a:off x="2916238" y="2997200"/>
            <a:ext cx="29368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FA4514"/>
                </a:solidFill>
              </a:rPr>
              <a:t>通国：全国。</a:t>
            </a:r>
          </a:p>
        </p:txBody>
      </p:sp>
      <p:sp>
        <p:nvSpPr>
          <p:cNvPr id="20491" name="Rectangle 12"/>
          <p:cNvSpPr>
            <a:spLocks noChangeArrowheads="1"/>
          </p:cNvSpPr>
          <p:nvPr/>
        </p:nvSpPr>
        <p:spPr bwMode="auto">
          <a:xfrm>
            <a:off x="6588125" y="2997200"/>
            <a:ext cx="2019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A4514"/>
                </a:solidFill>
              </a:rPr>
              <a:t>之：的。</a:t>
            </a:r>
          </a:p>
        </p:txBody>
      </p:sp>
      <p:sp>
        <p:nvSpPr>
          <p:cNvPr id="21517" name="Text Box 13"/>
          <p:cNvSpPr txBox="1">
            <a:spLocks noChangeArrowheads="1"/>
          </p:cNvSpPr>
          <p:nvPr/>
        </p:nvSpPr>
        <p:spPr bwMode="auto">
          <a:xfrm>
            <a:off x="2987675" y="3933825"/>
            <a:ext cx="37449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A4514"/>
                </a:solidFill>
                <a:latin typeface="Times New Roman" pitchFamily="18" charset="0"/>
                <a:ea typeface="楷体_GB2312"/>
                <a:cs typeface="楷体_GB2312"/>
              </a:rPr>
              <a:t>善：善于，擅长。</a:t>
            </a:r>
          </a:p>
        </p:txBody>
      </p:sp>
      <p:sp>
        <p:nvSpPr>
          <p:cNvPr id="21518" name="Text Box 14"/>
          <p:cNvSpPr txBox="1">
            <a:spLocks noChangeArrowheads="1"/>
          </p:cNvSpPr>
          <p:nvPr/>
        </p:nvSpPr>
        <p:spPr bwMode="auto">
          <a:xfrm>
            <a:off x="2627313" y="4941888"/>
            <a:ext cx="66770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chemeClr val="hlink"/>
                </a:solidFill>
                <a:latin typeface="Times New Roman" pitchFamily="18" charset="0"/>
              </a:rPr>
              <a:t>弈秋，是全国下围棋最好的人。</a:t>
            </a:r>
          </a:p>
        </p:txBody>
      </p:sp>
      <p:pic>
        <p:nvPicPr>
          <p:cNvPr id="20494" name="Picture 15" descr="BS00975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2225" y="3573463"/>
            <a:ext cx="2352675" cy="145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21517" grpId="0" autoUpdateAnimBg="0"/>
      <p:bldP spid="21518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539750" y="692150"/>
            <a:ext cx="83058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4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/>
                <a:cs typeface="楷体_GB2312"/>
              </a:rPr>
              <a:t> 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/>
                <a:cs typeface="楷体_GB2312"/>
              </a:rPr>
              <a:t>使弈秋诲二人弈，其一人专心致志，惟弈秋之为听；一人虽听之，一心以为有鸿鹄将至，思援弓缴而射之。</a:t>
            </a:r>
          </a:p>
        </p:txBody>
      </p:sp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395288" y="2420938"/>
            <a:ext cx="3048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  <a:ea typeface="楷体_GB2312"/>
                <a:cs typeface="楷体_GB2312"/>
              </a:rPr>
              <a:t>   </a:t>
            </a:r>
            <a:r>
              <a:rPr kumimoji="1" lang="zh-CN" altLang="en-US" sz="3200" b="1">
                <a:solidFill>
                  <a:srgbClr val="FA4514"/>
                </a:solidFill>
                <a:latin typeface="Times New Roman" pitchFamily="18" charset="0"/>
                <a:ea typeface="楷体_GB2312"/>
                <a:cs typeface="楷体_GB2312"/>
              </a:rPr>
              <a:t>使：让。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1908175" y="2420938"/>
            <a:ext cx="3048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  <a:ea typeface="楷体_GB2312"/>
                <a:cs typeface="楷体_GB2312"/>
              </a:rPr>
              <a:t>      </a:t>
            </a:r>
            <a:r>
              <a:rPr kumimoji="1" lang="zh-CN" altLang="en-US" sz="3200" b="1">
                <a:solidFill>
                  <a:srgbClr val="FA4514"/>
                </a:solidFill>
                <a:latin typeface="Times New Roman" pitchFamily="18" charset="0"/>
                <a:ea typeface="楷体_GB2312"/>
                <a:cs typeface="楷体_GB2312"/>
              </a:rPr>
              <a:t>诲：教 导。</a:t>
            </a: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3708400" y="2492375"/>
            <a:ext cx="35750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  <a:ea typeface="楷体_GB2312"/>
                <a:cs typeface="楷体_GB2312"/>
              </a:rPr>
              <a:t>           </a:t>
            </a:r>
            <a:r>
              <a:rPr kumimoji="1" lang="zh-CN" altLang="en-US" sz="3200" b="1">
                <a:solidFill>
                  <a:srgbClr val="FA4514"/>
                </a:solidFill>
                <a:latin typeface="Times New Roman" pitchFamily="18" charset="0"/>
                <a:ea typeface="楷体_GB2312"/>
                <a:cs typeface="楷体_GB2312"/>
              </a:rPr>
              <a:t>其：其中。</a:t>
            </a: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468313" y="2852738"/>
            <a:ext cx="70564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  <a:ea typeface="楷体_GB2312"/>
                <a:cs typeface="楷体_GB2312"/>
              </a:rPr>
              <a:t>  </a:t>
            </a:r>
            <a:r>
              <a:rPr kumimoji="1" lang="zh-CN" altLang="en-US" sz="3200" b="1">
                <a:solidFill>
                  <a:srgbClr val="FA4514"/>
                </a:solidFill>
                <a:latin typeface="Times New Roman" pitchFamily="18" charset="0"/>
                <a:ea typeface="楷体_GB2312"/>
                <a:cs typeface="楷体_GB2312"/>
              </a:rPr>
              <a:t>惟弈秋之为听：只听弈秋的教导。</a:t>
            </a:r>
          </a:p>
        </p:txBody>
      </p:sp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6096000" y="2852738"/>
            <a:ext cx="3048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  <a:ea typeface="楷体_GB2312"/>
                <a:cs typeface="楷体_GB2312"/>
              </a:rPr>
              <a:t>        </a:t>
            </a:r>
            <a:r>
              <a:rPr kumimoji="1" lang="zh-CN" altLang="en-US" sz="3200" b="1">
                <a:solidFill>
                  <a:srgbClr val="FA4514"/>
                </a:solidFill>
                <a:latin typeface="Times New Roman" pitchFamily="18" charset="0"/>
                <a:ea typeface="楷体_GB2312"/>
                <a:cs typeface="楷体_GB2312"/>
              </a:rPr>
              <a:t>虽：虽然。</a:t>
            </a:r>
          </a:p>
        </p:txBody>
      </p:sp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323850" y="3357563"/>
            <a:ext cx="5029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  <a:ea typeface="楷体_GB2312"/>
                <a:cs typeface="楷体_GB2312"/>
              </a:rPr>
              <a:t>   </a:t>
            </a:r>
            <a:r>
              <a:rPr kumimoji="1" lang="zh-CN" altLang="en-US" sz="3200" b="1">
                <a:solidFill>
                  <a:srgbClr val="FA4514"/>
                </a:solidFill>
                <a:latin typeface="Times New Roman" pitchFamily="18" charset="0"/>
                <a:ea typeface="楷体_GB2312"/>
                <a:cs typeface="楷体_GB2312"/>
              </a:rPr>
              <a:t>之：指弈秋的教导。</a:t>
            </a:r>
          </a:p>
        </p:txBody>
      </p:sp>
      <p:sp>
        <p:nvSpPr>
          <p:cNvPr id="43017" name="Text Box 9"/>
          <p:cNvSpPr txBox="1">
            <a:spLocks noChangeArrowheads="1"/>
          </p:cNvSpPr>
          <p:nvPr/>
        </p:nvSpPr>
        <p:spPr bwMode="auto">
          <a:xfrm>
            <a:off x="3810000" y="3276600"/>
            <a:ext cx="3048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  <a:ea typeface="楷体_GB2312"/>
                <a:cs typeface="楷体_GB2312"/>
              </a:rPr>
              <a:t>    </a:t>
            </a:r>
            <a:r>
              <a:rPr kumimoji="1" lang="zh-CN" altLang="en-US" sz="3200" b="1">
                <a:solidFill>
                  <a:srgbClr val="FA4514"/>
                </a:solidFill>
                <a:latin typeface="Times New Roman" pitchFamily="18" charset="0"/>
                <a:ea typeface="楷体_GB2312"/>
                <a:cs typeface="楷体_GB2312"/>
              </a:rPr>
              <a:t>鸿鹄：天鹅。</a:t>
            </a:r>
          </a:p>
        </p:txBody>
      </p:sp>
      <p:sp>
        <p:nvSpPr>
          <p:cNvPr id="43018" name="Text Box 10"/>
          <p:cNvSpPr txBox="1">
            <a:spLocks noChangeArrowheads="1"/>
          </p:cNvSpPr>
          <p:nvPr/>
        </p:nvSpPr>
        <p:spPr bwMode="auto">
          <a:xfrm>
            <a:off x="6084888" y="3284538"/>
            <a:ext cx="42370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  <a:ea typeface="楷体_GB2312"/>
                <a:cs typeface="楷体_GB2312"/>
              </a:rPr>
              <a:t>       </a:t>
            </a:r>
            <a:r>
              <a:rPr kumimoji="1" lang="zh-CN" altLang="en-US" sz="3200" b="1">
                <a:solidFill>
                  <a:srgbClr val="FA4514"/>
                </a:solidFill>
                <a:latin typeface="Times New Roman" pitchFamily="18" charset="0"/>
                <a:ea typeface="楷体_GB2312"/>
                <a:cs typeface="楷体_GB2312"/>
              </a:rPr>
              <a:t>援：引，拉。</a:t>
            </a:r>
          </a:p>
        </p:txBody>
      </p:sp>
      <p:sp>
        <p:nvSpPr>
          <p:cNvPr id="43019" name="Text Box 11"/>
          <p:cNvSpPr txBox="1">
            <a:spLocks noChangeArrowheads="1"/>
          </p:cNvSpPr>
          <p:nvPr/>
        </p:nvSpPr>
        <p:spPr bwMode="auto">
          <a:xfrm>
            <a:off x="395288" y="3860800"/>
            <a:ext cx="5486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  <a:ea typeface="楷体_GB2312"/>
                <a:cs typeface="楷体_GB2312"/>
              </a:rPr>
              <a:t>  </a:t>
            </a:r>
            <a:r>
              <a:rPr kumimoji="1" lang="zh-CN" altLang="en-US" sz="3200" b="1">
                <a:solidFill>
                  <a:srgbClr val="FA4514"/>
                </a:solidFill>
                <a:latin typeface="Times New Roman" pitchFamily="18" charset="0"/>
                <a:ea typeface="楷体_GB2312"/>
                <a:cs typeface="楷体_GB2312"/>
              </a:rPr>
              <a:t>缴：本课指带有丝绳的箭。</a:t>
            </a:r>
          </a:p>
        </p:txBody>
      </p:sp>
      <p:sp>
        <p:nvSpPr>
          <p:cNvPr id="43020" name="Text Box 12"/>
          <p:cNvSpPr txBox="1">
            <a:spLocks noChangeArrowheads="1"/>
          </p:cNvSpPr>
          <p:nvPr/>
        </p:nvSpPr>
        <p:spPr bwMode="auto">
          <a:xfrm>
            <a:off x="533400" y="4437063"/>
            <a:ext cx="86106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chemeClr val="hlink"/>
                </a:solidFill>
                <a:latin typeface="Times New Roman" pitchFamily="18" charset="0"/>
              </a:rPr>
              <a:t>让弈秋教两个人下棋，其中一个人专心致志，     只要是弈秋说的，他都听。另一个虽然听弈秋讲着，一心以为有天鹅将要来了，想着拉开弓用箭射天鹅。</a:t>
            </a:r>
          </a:p>
          <a:p>
            <a:endParaRPr kumimoji="1" lang="zh-CN" altLang="en-US" sz="3200" b="1">
              <a:solidFill>
                <a:schemeClr val="hlink"/>
              </a:solidFill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kumimoji="1" lang="zh-CN" altLang="en-US" sz="2400" b="1">
              <a:solidFill>
                <a:schemeClr val="hlink"/>
              </a:solidFill>
              <a:latin typeface="Times New Roman" pitchFamily="18" charset="0"/>
            </a:endParaRPr>
          </a:p>
        </p:txBody>
      </p:sp>
      <p:sp>
        <p:nvSpPr>
          <p:cNvPr id="21516" name="AutoShape 1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10600" y="6324600"/>
            <a:ext cx="533400" cy="533400"/>
          </a:xfrm>
          <a:prstGeom prst="actionButtonForwardNex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17" name="AutoShape 1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772400" y="6324600"/>
            <a:ext cx="609600" cy="533400"/>
          </a:xfrm>
          <a:prstGeom prst="actionButtonBackPreviou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同侧圆角矩形 14"/>
          <p:cNvSpPr/>
          <p:nvPr/>
        </p:nvSpPr>
        <p:spPr>
          <a:xfrm>
            <a:off x="3368880" y="172884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autoUpdateAnimBg="0"/>
      <p:bldP spid="43012" grpId="0" autoUpdateAnimBg="0"/>
      <p:bldP spid="43013" grpId="0" autoUpdateAnimBg="0"/>
      <p:bldP spid="43014" grpId="0" autoUpdateAnimBg="0"/>
      <p:bldP spid="43015" grpId="0" autoUpdateAnimBg="0"/>
      <p:bldP spid="43016" grpId="0" autoUpdateAnimBg="0"/>
      <p:bldP spid="43017" grpId="0" autoUpdateAnimBg="0"/>
      <p:bldP spid="43018" grpId="0" autoUpdateAnimBg="0"/>
      <p:bldP spid="43019" grpId="0" autoUpdateAnimBg="0"/>
      <p:bldP spid="43020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754692" y="1332011"/>
            <a:ext cx="8305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40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/>
                <a:cs typeface="楷体_GB2312"/>
              </a:rPr>
              <a:t>       </a:t>
            </a:r>
            <a:r>
              <a:rPr kumimoji="1"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/>
                <a:cs typeface="楷体_GB2312"/>
              </a:rPr>
              <a:t>虽与之俱学，弗若之矣。</a:t>
            </a:r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755650" y="1989138"/>
            <a:ext cx="7772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  <a:ea typeface="楷体_GB2312"/>
                <a:cs typeface="楷体_GB2312"/>
              </a:rPr>
              <a:t>        </a:t>
            </a:r>
            <a:r>
              <a:rPr kumimoji="1" lang="zh-CN" altLang="en-US" sz="3600" b="1">
                <a:solidFill>
                  <a:srgbClr val="FA4514"/>
                </a:solidFill>
                <a:latin typeface="Times New Roman" pitchFamily="18" charset="0"/>
                <a:ea typeface="楷体_GB2312"/>
                <a:cs typeface="楷体_GB2312"/>
              </a:rPr>
              <a:t>之：他，指前一个人。</a:t>
            </a: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1524000" y="2971800"/>
            <a:ext cx="3048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A4514"/>
                </a:solidFill>
                <a:latin typeface="Times New Roman" pitchFamily="18" charset="0"/>
                <a:ea typeface="楷体_GB2312"/>
                <a:cs typeface="楷体_GB2312"/>
              </a:rPr>
              <a:t>俱：一起。</a:t>
            </a: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1547813" y="4005263"/>
            <a:ext cx="35528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A4514"/>
                </a:solidFill>
                <a:latin typeface="Times New Roman" pitchFamily="18" charset="0"/>
                <a:ea typeface="楷体_GB2312"/>
                <a:cs typeface="楷体_GB2312"/>
              </a:rPr>
              <a:t>弗若：不如。</a:t>
            </a: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1524000" y="4983163"/>
            <a:ext cx="3124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A4514"/>
                </a:solidFill>
                <a:latin typeface="Times New Roman" pitchFamily="18" charset="0"/>
                <a:ea typeface="楷体_GB2312"/>
                <a:cs typeface="楷体_GB2312"/>
              </a:rPr>
              <a:t>矣：了。</a:t>
            </a:r>
          </a:p>
        </p:txBody>
      </p:sp>
      <p:pic>
        <p:nvPicPr>
          <p:cNvPr id="22534" name="Picture 7" descr="BS00580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80112" y="2375674"/>
            <a:ext cx="3830588" cy="3226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4" name="Text Box 8"/>
          <p:cNvSpPr txBox="1">
            <a:spLocks noChangeArrowheads="1"/>
          </p:cNvSpPr>
          <p:nvPr/>
        </p:nvSpPr>
        <p:spPr bwMode="auto">
          <a:xfrm>
            <a:off x="468313" y="5668963"/>
            <a:ext cx="799147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chemeClr val="hlink"/>
                </a:solidFill>
                <a:latin typeface="Times New Roman" pitchFamily="18" charset="0"/>
              </a:rPr>
              <a:t>虽然与第一个人一起学，但是不如他。</a:t>
            </a:r>
          </a:p>
          <a:p>
            <a:pPr>
              <a:spcBef>
                <a:spcPct val="50000"/>
              </a:spcBef>
            </a:pPr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22536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534400" y="6400800"/>
            <a:ext cx="609600" cy="457200"/>
          </a:xfrm>
          <a:prstGeom prst="actionButtonForwardNex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37" name="AutoShape 10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772400" y="6477000"/>
            <a:ext cx="533400" cy="381000"/>
          </a:xfrm>
          <a:prstGeom prst="actionButtonBackPreviou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同侧圆角矩形 10"/>
          <p:cNvSpPr/>
          <p:nvPr/>
        </p:nvSpPr>
        <p:spPr>
          <a:xfrm>
            <a:off x="468313" y="7651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autoUpdateAnimBg="0"/>
      <p:bldP spid="45060" grpId="0" autoUpdateAnimBg="0"/>
      <p:bldP spid="45061" grpId="0" autoUpdateAnimBg="0"/>
      <p:bldP spid="45062" grpId="0" autoUpdateAnimBg="0"/>
      <p:bldP spid="45064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970</TotalTime>
  <Words>1632</Words>
  <Application>Microsoft Office PowerPoint</Application>
  <PresentationFormat>全屏显示(4:3)</PresentationFormat>
  <Paragraphs>281</Paragraphs>
  <Slides>33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Office 主题</vt:lpstr>
      <vt:lpstr>BMP 图像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sdth-jzy</cp:lastModifiedBy>
  <cp:revision>99</cp:revision>
  <dcterms:modified xsi:type="dcterms:W3CDTF">2016-08-29T01:13:43Z</dcterms:modified>
</cp:coreProperties>
</file>