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1" r:id="rId1"/>
  </p:sldMasterIdLst>
  <p:notesMasterIdLst>
    <p:notesMasterId r:id="rId12"/>
  </p:notesMasterIdLst>
  <p:sldIdLst>
    <p:sldId id="397" r:id="rId2"/>
    <p:sldId id="460" r:id="rId3"/>
    <p:sldId id="359" r:id="rId4"/>
    <p:sldId id="392" r:id="rId5"/>
    <p:sldId id="461" r:id="rId6"/>
    <p:sldId id="367" r:id="rId7"/>
    <p:sldId id="462" r:id="rId8"/>
    <p:sldId id="463" r:id="rId9"/>
    <p:sldId id="464" r:id="rId10"/>
    <p:sldId id="368" r:id="rId11"/>
  </p:sldIdLst>
  <p:sldSz cx="9144000" cy="5143500" type="screen16x9"/>
  <p:notesSz cx="6858000" cy="9144000"/>
  <p:embeddedFontLst>
    <p:embeddedFont>
      <p:font typeface="楷体_GB2312" charset="-122"/>
      <p:regular r:id="rId13"/>
    </p:embeddedFont>
    <p:embeddedFont>
      <p:font typeface="造字工房悦黑（非商用）常规体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Mongolian Baiti" pitchFamily="66" charset="0"/>
      <p:regular r:id="rId19"/>
    </p:embeddedFont>
    <p:embeddedFont>
      <p:font typeface="Calibri Light" pitchFamily="34" charset="0"/>
      <p:regular r:id="rId20"/>
      <p:italic r:id="rId21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B4E3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571" y="-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41388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F27D2C-E811-4A8A-AC4B-56C3B13A28E0}" type="slidenum">
              <a:rPr lang="zh-CN" altLang="en-US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040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6163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7648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7092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51055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9012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944012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7375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2246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1030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9382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79701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0919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5339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9473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1A906-0512-40A1-8AB0-F531CA99A79B}" type="datetimeFigureOut">
              <a:rPr lang="zh-CN" altLang="en-US" smtClean="0"/>
              <a:pPr/>
              <a:t>2018/3/5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07AEB-B65B-4A13-AF93-3CD438CDD0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11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1553717" y="3004399"/>
            <a:ext cx="584556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口语交际</a:t>
            </a:r>
            <a:r>
              <a:rPr lang="zh-CN" altLang="en-US" sz="18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1485834" y="1502501"/>
            <a:ext cx="646647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注意说话的语气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2473035" cy="31188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 flipV="1">
            <a:off x="6468806" y="1772664"/>
            <a:ext cx="2672862" cy="33708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60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关于我们"/>
          <p:cNvSpPr/>
          <p:nvPr/>
        </p:nvSpPr>
        <p:spPr>
          <a:xfrm>
            <a:off x="995045" y="118110"/>
            <a:ext cx="49460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小组讨论，解决问题</a:t>
            </a:r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auto">
          <a:xfrm>
            <a:off x="755147" y="1317248"/>
            <a:ext cx="2139814" cy="734543"/>
          </a:xfrm>
          <a:prstGeom prst="downArrowCallout">
            <a:avLst>
              <a:gd name="adj1" fmla="val 72692"/>
              <a:gd name="adj2" fmla="val 36346"/>
              <a:gd name="adj3" fmla="val 14028"/>
              <a:gd name="adj4" fmla="val 8594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3490557" y="1317248"/>
            <a:ext cx="2141170" cy="734543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6250858" y="1317248"/>
            <a:ext cx="2141171" cy="734543"/>
          </a:xfrm>
          <a:prstGeom prst="downArrowCallout">
            <a:avLst>
              <a:gd name="adj1" fmla="val 72692"/>
              <a:gd name="adj2" fmla="val 36346"/>
              <a:gd name="adj3" fmla="val 14060"/>
              <a:gd name="adj4" fmla="val 8594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7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Rectangle 13"/>
          <p:cNvSpPr>
            <a:spLocks noChangeArrowheads="1"/>
          </p:cNvSpPr>
          <p:nvPr/>
        </p:nvSpPr>
        <p:spPr bwMode="auto">
          <a:xfrm rot="10800000">
            <a:off x="751972" y="2252741"/>
            <a:ext cx="2139814" cy="2407290"/>
          </a:xfrm>
          <a:prstGeom prst="rect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 rot="10800000">
            <a:off x="3490557" y="2252741"/>
            <a:ext cx="2141170" cy="2407290"/>
          </a:xfrm>
          <a:prstGeom prst="rect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8" name="Rectangle 23"/>
          <p:cNvSpPr>
            <a:spLocks noChangeArrowheads="1"/>
          </p:cNvSpPr>
          <p:nvPr/>
        </p:nvSpPr>
        <p:spPr bwMode="auto">
          <a:xfrm rot="10800000">
            <a:off x="6250858" y="2252741"/>
            <a:ext cx="2141171" cy="2407290"/>
          </a:xfrm>
          <a:prstGeom prst="rect">
            <a:avLst/>
          </a:prstGeom>
          <a:noFill/>
          <a:ln w="3175">
            <a:solidFill>
              <a:schemeClr val="tx1">
                <a:lumMod val="85000"/>
                <a:lumOff val="15000"/>
              </a:schemeClr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45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9" name="文本框 83"/>
          <p:cNvSpPr txBox="1">
            <a:spLocks noChangeArrowheads="1"/>
          </p:cNvSpPr>
          <p:nvPr/>
        </p:nvSpPr>
        <p:spPr bwMode="auto">
          <a:xfrm>
            <a:off x="998309" y="1442164"/>
            <a:ext cx="17132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与妈妈交流</a:t>
            </a:r>
          </a:p>
        </p:txBody>
      </p:sp>
      <p:sp>
        <p:nvSpPr>
          <p:cNvPr id="40" name="文本框 83"/>
          <p:cNvSpPr txBox="1">
            <a:spLocks noChangeArrowheads="1"/>
          </p:cNvSpPr>
          <p:nvPr/>
        </p:nvSpPr>
        <p:spPr bwMode="auto">
          <a:xfrm>
            <a:off x="3811946" y="1442164"/>
            <a:ext cx="170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与老师沟通</a:t>
            </a:r>
          </a:p>
        </p:txBody>
      </p:sp>
      <p:sp>
        <p:nvSpPr>
          <p:cNvPr id="41" name="文本框 83"/>
          <p:cNvSpPr txBox="1">
            <a:spLocks noChangeArrowheads="1"/>
          </p:cNvSpPr>
          <p:nvPr/>
        </p:nvSpPr>
        <p:spPr bwMode="auto">
          <a:xfrm>
            <a:off x="6540780" y="1442164"/>
            <a:ext cx="17068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244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1pPr>
            <a:lvl2pPr marL="742950" indent="-28575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2pPr>
            <a:lvl3pPr marL="11430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3pPr>
            <a:lvl4pPr marL="16002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4pPr>
            <a:lvl5pPr marL="2057400" indent="-228600" defTabSz="51244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5pPr>
            <a:lvl6pPr marL="25146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6pPr>
            <a:lvl7pPr marL="29718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7pPr>
            <a:lvl8pPr marL="34290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8pPr>
            <a:lvl9pPr marL="3886200" indent="-228600" defTabSz="512445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与同学对话</a:t>
            </a:r>
          </a:p>
        </p:txBody>
      </p:sp>
      <p:sp>
        <p:nvSpPr>
          <p:cNvPr id="42" name="矩形 13"/>
          <p:cNvSpPr>
            <a:spLocks noChangeArrowheads="1"/>
          </p:cNvSpPr>
          <p:nvPr/>
        </p:nvSpPr>
        <p:spPr bwMode="auto">
          <a:xfrm>
            <a:off x="797242" y="2374935"/>
            <a:ext cx="2050202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   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妈妈让我学钢琴，我想学画画。我会跟妈妈说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43" name="矩形 13"/>
          <p:cNvSpPr>
            <a:spLocks noChangeArrowheads="1"/>
          </p:cNvSpPr>
          <p:nvPr/>
        </p:nvSpPr>
        <p:spPr bwMode="auto">
          <a:xfrm>
            <a:off x="3548936" y="2374935"/>
            <a:ext cx="2048844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   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上学迟到了，老师批评了我。下课后我对老师说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44" name="矩形 13"/>
          <p:cNvSpPr>
            <a:spLocks noChangeArrowheads="1"/>
          </p:cNvSpPr>
          <p:nvPr/>
        </p:nvSpPr>
        <p:spPr bwMode="auto">
          <a:xfrm>
            <a:off x="6297022" y="2374935"/>
            <a:ext cx="2048844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defTabSz="61722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   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看到同学洗手后忘了关水龙头，我会跟他说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  <a:sym typeface="Arial" panose="020B0604020202020204" pitchFamily="34" charset="0"/>
              </a:rPr>
              <a:t>……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0"/>
            <a:ext cx="1082100" cy="13646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927" t="1713" r="1290" b="416"/>
          <a:stretch>
            <a:fillRect/>
          </a:stretch>
        </p:blipFill>
        <p:spPr>
          <a:xfrm>
            <a:off x="7918450" y="64135"/>
            <a:ext cx="1234440" cy="1235710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25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4" grpId="0" animBg="1"/>
      <p:bldP spid="35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8" y="1137761"/>
            <a:ext cx="3593306" cy="3575685"/>
          </a:xfrm>
          <a:prstGeom prst="ellips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文本框 2"/>
          <p:cNvSpPr txBox="1"/>
          <p:nvPr/>
        </p:nvSpPr>
        <p:spPr>
          <a:xfrm>
            <a:off x="550545" y="515303"/>
            <a:ext cx="2835593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四 魔力话题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99585" y="718661"/>
            <a:ext cx="4314825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dirty="0"/>
              <a:t>      </a:t>
            </a:r>
            <a:r>
              <a:rPr lang="zh-CN" altLang="en-US" sz="2100" b="1" dirty="0">
                <a:latin typeface="方正兰亭粗黑简体" panose="02000000000000000000" charset="-122"/>
                <a:ea typeface="方正兰亭粗黑简体" panose="02000000000000000000" charset="-122"/>
              </a:rPr>
              <a:t>同学们，你们知道吗？人与人交往，最自然，最主要的方式就是说话（对话）。</a:t>
            </a:r>
          </a:p>
          <a:p>
            <a:r>
              <a:rPr lang="zh-CN" altLang="en-US" sz="2100" b="1" dirty="0">
                <a:latin typeface="方正兰亭粗黑简体" panose="02000000000000000000" charset="-122"/>
                <a:ea typeface="方正兰亭粗黑简体" panose="02000000000000000000" charset="-122"/>
              </a:rPr>
              <a:t>   可是你们知道吗？说话是一门艺术，</a:t>
            </a:r>
            <a:r>
              <a:rPr lang="zh-CN" altLang="en-US" sz="2100" b="1" u="sng" dirty="0">
                <a:solidFill>
                  <a:srgbClr val="00B05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同样一句话，</a:t>
            </a:r>
            <a:r>
              <a:rPr lang="zh-CN" altLang="en-US" sz="2100" b="1" u="sng" dirty="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语速、语调、语气不同，意思可能完全不同哦。</a:t>
            </a:r>
          </a:p>
          <a:p>
            <a:r>
              <a:rPr lang="zh-CN" altLang="en-US" sz="2100" b="1" u="sng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兰亭粗黑简体" panose="02000000000000000000" charset="-122"/>
                <a:ea typeface="方正兰亭粗黑简体" panose="02000000000000000000" charset="-122"/>
              </a:rPr>
              <a:t>   我们今天学习：</a:t>
            </a:r>
            <a:r>
              <a:rPr lang="zh-CN" altLang="en-US" sz="2100" b="1" u="sng" dirty="0">
                <a:solidFill>
                  <a:srgbClr val="FF0000"/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注意说话的语气。</a:t>
            </a:r>
          </a:p>
          <a:p>
            <a:endParaRPr lang="zh-CN" altLang="en-US" sz="2100" b="1" u="sng" dirty="0">
              <a:solidFill>
                <a:srgbClr val="FF0000"/>
              </a:solidFill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7"/>
          <p:cNvGrpSpPr/>
          <p:nvPr/>
        </p:nvGrpSpPr>
        <p:grpSpPr bwMode="auto">
          <a:xfrm>
            <a:off x="158821" y="1553478"/>
            <a:ext cx="2736202" cy="795725"/>
            <a:chOff x="219753" y="2138770"/>
            <a:chExt cx="2741523" cy="797311"/>
          </a:xfrm>
        </p:grpSpPr>
        <p:sp>
          <p:nvSpPr>
            <p:cNvPr id="69" name="文本框 38"/>
            <p:cNvSpPr txBox="1"/>
            <p:nvPr/>
          </p:nvSpPr>
          <p:spPr>
            <a:xfrm>
              <a:off x="219753" y="2474788"/>
              <a:ext cx="2741523" cy="46129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endParaRPr lang="zh-CN" altLang="en-US" sz="2395" dirty="0">
                <a:solidFill>
                  <a:schemeClr val="accent1"/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70" name="文本框 11"/>
            <p:cNvSpPr txBox="1"/>
            <p:nvPr/>
          </p:nvSpPr>
          <p:spPr>
            <a:xfrm>
              <a:off x="628193" y="2138770"/>
              <a:ext cx="2152691" cy="5847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zh-CN" altLang="en-US" sz="3195" dirty="0">
                  <a:solidFill>
                    <a:schemeClr val="accent1"/>
                  </a:solidFill>
                  <a:latin typeface="楷体_GB2312" panose="02010609030101010101" charset="-122"/>
                  <a:ea typeface="楷体_GB2312" panose="02010609030101010101" charset="-122"/>
                </a:rPr>
                <a:t>说话要点</a:t>
              </a:r>
            </a:p>
          </p:txBody>
        </p:sp>
      </p:grpSp>
      <p:sp>
        <p:nvSpPr>
          <p:cNvPr id="71" name="文本框 18"/>
          <p:cNvSpPr txBox="1"/>
          <p:nvPr/>
        </p:nvSpPr>
        <p:spPr>
          <a:xfrm>
            <a:off x="3921760" y="1523365"/>
            <a:ext cx="394144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语气不要太生硬</a:t>
            </a:r>
          </a:p>
        </p:txBody>
      </p:sp>
      <p:sp>
        <p:nvSpPr>
          <p:cNvPr id="73" name="文本框 16"/>
          <p:cNvSpPr txBox="1"/>
          <p:nvPr/>
        </p:nvSpPr>
        <p:spPr bwMode="auto">
          <a:xfrm>
            <a:off x="3485032" y="1461739"/>
            <a:ext cx="322524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accent1"/>
                </a:solidFill>
                <a:latin typeface="+mn-ea"/>
              </a:rPr>
              <a:t>1</a:t>
            </a:r>
            <a:endParaRPr lang="zh-CN" altLang="en-US" sz="2795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74" name="直接连接符 73"/>
          <p:cNvCxnSpPr/>
          <p:nvPr/>
        </p:nvCxnSpPr>
        <p:spPr bwMode="auto">
          <a:xfrm flipH="1">
            <a:off x="3668304" y="1641376"/>
            <a:ext cx="246257" cy="24625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24"/>
          <p:cNvSpPr txBox="1"/>
          <p:nvPr/>
        </p:nvSpPr>
        <p:spPr>
          <a:xfrm>
            <a:off x="3921760" y="2343150"/>
            <a:ext cx="367030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避免使用命令语气</a:t>
            </a:r>
          </a:p>
        </p:txBody>
      </p:sp>
      <p:sp>
        <p:nvSpPr>
          <p:cNvPr id="81" name="文本框 23"/>
          <p:cNvSpPr txBox="1"/>
          <p:nvPr/>
        </p:nvSpPr>
        <p:spPr bwMode="auto">
          <a:xfrm>
            <a:off x="3453981" y="2276652"/>
            <a:ext cx="383439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accent1"/>
                </a:solidFill>
                <a:latin typeface="+mn-ea"/>
              </a:rPr>
              <a:t>2</a:t>
            </a:r>
            <a:endParaRPr lang="zh-CN" altLang="en-US" sz="2795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82" name="直接连接符 81"/>
          <p:cNvCxnSpPr/>
          <p:nvPr/>
        </p:nvCxnSpPr>
        <p:spPr bwMode="auto">
          <a:xfrm flipH="1">
            <a:off x="3668305" y="2456290"/>
            <a:ext cx="246258" cy="24625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211470" y="1547401"/>
            <a:ext cx="0" cy="204739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24"/>
          <p:cNvSpPr txBox="1"/>
          <p:nvPr/>
        </p:nvSpPr>
        <p:spPr>
          <a:xfrm>
            <a:off x="3921760" y="3101340"/>
            <a:ext cx="495871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楷体_GB2312" panose="02010609030101010101" charset="-122"/>
                <a:ea typeface="楷体_GB2312" panose="02010609030101010101" charset="-122"/>
              </a:rPr>
              <a:t>礼貌用语，交谈时直视对方的眼睛</a:t>
            </a:r>
          </a:p>
        </p:txBody>
      </p:sp>
      <p:sp>
        <p:nvSpPr>
          <p:cNvPr id="44" name="文本框 23"/>
          <p:cNvSpPr txBox="1"/>
          <p:nvPr/>
        </p:nvSpPr>
        <p:spPr bwMode="auto">
          <a:xfrm>
            <a:off x="3453981" y="3034461"/>
            <a:ext cx="383439" cy="5224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795" dirty="0">
                <a:solidFill>
                  <a:schemeClr val="accent1"/>
                </a:solidFill>
                <a:latin typeface="+mn-ea"/>
              </a:rPr>
              <a:t>3</a:t>
            </a:r>
            <a:endParaRPr lang="zh-CN" altLang="en-US" sz="2795" dirty="0">
              <a:solidFill>
                <a:schemeClr val="accent1"/>
              </a:solidFill>
              <a:latin typeface="+mn-ea"/>
            </a:endParaRPr>
          </a:p>
        </p:txBody>
      </p:sp>
      <p:cxnSp>
        <p:nvCxnSpPr>
          <p:cNvPr id="45" name="直接连接符 44"/>
          <p:cNvCxnSpPr/>
          <p:nvPr/>
        </p:nvCxnSpPr>
        <p:spPr bwMode="auto">
          <a:xfrm flipH="1">
            <a:off x="3668305" y="3214098"/>
            <a:ext cx="246258" cy="24625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93CDD9">
                  <a:alpha val="100000"/>
                </a:srgbClr>
              </a:clrFrom>
              <a:clrTo>
                <a:srgbClr val="93CDD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39725" y="2276475"/>
            <a:ext cx="3437255" cy="3236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466975" y="524510"/>
            <a:ext cx="3949700" cy="40938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02272" y="756509"/>
            <a:ext cx="3855027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情景再现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543175" y="1604010"/>
            <a:ext cx="355663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    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上楼梯，一位不认识的同学不小心踩到你的脚，这个时候，应该怎么做呢？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67475" y="3115945"/>
            <a:ext cx="2684780" cy="2067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3280" t="13609" r="24180" b="25835"/>
          <a:stretch>
            <a:fillRect/>
          </a:stretch>
        </p:blipFill>
        <p:spPr>
          <a:xfrm>
            <a:off x="-81915" y="-92075"/>
            <a:ext cx="2625090" cy="2610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25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2463" y="1175385"/>
            <a:ext cx="687466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latin typeface="方正兰亭特黑简体" panose="02000000000000000000" charset="-122"/>
                <a:ea typeface="方正兰亭特黑简体" panose="02000000000000000000" charset="-122"/>
              </a:rPr>
              <a:t>1</a:t>
            </a:r>
            <a:r>
              <a:rPr lang="zh-CN" altLang="en-US" sz="2400" b="1" dirty="0">
                <a:latin typeface="方正兰亭特黑简体" panose="02000000000000000000" charset="-122"/>
                <a:ea typeface="方正兰亭特黑简体" panose="02000000000000000000" charset="-122"/>
              </a:rPr>
              <a:t>、我不是故意的。（                     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28574" y="1175386"/>
            <a:ext cx="2204561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道歉不够真诚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2463" y="1937862"/>
            <a:ext cx="600503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latin typeface="方正兰亭特黑简体" panose="02000000000000000000" charset="-122"/>
                <a:ea typeface="方正兰亭特黑简体" panose="02000000000000000000" charset="-122"/>
              </a:rPr>
              <a:t>2</a:t>
            </a:r>
            <a:r>
              <a:rPr lang="zh-CN" altLang="en-US" sz="2400" b="1" dirty="0">
                <a:latin typeface="方正兰亭特黑简体" panose="02000000000000000000" charset="-122"/>
                <a:ea typeface="方正兰亭特黑简体" panose="02000000000000000000" charset="-122"/>
              </a:rPr>
              <a:t>、</a:t>
            </a:r>
            <a:r>
              <a:rPr lang="zh-CN" altLang="en-US" sz="2400" b="1" u="sng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对不起</a:t>
            </a:r>
            <a:r>
              <a:rPr lang="zh-CN" altLang="en-US" sz="2400" b="1" dirty="0">
                <a:latin typeface="方正兰亭特黑简体" panose="02000000000000000000" charset="-122"/>
                <a:ea typeface="方正兰亭特黑简体" panose="02000000000000000000" charset="-122"/>
              </a:rPr>
              <a:t>，我不是故意的。（               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653540" y="2375536"/>
            <a:ext cx="1406843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真诚道歉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9138" y="2894648"/>
            <a:ext cx="687466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latin typeface="方正兰亭特黑简体" panose="02000000000000000000" charset="-122"/>
                <a:ea typeface="方正兰亭特黑简体" panose="02000000000000000000" charset="-122"/>
              </a:rPr>
              <a:t>3</a:t>
            </a:r>
            <a:r>
              <a:rPr lang="zh-CN" altLang="en-US" sz="2400" b="1" dirty="0">
                <a:latin typeface="方正兰亭特黑简体" panose="02000000000000000000" charset="-122"/>
                <a:ea typeface="方正兰亭特黑简体" panose="02000000000000000000" charset="-122"/>
              </a:rPr>
              <a:t>、我</a:t>
            </a:r>
            <a:r>
              <a:rPr lang="zh-CN" altLang="en-US" sz="2400" b="1" u="sng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又</a:t>
            </a:r>
            <a:r>
              <a:rPr lang="zh-CN" altLang="en-US" sz="2400" b="1" dirty="0">
                <a:latin typeface="方正兰亭特黑简体" panose="02000000000000000000" charset="-122"/>
                <a:ea typeface="方正兰亭特黑简体" panose="02000000000000000000" charset="-122"/>
              </a:rPr>
              <a:t>不是故意的。（                            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025967" y="3378994"/>
            <a:ext cx="2283143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根本没有道歉的意思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52463" y="522446"/>
            <a:ext cx="69418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 </a:t>
            </a:r>
            <a:r>
              <a:rPr lang="zh-CN" altLang="en-US" sz="2100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（一）用不同语气读下面的句子，感悟有什么不同？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985" y="2480310"/>
            <a:ext cx="2186464" cy="21426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9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918245" y="1364931"/>
            <a:ext cx="7495412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我不是故意的。           （  ）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对不起，我不是故意的。   （  ）</a:t>
            </a:r>
          </a:p>
        </p:txBody>
      </p:sp>
      <p:sp>
        <p:nvSpPr>
          <p:cNvPr id="65" name="矩形 64"/>
          <p:cNvSpPr/>
          <p:nvPr/>
        </p:nvSpPr>
        <p:spPr>
          <a:xfrm>
            <a:off x="918210" y="2983865"/>
            <a:ext cx="754189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阿姨，请您让一下。       （  ）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阿姨，请您让一下好吗？   （  ）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_GB2312" panose="02010609030101010101" charset="-122"/>
            </a:endParaRPr>
          </a:p>
        </p:txBody>
      </p:sp>
      <p:sp>
        <p:nvSpPr>
          <p:cNvPr id="33" name="关于我们"/>
          <p:cNvSpPr/>
          <p:nvPr/>
        </p:nvSpPr>
        <p:spPr>
          <a:xfrm>
            <a:off x="918210" y="328930"/>
            <a:ext cx="558609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比一比，说一说这两种表达效果有什么不同？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在你觉得更合适的句子后打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en-US" altLang="zh-CN" sz="2000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√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05935" y="1969135"/>
            <a:ext cx="401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05935" y="3538220"/>
            <a:ext cx="382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√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738" t="7680" r="13674" b="5949"/>
          <a:stretch>
            <a:fillRect/>
          </a:stretch>
        </p:blipFill>
        <p:spPr>
          <a:xfrm>
            <a:off x="5883910" y="50800"/>
            <a:ext cx="2883535" cy="4831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p14:dur="250">
        <p15:prstTrans prst="pageCurlDouble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05890e7ce981b7c937fadf5600ec561_t01f6b6ea31b02e12e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1362" y="3589020"/>
            <a:ext cx="1302544" cy="11310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5295" y="457200"/>
            <a:ext cx="57645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（二）巧用语气，解决问题（对话表演）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3412" y="1044892"/>
            <a:ext cx="559641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00B05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问题一：妈妈想要我学钢琴，可我想学画画。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4852" y="1574006"/>
            <a:ext cx="589502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方正兰亭特黑简体" panose="02000000000000000000" charset="-122"/>
                <a:ea typeface="方正兰亭特黑简体" panose="02000000000000000000" charset="-122"/>
              </a:rPr>
              <a:t>1</a:t>
            </a:r>
            <a:r>
              <a:rPr lang="zh-CN" altLang="en-US" sz="2100" dirty="0">
                <a:latin typeface="方正兰亭特黑简体" panose="02000000000000000000" charset="-122"/>
                <a:ea typeface="方正兰亭特黑简体" panose="02000000000000000000" charset="-122"/>
              </a:rPr>
              <a:t>、妈妈，我想学画画，我不想学钢琴。（     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30555" y="2176939"/>
            <a:ext cx="59893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方正兰亭特黑简体" panose="02000000000000000000" charset="-122"/>
                <a:ea typeface="方正兰亭特黑简体" panose="02000000000000000000" charset="-122"/>
              </a:rPr>
              <a:t>2</a:t>
            </a:r>
            <a:r>
              <a:rPr lang="zh-CN" altLang="en-US" sz="2100" dirty="0">
                <a:latin typeface="方正兰亭特黑简体" panose="02000000000000000000" charset="-122"/>
                <a:ea typeface="方正兰亭特黑简体" panose="02000000000000000000" charset="-122"/>
              </a:rPr>
              <a:t>、妈妈，我想学画画，我</a:t>
            </a:r>
            <a:r>
              <a:rPr lang="zh-CN" altLang="en-US" sz="2100" u="sng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就</a:t>
            </a:r>
            <a:r>
              <a:rPr lang="zh-CN" altLang="en-US" sz="2100" dirty="0">
                <a:latin typeface="方正兰亭特黑简体" panose="02000000000000000000" charset="-122"/>
                <a:ea typeface="方正兰亭特黑简体" panose="02000000000000000000" charset="-122"/>
              </a:rPr>
              <a:t>不想学钢琴。（   ）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0555" y="2736056"/>
            <a:ext cx="598932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方正兰亭特黑简体" panose="02000000000000000000" charset="-122"/>
                <a:ea typeface="方正兰亭特黑简体" panose="02000000000000000000" charset="-122"/>
              </a:rPr>
              <a:t>3</a:t>
            </a:r>
            <a:r>
              <a:rPr lang="zh-CN" altLang="en-US" sz="2100" dirty="0">
                <a:latin typeface="方正兰亭特黑简体" panose="02000000000000000000" charset="-122"/>
                <a:ea typeface="方正兰亭特黑简体" panose="02000000000000000000" charset="-122"/>
              </a:rPr>
              <a:t>、妈妈，我想学画画，我</a:t>
            </a:r>
            <a:r>
              <a:rPr lang="zh-CN" altLang="en-US" sz="2100" u="sng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死都</a:t>
            </a:r>
            <a:r>
              <a:rPr lang="zh-CN" altLang="en-US" sz="2100" dirty="0">
                <a:latin typeface="方正兰亭特黑简体" panose="02000000000000000000" charset="-122"/>
                <a:ea typeface="方正兰亭特黑简体" panose="02000000000000000000" charset="-122"/>
              </a:rPr>
              <a:t>不想学钢琴。（   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3574" y="3394445"/>
            <a:ext cx="660558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方正兰亭特黑简体" panose="02000000000000000000" charset="-122"/>
                <a:ea typeface="方正兰亭特黑简体" panose="02000000000000000000" charset="-122"/>
              </a:rPr>
              <a:t>4</a:t>
            </a:r>
            <a:r>
              <a:rPr lang="zh-CN" altLang="en-US" sz="2100" dirty="0">
                <a:latin typeface="方正兰亭特黑简体" panose="02000000000000000000" charset="-122"/>
                <a:ea typeface="方正兰亭特黑简体" panose="02000000000000000000" charset="-122"/>
              </a:rPr>
              <a:t>、妈妈，我特想学画画，我不想学钢琴</a:t>
            </a:r>
            <a:r>
              <a:rPr lang="zh-CN" altLang="en-US" sz="2100" u="sng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好吗？</a:t>
            </a:r>
            <a:r>
              <a:rPr lang="zh-CN" altLang="en-US" sz="2100" dirty="0">
                <a:latin typeface="方正兰亭特黑简体" panose="02000000000000000000" charset="-122"/>
                <a:ea typeface="方正兰亭特黑简体" panose="02000000000000000000" charset="-122"/>
              </a:rPr>
              <a:t>（   ）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75" y="457201"/>
            <a:ext cx="2114074" cy="1023461"/>
          </a:xfrm>
          <a:prstGeom prst="round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19875" y="1509236"/>
            <a:ext cx="2114550" cy="1349693"/>
          </a:xfrm>
          <a:prstGeom prst="round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4827" y="501015"/>
            <a:ext cx="559641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00B05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问题二：上课迟到了，老师批评了我。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37962" y="1118235"/>
            <a:ext cx="559641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</a:rPr>
              <a:t>老师真讨厌，恨死我啦，居然批评我。（    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38927" y="1633062"/>
            <a:ext cx="5865971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  <a:sym typeface="+mn-ea"/>
              </a:rPr>
              <a:t>我迟到了，咋啦？，迟到就迟到了，关你屁事。（      ）</a:t>
            </a:r>
            <a:endParaRPr lang="zh-CN" altLang="en-US" sz="2100" dirty="0"/>
          </a:p>
        </p:txBody>
      </p:sp>
      <p:sp>
        <p:nvSpPr>
          <p:cNvPr id="7" name="文本框 6"/>
          <p:cNvSpPr txBox="1"/>
          <p:nvPr/>
        </p:nvSpPr>
        <p:spPr>
          <a:xfrm>
            <a:off x="2838927" y="2395062"/>
            <a:ext cx="6147911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  <a:sym typeface="+mn-ea"/>
              </a:rPr>
              <a:t>老师，你真偏心，我迟到了，你为什么只批评我，怎么不批评小美啊？她也迟到啦！哼！（      ）</a:t>
            </a:r>
            <a:endParaRPr lang="zh-CN" altLang="en-US" sz="2100" dirty="0"/>
          </a:p>
        </p:txBody>
      </p:sp>
      <p:sp>
        <p:nvSpPr>
          <p:cNvPr id="8" name="文本框 7"/>
          <p:cNvSpPr txBox="1"/>
          <p:nvPr/>
        </p:nvSpPr>
        <p:spPr>
          <a:xfrm>
            <a:off x="2694146" y="3330416"/>
            <a:ext cx="627126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  <a:sym typeface="+mn-ea"/>
              </a:rPr>
              <a:t>老师，</a:t>
            </a:r>
            <a:r>
              <a:rPr lang="zh-CN" altLang="en-US" sz="2100" b="1" u="sng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  <a:sym typeface="+mn-ea"/>
              </a:rPr>
              <a:t>对不起，我错了，</a:t>
            </a:r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  <a:sym typeface="+mn-ea"/>
              </a:rPr>
              <a:t>我以后再也不迟到了。（   ）</a:t>
            </a:r>
            <a:endParaRPr lang="zh-CN" altLang="en-US" sz="2100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2" y="1118235"/>
            <a:ext cx="2143601" cy="3085624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4827" y="501015"/>
            <a:ext cx="559641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00B05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问题三：看到同学洗手后，忘了关水龙头。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89384" y="994410"/>
            <a:ext cx="5380673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方正兰亭特黑简体" panose="02000000000000000000" charset="-122"/>
                <a:ea typeface="方正兰亭特黑简体" panose="02000000000000000000" charset="-122"/>
              </a:rPr>
              <a:t>1</a:t>
            </a:r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</a:rPr>
              <a:t>、嗨！小王，你真是个王八蛋，洗了手，也不关水龙头，真是浪费，我要告老师。（    ）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89384" y="3213735"/>
            <a:ext cx="6098858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方正兰亭特黑简体" panose="02000000000000000000" charset="-122"/>
                <a:ea typeface="方正兰亭特黑简体" panose="02000000000000000000" charset="-122"/>
              </a:rPr>
              <a:t>3</a:t>
            </a:r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</a:rPr>
              <a:t>、小王，</a:t>
            </a:r>
            <a:r>
              <a:rPr lang="zh-CN" altLang="en-US" sz="2100" b="1" u="sng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你好！</a:t>
            </a:r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</a:rPr>
              <a:t>请你洗完手后，不要忘记关水龙头</a:t>
            </a:r>
            <a:r>
              <a:rPr lang="zh-CN" altLang="en-US" sz="2100" b="1" u="sng" dirty="0">
                <a:solidFill>
                  <a:srgbClr val="FF0000"/>
                </a:solidFill>
                <a:latin typeface="方正兰亭特黑简体" panose="02000000000000000000" charset="-122"/>
                <a:ea typeface="方正兰亭特黑简体" panose="02000000000000000000" charset="-122"/>
              </a:rPr>
              <a:t>好吗？</a:t>
            </a:r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</a:rPr>
              <a:t>（     ）你知道吗？水是生命之源，我国是一个缺水的国家，我们养成节约用水，洗手后，随时关水龙的好习惯。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89384" y="2134077"/>
            <a:ext cx="5962174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方正兰亭特黑简体" panose="02000000000000000000" charset="-122"/>
                <a:ea typeface="方正兰亭特黑简体" panose="02000000000000000000" charset="-122"/>
              </a:rPr>
              <a:t>2</a:t>
            </a:r>
            <a:r>
              <a:rPr lang="zh-CN" altLang="en-US" sz="2100" b="1" dirty="0">
                <a:latin typeface="方正兰亭特黑简体" panose="02000000000000000000" charset="-122"/>
                <a:ea typeface="方正兰亭特黑简体" panose="02000000000000000000" charset="-122"/>
              </a:rPr>
              <a:t>、小王，难道你不知道，水是生命之源吗？还不赶快给我关好水龙头。（     ）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2887" y="1052513"/>
            <a:ext cx="2002631" cy="15921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363" y="2644617"/>
            <a:ext cx="2002155" cy="193024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626</Words>
  <Application>Microsoft Office PowerPoint</Application>
  <PresentationFormat>全屏显示(16:9)</PresentationFormat>
  <Paragraphs>55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楷体_GB2312</vt:lpstr>
      <vt:lpstr>造字工房悦黑（非商用）常规体</vt:lpstr>
      <vt:lpstr>方正兰亭特黑简体</vt:lpstr>
      <vt:lpstr>Calibri</vt:lpstr>
      <vt:lpstr>方正兰亭粗黑简体</vt:lpstr>
      <vt:lpstr>Mongolian Baiti</vt:lpstr>
      <vt:lpstr>Calibri Light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4</cp:revision>
  <dcterms:created xsi:type="dcterms:W3CDTF">2015-03-31T05:49:00Z</dcterms:created>
  <dcterms:modified xsi:type="dcterms:W3CDTF">2018-03-05T13:08:18Z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