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6" r:id="rId3"/>
    <p:sldId id="258" r:id="rId4"/>
    <p:sldId id="257" r:id="rId5"/>
    <p:sldId id="259" r:id="rId6"/>
    <p:sldId id="261" r:id="rId7"/>
    <p:sldId id="260" r:id="rId8"/>
    <p:sldId id="262" r:id="rId9"/>
    <p:sldId id="264" r:id="rId10"/>
    <p:sldId id="263" r:id="rId11"/>
    <p:sldId id="265" r:id="rId12"/>
    <p:sldId id="26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FCB42C-7F04-4706-87D3-C3853890113B}" type="datetimeFigureOut">
              <a:rPr lang="zh-CN" altLang="en-US" smtClean="0"/>
              <a:pPr/>
              <a:t>2011/9/28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37B77B-C53D-4852-8D27-21AA3455DC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838F18-1897-4C76-91FF-491F34F9A3C5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3108" y="1714488"/>
            <a:ext cx="471795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8800" b="1" cap="none" spc="0" dirty="0" smtClean="0">
                <a:ln>
                  <a:solidFill>
                    <a:srgbClr val="00B050"/>
                  </a:solidFill>
                </a:ln>
                <a:solidFill>
                  <a:schemeClr val="accent3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连乘运算</a:t>
            </a:r>
            <a:endParaRPr lang="zh-CN" altLang="en-US" sz="8800" b="1" cap="none" spc="0" dirty="0">
              <a:ln>
                <a:solidFill>
                  <a:srgbClr val="00B050"/>
                </a:solidFill>
              </a:ln>
              <a:solidFill>
                <a:schemeClr val="accent3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762000"/>
            <a:ext cx="4724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剪辑003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0" y="3200400"/>
            <a:ext cx="1711325" cy="1752600"/>
          </a:xfrm>
          <a:prstGeom prst="rect">
            <a:avLst/>
          </a:prstGeom>
          <a:noFill/>
        </p:spPr>
      </p:pic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5334000" y="762000"/>
            <a:ext cx="3505200" cy="1905000"/>
          </a:xfrm>
          <a:prstGeom prst="wedgeEllipseCallout">
            <a:avLst>
              <a:gd name="adj1" fmla="val 16940"/>
              <a:gd name="adj2" fmla="val 101583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>
                <a:solidFill>
                  <a:srgbClr val="070605"/>
                </a:solidFill>
                <a:latin typeface="Times New Roman" pitchFamily="18" charset="0"/>
              </a:rPr>
              <a:t>跑道每圈</a:t>
            </a:r>
            <a:r>
              <a:rPr kumimoji="1" lang="en-US" altLang="zh-CN" sz="2400">
                <a:solidFill>
                  <a:srgbClr val="070605"/>
                </a:solidFill>
                <a:latin typeface="Times New Roman" pitchFamily="18" charset="0"/>
              </a:rPr>
              <a:t>400</a:t>
            </a:r>
            <a:r>
              <a:rPr kumimoji="1" lang="zh-CN" altLang="en-US" sz="2400">
                <a:solidFill>
                  <a:srgbClr val="070605"/>
                </a:solidFill>
                <a:latin typeface="Times New Roman" pitchFamily="18" charset="0"/>
              </a:rPr>
              <a:t>米，她一个星期</a:t>
            </a:r>
          </a:p>
          <a:p>
            <a:pPr algn="ctr"/>
            <a:r>
              <a:rPr kumimoji="1" lang="zh-CN" altLang="en-US" sz="2400">
                <a:solidFill>
                  <a:srgbClr val="070605"/>
                </a:solidFill>
                <a:latin typeface="Times New Roman" pitchFamily="18" charset="0"/>
              </a:rPr>
              <a:t>（</a:t>
            </a:r>
            <a:r>
              <a:rPr kumimoji="1" lang="en-US" altLang="zh-CN" sz="2400">
                <a:solidFill>
                  <a:srgbClr val="070605"/>
                </a:solidFill>
                <a:latin typeface="Times New Roman" pitchFamily="18" charset="0"/>
              </a:rPr>
              <a:t>7</a:t>
            </a:r>
            <a:r>
              <a:rPr kumimoji="1" lang="zh-CN" altLang="en-US" sz="2400">
                <a:solidFill>
                  <a:srgbClr val="070605"/>
                </a:solidFill>
                <a:latin typeface="Times New Roman" pitchFamily="18" charset="0"/>
              </a:rPr>
              <a:t>天）跑多少米？</a:t>
            </a:r>
          </a:p>
        </p:txBody>
      </p:sp>
      <p:sp>
        <p:nvSpPr>
          <p:cNvPr id="22533" name="WordArt 5"/>
          <p:cNvSpPr>
            <a:spLocks noChangeArrowheads="1" noChangeShapeType="1" noTextEdit="1"/>
          </p:cNvSpPr>
          <p:nvPr/>
        </p:nvSpPr>
        <p:spPr bwMode="auto">
          <a:xfrm>
            <a:off x="609600" y="3657600"/>
            <a:ext cx="31242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①</a:t>
            </a:r>
            <a:r>
              <a:rPr lang="en-US" altLang="zh-CN" sz="3600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400×7</a:t>
            </a:r>
          </a:p>
          <a:p>
            <a:pPr algn="ctr"/>
            <a:endParaRPr lang="zh-CN" altLang="en-US" sz="3600" kern="10">
              <a:ln w="9525">
                <a:solidFill>
                  <a:srgbClr val="000000"/>
                </a:solidFill>
                <a:miter lim="800000"/>
                <a:headEnd/>
                <a:tailE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  <p:sp>
        <p:nvSpPr>
          <p:cNvPr id="22534" name="WordArt 6"/>
          <p:cNvSpPr>
            <a:spLocks noChangeArrowheads="1" noChangeShapeType="1" noTextEdit="1"/>
          </p:cNvSpPr>
          <p:nvPr/>
        </p:nvSpPr>
        <p:spPr bwMode="auto">
          <a:xfrm>
            <a:off x="609600" y="4495800"/>
            <a:ext cx="3962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②</a:t>
            </a:r>
            <a:r>
              <a:rPr lang="en-US" altLang="zh-CN" sz="3600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400×2×7</a:t>
            </a:r>
            <a:endParaRPr lang="zh-CN" altLang="en-US" sz="3600" kern="10">
              <a:ln w="9525">
                <a:solidFill>
                  <a:srgbClr val="000000"/>
                </a:solidFill>
                <a:miter lim="800000"/>
                <a:headEnd/>
                <a:tailE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  <p:sp>
        <p:nvSpPr>
          <p:cNvPr id="22535" name="WordArt 7"/>
          <p:cNvSpPr>
            <a:spLocks noChangeArrowheads="1" noChangeShapeType="1" noTextEdit="1"/>
          </p:cNvSpPr>
          <p:nvPr/>
        </p:nvSpPr>
        <p:spPr bwMode="auto">
          <a:xfrm>
            <a:off x="609600" y="5410200"/>
            <a:ext cx="4876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③</a:t>
            </a:r>
            <a:r>
              <a:rPr lang="en-US" altLang="zh-CN" sz="3600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400×</a:t>
            </a:r>
            <a:r>
              <a:rPr lang="zh-CN" altLang="en-US" sz="3600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（</a:t>
            </a:r>
            <a:r>
              <a:rPr lang="en-US" altLang="zh-CN" sz="3600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2×7</a:t>
            </a:r>
            <a:r>
              <a:rPr lang="zh-CN" altLang="en-US" sz="3600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）</a:t>
            </a:r>
          </a:p>
        </p:txBody>
      </p:sp>
      <p:sp>
        <p:nvSpPr>
          <p:cNvPr id="22536" name="WordArt 8"/>
          <p:cNvSpPr>
            <a:spLocks noChangeArrowheads="1" noChangeShapeType="1" noTextEdit="1"/>
          </p:cNvSpPr>
          <p:nvPr/>
        </p:nvSpPr>
        <p:spPr bwMode="auto">
          <a:xfrm>
            <a:off x="5562600" y="4343400"/>
            <a:ext cx="685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solidFill>
                  <a:srgbClr val="FF3300"/>
                </a:solidFill>
                <a:latin typeface="宋体"/>
                <a:ea typeface="宋体"/>
              </a:rPr>
              <a:t>√</a:t>
            </a:r>
          </a:p>
        </p:txBody>
      </p:sp>
      <p:sp>
        <p:nvSpPr>
          <p:cNvPr id="22537" name="WordArt 9"/>
          <p:cNvSpPr>
            <a:spLocks noChangeArrowheads="1" noChangeShapeType="1" noTextEdit="1"/>
          </p:cNvSpPr>
          <p:nvPr/>
        </p:nvSpPr>
        <p:spPr bwMode="auto">
          <a:xfrm>
            <a:off x="5943600" y="5410200"/>
            <a:ext cx="762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3300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√</a:t>
            </a:r>
          </a:p>
        </p:txBody>
      </p:sp>
      <p:sp>
        <p:nvSpPr>
          <p:cNvPr id="22538" name="WordArt 10"/>
          <p:cNvSpPr>
            <a:spLocks noChangeArrowheads="1" noChangeShapeType="1" noTextEdit="1"/>
          </p:cNvSpPr>
          <p:nvPr/>
        </p:nvSpPr>
        <p:spPr bwMode="auto">
          <a:xfrm>
            <a:off x="4953000" y="3657600"/>
            <a:ext cx="533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solidFill>
                  <a:srgbClr val="FF3300"/>
                </a:solidFill>
                <a:latin typeface="宋体"/>
                <a:ea typeface="宋体"/>
              </a:rPr>
              <a:t>×</a:t>
            </a:r>
            <a:endParaRPr lang="zh-CN" altLang="en-US" sz="3600" kern="10">
              <a:ln w="9525">
                <a:solidFill>
                  <a:srgbClr val="FF0000"/>
                </a:solidFill>
                <a:miter lim="800000"/>
                <a:headEnd/>
                <a:tailEnd/>
              </a:ln>
              <a:solidFill>
                <a:srgbClr val="FF3300"/>
              </a:solidFill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 autoUpdateAnimBg="0"/>
      <p:bldP spid="22533" grpId="0" animBg="1"/>
      <p:bldP spid="22534" grpId="0" animBg="1"/>
      <p:bldP spid="22535" grpId="0" animBg="1"/>
      <p:bldP spid="22536" grpId="0" animBg="1"/>
      <p:bldP spid="22537" grpId="0" animBg="1"/>
      <p:bldP spid="225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BAS001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914400" y="2438400"/>
            <a:ext cx="73914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     </a:t>
            </a:r>
            <a:r>
              <a:rPr lang="zh-CN" altLang="en-US" sz="3200"/>
              <a:t>我们用的作文本纸每页有</a:t>
            </a:r>
            <a:r>
              <a:rPr lang="en-US" altLang="zh-CN" sz="3200"/>
              <a:t>20</a:t>
            </a:r>
            <a:r>
              <a:rPr lang="zh-CN" altLang="en-US" sz="3200"/>
              <a:t>行，每行可以写</a:t>
            </a:r>
            <a:r>
              <a:rPr lang="en-US" altLang="zh-CN" sz="3200"/>
              <a:t>15</a:t>
            </a:r>
            <a:r>
              <a:rPr lang="zh-CN" altLang="en-US" sz="3200"/>
              <a:t>个字。</a:t>
            </a:r>
            <a:r>
              <a:rPr lang="zh-CN" altLang="en-US" sz="3200" u="sng"/>
              <a:t>                               </a:t>
            </a:r>
            <a:r>
              <a:rPr lang="zh-CN" altLang="en-US" sz="3200"/>
              <a:t>？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990600" y="1219200"/>
            <a:ext cx="678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</a:rPr>
              <a:t>添上一个</a:t>
            </a:r>
            <a:r>
              <a:rPr lang="zh-CN" altLang="en-US" sz="2400" u="sng">
                <a:solidFill>
                  <a:srgbClr val="FF0000"/>
                </a:solidFill>
              </a:rPr>
              <a:t>条件</a:t>
            </a:r>
            <a:r>
              <a:rPr lang="zh-CN" altLang="en-US" sz="2400">
                <a:solidFill>
                  <a:srgbClr val="0000FF"/>
                </a:solidFill>
              </a:rPr>
              <a:t>和</a:t>
            </a:r>
            <a:r>
              <a:rPr lang="zh-CN" altLang="en-US" sz="2400" u="sng">
                <a:solidFill>
                  <a:srgbClr val="FF0000"/>
                </a:solidFill>
              </a:rPr>
              <a:t>问题</a:t>
            </a:r>
            <a:r>
              <a:rPr lang="zh-CN" altLang="en-US" sz="2400">
                <a:solidFill>
                  <a:srgbClr val="0000FF"/>
                </a:solidFill>
              </a:rPr>
              <a:t>，使他成为一道</a:t>
            </a:r>
            <a:r>
              <a:rPr lang="zh-CN" altLang="en-US" sz="2400" u="sng">
                <a:solidFill>
                  <a:srgbClr val="FF0000"/>
                </a:solidFill>
              </a:rPr>
              <a:t>两步</a:t>
            </a:r>
            <a:r>
              <a:rPr lang="zh-CN" altLang="en-US" sz="2400">
                <a:solidFill>
                  <a:srgbClr val="0000FF"/>
                </a:solidFill>
              </a:rPr>
              <a:t>应用题。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0034" y="1428736"/>
          <a:ext cx="10144197" cy="3103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7241"/>
                <a:gridCol w="953727"/>
                <a:gridCol w="1040431"/>
                <a:gridCol w="1127133"/>
                <a:gridCol w="1127133"/>
                <a:gridCol w="1127133"/>
                <a:gridCol w="1127133"/>
                <a:gridCol w="1127133"/>
                <a:gridCol w="1127133"/>
              </a:tblGrid>
              <a:tr h="1034523"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名称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篮球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足球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排球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乒乓球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铅球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羽毛球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</a:tr>
              <a:tr h="1034523"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价格（元</a:t>
                      </a:r>
                      <a:r>
                        <a:rPr lang="en-US" altLang="zh-CN" sz="2400" dirty="0" smtClean="0"/>
                        <a:t>\</a:t>
                      </a:r>
                      <a:r>
                        <a:rPr lang="zh-CN" altLang="en-US" sz="2400" dirty="0" smtClean="0"/>
                        <a:t>个）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130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108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56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12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180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15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</a:tr>
              <a:tr h="1034523"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数量（个）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7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6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9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9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7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/>
                        <a:t>5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8596" y="5286388"/>
            <a:ext cx="685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个</a:t>
            </a:r>
            <a:r>
              <a:rPr lang="zh-CN" altLang="en-US" sz="3600" b="1" dirty="0" smtClean="0"/>
              <a:t>学</a:t>
            </a:r>
            <a:r>
              <a:rPr lang="zh-CN" altLang="en-US" sz="3600" b="1" dirty="0" smtClean="0"/>
              <a:t>校买，需要花多少钱？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43042" y="1928802"/>
            <a:ext cx="8229600" cy="5126055"/>
          </a:xfrm>
        </p:spPr>
        <p:txBody>
          <a:bodyPr>
            <a:normAutofit/>
          </a:bodyPr>
          <a:lstStyle/>
          <a:p>
            <a:pPr algn="ctr"/>
            <a:r>
              <a:rPr lang="en-US" altLang="zh-CN" sz="6000" b="1" dirty="0" smtClean="0"/>
              <a:t>2</a:t>
            </a:r>
            <a:r>
              <a:rPr lang="en-US" altLang="zh-CN" sz="6000" b="1" dirty="0" smtClean="0">
                <a:solidFill>
                  <a:schemeClr val="tx2">
                    <a:lumMod val="75000"/>
                  </a:schemeClr>
                </a:solidFill>
              </a:rPr>
              <a:t> × </a:t>
            </a:r>
            <a:r>
              <a:rPr lang="en-US" altLang="zh-CN" sz="6000" b="1" dirty="0" smtClean="0"/>
              <a:t>3</a:t>
            </a:r>
            <a:r>
              <a:rPr lang="en-US" altLang="zh-CN" sz="6000" b="1" dirty="0" smtClean="0">
                <a:solidFill>
                  <a:schemeClr val="tx2">
                    <a:lumMod val="75000"/>
                  </a:schemeClr>
                </a:solidFill>
              </a:rPr>
              <a:t> × </a:t>
            </a:r>
            <a:r>
              <a:rPr lang="en-US" altLang="zh-CN" sz="6000" b="1" dirty="0" smtClean="0"/>
              <a:t>4=</a:t>
            </a:r>
          </a:p>
          <a:p>
            <a:pPr algn="ctr"/>
            <a:r>
              <a:rPr lang="en-US" altLang="zh-CN" sz="6000" b="1" dirty="0" smtClean="0"/>
              <a:t>4</a:t>
            </a:r>
            <a:r>
              <a:rPr lang="en-US" altLang="zh-CN" sz="6000" b="1" dirty="0" smtClean="0">
                <a:solidFill>
                  <a:schemeClr val="tx2">
                    <a:lumMod val="75000"/>
                  </a:schemeClr>
                </a:solidFill>
              </a:rPr>
              <a:t> × </a:t>
            </a:r>
            <a:r>
              <a:rPr lang="en-US" altLang="zh-CN" sz="6000" b="1" dirty="0" smtClean="0"/>
              <a:t>5</a:t>
            </a:r>
            <a:r>
              <a:rPr lang="en-US" altLang="zh-CN" sz="6000" b="1" dirty="0" smtClean="0">
                <a:solidFill>
                  <a:schemeClr val="tx2">
                    <a:lumMod val="75000"/>
                  </a:schemeClr>
                </a:solidFill>
              </a:rPr>
              <a:t> × </a:t>
            </a:r>
            <a:r>
              <a:rPr lang="en-US" altLang="zh-CN" sz="6000" b="1" dirty="0" smtClean="0"/>
              <a:t>6=</a:t>
            </a:r>
          </a:p>
          <a:p>
            <a:pPr algn="ctr"/>
            <a:r>
              <a:rPr lang="en-US" altLang="zh-CN" sz="6000" b="1" dirty="0" smtClean="0"/>
              <a:t>1</a:t>
            </a:r>
            <a:r>
              <a:rPr lang="en-US" altLang="zh-CN" sz="6000" b="1" dirty="0" smtClean="0">
                <a:solidFill>
                  <a:schemeClr val="tx2">
                    <a:lumMod val="75000"/>
                  </a:schemeClr>
                </a:solidFill>
              </a:rPr>
              <a:t> × </a:t>
            </a:r>
            <a:r>
              <a:rPr lang="en-US" altLang="zh-CN" sz="6000" b="1" dirty="0" smtClean="0"/>
              <a:t>2</a:t>
            </a:r>
            <a:r>
              <a:rPr lang="en-US" altLang="zh-CN" sz="6000" b="1" dirty="0" smtClean="0">
                <a:solidFill>
                  <a:schemeClr val="tx2">
                    <a:lumMod val="75000"/>
                  </a:schemeClr>
                </a:solidFill>
              </a:rPr>
              <a:t> × </a:t>
            </a:r>
            <a:r>
              <a:rPr lang="en-US" altLang="zh-CN" sz="6000" b="1" dirty="0" smtClean="0"/>
              <a:t>3=</a:t>
            </a:r>
          </a:p>
          <a:p>
            <a:pPr algn="ctr"/>
            <a:r>
              <a:rPr lang="en-US" altLang="zh-CN" sz="6000" b="1" dirty="0" smtClean="0"/>
              <a:t>3</a:t>
            </a:r>
            <a:r>
              <a:rPr lang="en-US" altLang="zh-CN" sz="6000" b="1" dirty="0" smtClean="0">
                <a:solidFill>
                  <a:schemeClr val="tx2">
                    <a:lumMod val="75000"/>
                  </a:schemeClr>
                </a:solidFill>
              </a:rPr>
              <a:t> ×</a:t>
            </a:r>
            <a:r>
              <a:rPr lang="zh-CN" altLang="en-US" sz="6000" b="1" dirty="0" smtClean="0">
                <a:solidFill>
                  <a:schemeClr val="tx2">
                    <a:lumMod val="75000"/>
                  </a:schemeClr>
                </a:solidFill>
              </a:rPr>
              <a:t>（</a:t>
            </a:r>
            <a:r>
              <a:rPr lang="en-US" altLang="zh-CN" sz="6000" b="1" dirty="0" smtClean="0"/>
              <a:t>6</a:t>
            </a:r>
            <a:r>
              <a:rPr lang="en-US" altLang="zh-CN" sz="6000" b="1" dirty="0" smtClean="0">
                <a:solidFill>
                  <a:schemeClr val="tx2">
                    <a:lumMod val="75000"/>
                  </a:schemeClr>
                </a:solidFill>
              </a:rPr>
              <a:t> × </a:t>
            </a:r>
            <a:r>
              <a:rPr lang="en-US" altLang="zh-CN" sz="6000" b="1" dirty="0" smtClean="0"/>
              <a:t>2</a:t>
            </a:r>
            <a:r>
              <a:rPr lang="zh-CN" altLang="en-US" sz="6000" b="1" dirty="0" smtClean="0"/>
              <a:t>）</a:t>
            </a:r>
            <a:r>
              <a:rPr lang="en-US" altLang="zh-CN" sz="6000" b="1" dirty="0" smtClean="0"/>
              <a:t>=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4000504"/>
            <a:ext cx="5286412" cy="1357314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" name="图片 3" descr="信息窗5.jpg"/>
          <p:cNvPicPr>
            <a:picLocks noChangeAspect="1"/>
          </p:cNvPicPr>
          <p:nvPr/>
        </p:nvPicPr>
        <p:blipFill>
          <a:blip r:embed="rId2"/>
          <a:srcRect l="14400" t="3334" r="42400" b="79333"/>
          <a:stretch>
            <a:fillRect/>
          </a:stretch>
        </p:blipFill>
        <p:spPr>
          <a:xfrm>
            <a:off x="0" y="0"/>
            <a:ext cx="9144000" cy="6643710"/>
          </a:xfrm>
          <a:prstGeom prst="rect">
            <a:avLst/>
          </a:prstGeom>
        </p:spPr>
      </p:pic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信息窗5.jpg"/>
          <p:cNvPicPr>
            <a:picLocks noGrp="1" noChangeAspect="1"/>
          </p:cNvPicPr>
          <p:nvPr>
            <p:ph idx="1"/>
          </p:nvPr>
        </p:nvPicPr>
        <p:blipFill>
          <a:blip r:embed="rId2"/>
          <a:srcRect r="-5297" b="50955"/>
          <a:stretch>
            <a:fillRect/>
          </a:stretch>
        </p:blipFill>
        <p:spPr>
          <a:xfrm>
            <a:off x="-428660" y="-214338"/>
            <a:ext cx="10001320" cy="70723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7" descr="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4000504"/>
            <a:ext cx="2443174" cy="2443174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714348" y="4214818"/>
            <a:ext cx="4714908" cy="2214578"/>
          </a:xfrm>
          <a:prstGeom prst="cloudCallout">
            <a:avLst>
              <a:gd name="adj1" fmla="val 72791"/>
              <a:gd name="adj2" fmla="val 591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做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张画需要多少个小贝壳？</a:t>
            </a:r>
            <a:endParaRPr lang="zh-CN" altLang="en-US" sz="36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 descr="信息窗5.jpg"/>
          <p:cNvPicPr>
            <a:picLocks noChangeAspect="1"/>
          </p:cNvPicPr>
          <p:nvPr/>
        </p:nvPicPr>
        <p:blipFill>
          <a:blip r:embed="rId3"/>
          <a:srcRect l="14400" t="3334" r="42400" b="79333"/>
          <a:stretch>
            <a:fillRect/>
          </a:stretch>
        </p:blipFill>
        <p:spPr>
          <a:xfrm>
            <a:off x="1000100" y="142852"/>
            <a:ext cx="6572264" cy="397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500438"/>
            <a:ext cx="5715040" cy="428628"/>
          </a:xfrm>
        </p:spPr>
        <p:txBody>
          <a:bodyPr>
            <a:noAutofit/>
          </a:bodyPr>
          <a:lstStyle/>
          <a:p>
            <a:r>
              <a:rPr lang="zh-CN" altLang="en-US" sz="2800" b="1" dirty="0" smtClean="0"/>
              <a:t>一朵花有</a:t>
            </a:r>
            <a:r>
              <a:rPr lang="en-US" altLang="zh-CN" sz="2800" b="1" dirty="0" smtClean="0"/>
              <a:t>6</a:t>
            </a:r>
            <a:r>
              <a:rPr lang="zh-CN" altLang="en-US" sz="2800" b="1" dirty="0" smtClean="0"/>
              <a:t>个贝壳，一幅画</a:t>
            </a: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朵花</a:t>
            </a:r>
            <a:endParaRPr lang="zh-CN" altLang="en-US" sz="2800" b="1" dirty="0"/>
          </a:p>
        </p:txBody>
      </p:sp>
      <p:sp>
        <p:nvSpPr>
          <p:cNvPr id="5" name="矩形 4"/>
          <p:cNvSpPr/>
          <p:nvPr/>
        </p:nvSpPr>
        <p:spPr>
          <a:xfrm>
            <a:off x="2500298" y="214290"/>
            <a:ext cx="4000528" cy="235745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内容占位符 3" descr="捕获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51442" y="1142984"/>
            <a:ext cx="777945" cy="737319"/>
          </a:xfrm>
        </p:spPr>
      </p:pic>
      <p:pic>
        <p:nvPicPr>
          <p:cNvPr id="7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1785926"/>
            <a:ext cx="702571" cy="665881"/>
          </a:xfrm>
          <a:prstGeom prst="rect">
            <a:avLst/>
          </a:prstGeom>
        </p:spPr>
      </p:pic>
      <p:pic>
        <p:nvPicPr>
          <p:cNvPr id="8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285728"/>
            <a:ext cx="2357454" cy="2214578"/>
          </a:xfrm>
          <a:prstGeom prst="rect">
            <a:avLst/>
          </a:prstGeom>
        </p:spPr>
      </p:pic>
      <p:pic>
        <p:nvPicPr>
          <p:cNvPr id="10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357166"/>
            <a:ext cx="777945" cy="73731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57158" y="5214950"/>
            <a:ext cx="4339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一幅画</a:t>
            </a:r>
            <a:r>
              <a:rPr lang="en-US" altLang="zh-CN" sz="2800" b="1" dirty="0" smtClean="0"/>
              <a:t>24</a:t>
            </a:r>
            <a:r>
              <a:rPr lang="zh-CN" altLang="en-US" sz="2800" b="1" dirty="0" smtClean="0"/>
              <a:t>个贝壳，共</a:t>
            </a:r>
            <a:r>
              <a:rPr lang="en-US" altLang="zh-CN" sz="2800" b="1" dirty="0" smtClean="0"/>
              <a:t>8</a:t>
            </a:r>
            <a:r>
              <a:rPr lang="zh-CN" altLang="en-US" sz="2800" b="1" dirty="0" smtClean="0"/>
              <a:t>幅画</a:t>
            </a:r>
            <a:endParaRPr lang="zh-CN" altLang="en-US" sz="2800" b="1" dirty="0"/>
          </a:p>
        </p:txBody>
      </p:sp>
      <p:sp>
        <p:nvSpPr>
          <p:cNvPr id="12" name="矩形 11"/>
          <p:cNvSpPr/>
          <p:nvPr/>
        </p:nvSpPr>
        <p:spPr>
          <a:xfrm>
            <a:off x="500034" y="2928934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每张画用多少个贝壳？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596" y="4643446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8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张画一共用多少个贝壳？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42976" y="4000504"/>
            <a:ext cx="29642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tx2">
                    <a:lumMod val="75000"/>
                  </a:schemeClr>
                </a:solidFill>
              </a:rPr>
              <a:t>4 ×6=24</a:t>
            </a: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</a:rPr>
              <a:t>（个）</a:t>
            </a:r>
            <a:endParaRPr lang="zh-CN" altLang="en-US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0100" y="5715016"/>
            <a:ext cx="33810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tx2">
                    <a:lumMod val="75000"/>
                  </a:schemeClr>
                </a:solidFill>
              </a:rPr>
              <a:t>24 ×8=192</a:t>
            </a:r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</a:rPr>
              <a:t>（个）</a:t>
            </a:r>
            <a:endParaRPr lang="zh-CN" altLang="en-US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43636" y="3286124"/>
            <a:ext cx="24288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smtClean="0">
                <a:solidFill>
                  <a:schemeClr val="tx2">
                    <a:lumMod val="75000"/>
                  </a:schemeClr>
                </a:solidFill>
              </a:rPr>
              <a:t>4 ×6 ×8</a:t>
            </a:r>
            <a:endParaRPr lang="zh-CN" altLang="en-US" sz="4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86446" y="4429132"/>
            <a:ext cx="30718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chemeClr val="tx2">
                    <a:lumMod val="75000"/>
                  </a:schemeClr>
                </a:solidFill>
              </a:rPr>
              <a:t>= 192</a:t>
            </a:r>
            <a:r>
              <a:rPr lang="zh-CN" altLang="en-US" sz="4400" b="1" dirty="0" smtClean="0">
                <a:solidFill>
                  <a:schemeClr val="tx2">
                    <a:lumMod val="75000"/>
                  </a:schemeClr>
                </a:solidFill>
              </a:rPr>
              <a:t>（个）</a:t>
            </a:r>
            <a:endParaRPr lang="zh-CN" altLang="en-US" sz="4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86446" y="3857628"/>
            <a:ext cx="21431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chemeClr val="tx2">
                    <a:lumMod val="75000"/>
                  </a:schemeClr>
                </a:solidFill>
              </a:rPr>
              <a:t>= 24 ×8</a:t>
            </a:r>
            <a:endParaRPr lang="zh-CN" altLang="en-US" sz="4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82420" y="5214950"/>
            <a:ext cx="327685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1F497D">
                    <a:lumMod val="75000"/>
                  </a:srgbClr>
                </a:solidFill>
              </a:rPr>
              <a:t>答：做</a:t>
            </a:r>
            <a:r>
              <a:rPr lang="en-US" altLang="zh-CN" sz="3200" b="1" dirty="0" smtClean="0">
                <a:solidFill>
                  <a:srgbClr val="1F497D">
                    <a:lumMod val="75000"/>
                  </a:srgbClr>
                </a:solidFill>
              </a:rPr>
              <a:t>8</a:t>
            </a:r>
            <a:r>
              <a:rPr lang="zh-CN" altLang="en-US" sz="3200" b="1" dirty="0" smtClean="0">
                <a:solidFill>
                  <a:srgbClr val="1F497D">
                    <a:lumMod val="75000"/>
                  </a:srgbClr>
                </a:solidFill>
              </a:rPr>
              <a:t>张画需要</a:t>
            </a:r>
            <a:endParaRPr lang="en-US" altLang="zh-CN" sz="32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lvl="0"/>
            <a:r>
              <a:rPr lang="en-US" altLang="zh-CN" sz="3200" b="1" dirty="0" smtClean="0">
                <a:solidFill>
                  <a:srgbClr val="1F497D">
                    <a:lumMod val="75000"/>
                  </a:srgbClr>
                </a:solidFill>
              </a:rPr>
              <a:t>192</a:t>
            </a:r>
            <a:r>
              <a:rPr lang="zh-CN" altLang="en-US" sz="3200" b="1" dirty="0" smtClean="0">
                <a:solidFill>
                  <a:srgbClr val="1F497D">
                    <a:lumMod val="75000"/>
                  </a:srgbClr>
                </a:solidFill>
              </a:rPr>
              <a:t>个贝壳</a:t>
            </a:r>
            <a:endParaRPr lang="en-US" altLang="zh-CN" sz="32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5744" y="368256"/>
            <a:ext cx="1785950" cy="114300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14346" y="3071810"/>
            <a:ext cx="5286412" cy="857256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先算一共做几朵花？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4" name="内容占位符 3" descr="捕获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5876" y="939760"/>
            <a:ext cx="571504" cy="541658"/>
          </a:xfrm>
        </p:spPr>
      </p:pic>
      <p:pic>
        <p:nvPicPr>
          <p:cNvPr id="6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20" y="939760"/>
            <a:ext cx="571504" cy="541658"/>
          </a:xfrm>
          <a:prstGeom prst="rect">
            <a:avLst/>
          </a:prstGeom>
        </p:spPr>
      </p:pic>
      <p:pic>
        <p:nvPicPr>
          <p:cNvPr id="7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20" y="439694"/>
            <a:ext cx="571504" cy="541658"/>
          </a:xfrm>
          <a:prstGeom prst="rect">
            <a:avLst/>
          </a:prstGeom>
        </p:spPr>
      </p:pic>
      <p:pic>
        <p:nvPicPr>
          <p:cNvPr id="8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876" y="439694"/>
            <a:ext cx="571504" cy="541658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6572264" y="357166"/>
            <a:ext cx="1785950" cy="114300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96" y="928670"/>
            <a:ext cx="571504" cy="541658"/>
          </a:xfrm>
          <a:prstGeom prst="rect">
            <a:avLst/>
          </a:prstGeom>
        </p:spPr>
      </p:pic>
      <p:pic>
        <p:nvPicPr>
          <p:cNvPr id="56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928670"/>
            <a:ext cx="571504" cy="541658"/>
          </a:xfrm>
          <a:prstGeom prst="rect">
            <a:avLst/>
          </a:prstGeom>
        </p:spPr>
      </p:pic>
      <p:pic>
        <p:nvPicPr>
          <p:cNvPr id="57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428604"/>
            <a:ext cx="571504" cy="541658"/>
          </a:xfrm>
          <a:prstGeom prst="rect">
            <a:avLst/>
          </a:prstGeom>
        </p:spPr>
      </p:pic>
      <p:pic>
        <p:nvPicPr>
          <p:cNvPr id="58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96" y="428604"/>
            <a:ext cx="571504" cy="541658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4572000" y="357166"/>
            <a:ext cx="1785950" cy="114300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928670"/>
            <a:ext cx="571504" cy="541658"/>
          </a:xfrm>
          <a:prstGeom prst="rect">
            <a:avLst/>
          </a:prstGeom>
        </p:spPr>
      </p:pic>
      <p:pic>
        <p:nvPicPr>
          <p:cNvPr id="61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928670"/>
            <a:ext cx="571504" cy="541658"/>
          </a:xfrm>
          <a:prstGeom prst="rect">
            <a:avLst/>
          </a:prstGeom>
        </p:spPr>
      </p:pic>
      <p:pic>
        <p:nvPicPr>
          <p:cNvPr id="62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428604"/>
            <a:ext cx="571504" cy="541658"/>
          </a:xfrm>
          <a:prstGeom prst="rect">
            <a:avLst/>
          </a:prstGeom>
        </p:spPr>
      </p:pic>
      <p:pic>
        <p:nvPicPr>
          <p:cNvPr id="63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428604"/>
            <a:ext cx="571504" cy="541658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2643174" y="357166"/>
            <a:ext cx="1785950" cy="114300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5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928670"/>
            <a:ext cx="571504" cy="541658"/>
          </a:xfrm>
          <a:prstGeom prst="rect">
            <a:avLst/>
          </a:prstGeom>
        </p:spPr>
      </p:pic>
      <p:pic>
        <p:nvPicPr>
          <p:cNvPr id="66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928670"/>
            <a:ext cx="571504" cy="541658"/>
          </a:xfrm>
          <a:prstGeom prst="rect">
            <a:avLst/>
          </a:prstGeom>
        </p:spPr>
      </p:pic>
      <p:pic>
        <p:nvPicPr>
          <p:cNvPr id="67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428604"/>
            <a:ext cx="571504" cy="541658"/>
          </a:xfrm>
          <a:prstGeom prst="rect">
            <a:avLst/>
          </a:prstGeom>
        </p:spPr>
      </p:pic>
      <p:pic>
        <p:nvPicPr>
          <p:cNvPr id="68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428604"/>
            <a:ext cx="571504" cy="541658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6357950" y="1785926"/>
            <a:ext cx="1785950" cy="114300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082" y="2357430"/>
            <a:ext cx="571504" cy="541658"/>
          </a:xfrm>
          <a:prstGeom prst="rect">
            <a:avLst/>
          </a:prstGeom>
        </p:spPr>
      </p:pic>
      <p:pic>
        <p:nvPicPr>
          <p:cNvPr id="71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26" y="2357430"/>
            <a:ext cx="571504" cy="541658"/>
          </a:xfrm>
          <a:prstGeom prst="rect">
            <a:avLst/>
          </a:prstGeom>
        </p:spPr>
      </p:pic>
      <p:pic>
        <p:nvPicPr>
          <p:cNvPr id="72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26" y="1857364"/>
            <a:ext cx="571504" cy="541658"/>
          </a:xfrm>
          <a:prstGeom prst="rect">
            <a:avLst/>
          </a:prstGeom>
        </p:spPr>
      </p:pic>
      <p:pic>
        <p:nvPicPr>
          <p:cNvPr id="73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082" y="1857364"/>
            <a:ext cx="571504" cy="541658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4429124" y="1785926"/>
            <a:ext cx="1785950" cy="114300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5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2357430"/>
            <a:ext cx="571504" cy="541658"/>
          </a:xfrm>
          <a:prstGeom prst="rect">
            <a:avLst/>
          </a:prstGeom>
        </p:spPr>
      </p:pic>
      <p:pic>
        <p:nvPicPr>
          <p:cNvPr id="76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357430"/>
            <a:ext cx="571504" cy="541658"/>
          </a:xfrm>
          <a:prstGeom prst="rect">
            <a:avLst/>
          </a:prstGeom>
        </p:spPr>
      </p:pic>
      <p:pic>
        <p:nvPicPr>
          <p:cNvPr id="77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857364"/>
            <a:ext cx="571504" cy="541658"/>
          </a:xfrm>
          <a:prstGeom prst="rect">
            <a:avLst/>
          </a:prstGeom>
        </p:spPr>
      </p:pic>
      <p:pic>
        <p:nvPicPr>
          <p:cNvPr id="78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1857364"/>
            <a:ext cx="571504" cy="541658"/>
          </a:xfrm>
          <a:prstGeom prst="rect">
            <a:avLst/>
          </a:prstGeom>
        </p:spPr>
      </p:pic>
      <p:sp>
        <p:nvSpPr>
          <p:cNvPr id="79" name="矩形 78"/>
          <p:cNvSpPr/>
          <p:nvPr/>
        </p:nvSpPr>
        <p:spPr>
          <a:xfrm>
            <a:off x="2500298" y="1785926"/>
            <a:ext cx="1785950" cy="114300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0" y="2357430"/>
            <a:ext cx="571504" cy="541658"/>
          </a:xfrm>
          <a:prstGeom prst="rect">
            <a:avLst/>
          </a:prstGeom>
        </p:spPr>
      </p:pic>
      <p:pic>
        <p:nvPicPr>
          <p:cNvPr id="81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2357430"/>
            <a:ext cx="571504" cy="541658"/>
          </a:xfrm>
          <a:prstGeom prst="rect">
            <a:avLst/>
          </a:prstGeom>
        </p:spPr>
      </p:pic>
      <p:pic>
        <p:nvPicPr>
          <p:cNvPr id="82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1857364"/>
            <a:ext cx="571504" cy="541658"/>
          </a:xfrm>
          <a:prstGeom prst="rect">
            <a:avLst/>
          </a:prstGeom>
        </p:spPr>
      </p:pic>
      <p:pic>
        <p:nvPicPr>
          <p:cNvPr id="83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0" y="1857364"/>
            <a:ext cx="571504" cy="541658"/>
          </a:xfrm>
          <a:prstGeom prst="rect">
            <a:avLst/>
          </a:prstGeom>
        </p:spPr>
      </p:pic>
      <p:sp>
        <p:nvSpPr>
          <p:cNvPr id="84" name="矩形 83"/>
          <p:cNvSpPr/>
          <p:nvPr/>
        </p:nvSpPr>
        <p:spPr>
          <a:xfrm>
            <a:off x="571472" y="1785926"/>
            <a:ext cx="1785950" cy="114300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5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2357430"/>
            <a:ext cx="571504" cy="541658"/>
          </a:xfrm>
          <a:prstGeom prst="rect">
            <a:avLst/>
          </a:prstGeom>
        </p:spPr>
      </p:pic>
      <p:pic>
        <p:nvPicPr>
          <p:cNvPr id="86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2357430"/>
            <a:ext cx="571504" cy="541658"/>
          </a:xfrm>
          <a:prstGeom prst="rect">
            <a:avLst/>
          </a:prstGeom>
        </p:spPr>
      </p:pic>
      <p:pic>
        <p:nvPicPr>
          <p:cNvPr id="87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857364"/>
            <a:ext cx="571504" cy="541658"/>
          </a:xfrm>
          <a:prstGeom prst="rect">
            <a:avLst/>
          </a:prstGeom>
        </p:spPr>
      </p:pic>
      <p:pic>
        <p:nvPicPr>
          <p:cNvPr id="88" name="内容占位符 3" descr="捕获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1857364"/>
            <a:ext cx="571504" cy="541658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357158" y="3857628"/>
            <a:ext cx="3929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一幅</a:t>
            </a: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朵花，有 </a:t>
            </a:r>
            <a:r>
              <a:rPr lang="en-US" altLang="zh-CN" sz="2800" b="1" dirty="0" smtClean="0"/>
              <a:t>8</a:t>
            </a:r>
            <a:r>
              <a:rPr lang="zh-CN" altLang="en-US" sz="2800" b="1" dirty="0" smtClean="0"/>
              <a:t>幅画</a:t>
            </a:r>
            <a:endParaRPr lang="zh-CN" altLang="en-US" sz="2800" b="1" dirty="0"/>
          </a:p>
        </p:txBody>
      </p:sp>
      <p:sp>
        <p:nvSpPr>
          <p:cNvPr id="90" name="TextBox 89"/>
          <p:cNvSpPr txBox="1"/>
          <p:nvPr/>
        </p:nvSpPr>
        <p:spPr>
          <a:xfrm>
            <a:off x="357158" y="5572140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一共</a:t>
            </a:r>
            <a:r>
              <a:rPr lang="en-US" altLang="zh-CN" sz="2800" b="1" dirty="0" smtClean="0"/>
              <a:t>32</a:t>
            </a:r>
            <a:r>
              <a:rPr lang="zh-CN" altLang="en-US" sz="2800" b="1" dirty="0" smtClean="0"/>
              <a:t>朵花，一朵</a:t>
            </a:r>
            <a:r>
              <a:rPr lang="en-US" altLang="zh-CN" sz="2800" b="1" dirty="0" smtClean="0"/>
              <a:t>6</a:t>
            </a:r>
            <a:r>
              <a:rPr lang="zh-CN" altLang="en-US" sz="2800" b="1" dirty="0" smtClean="0"/>
              <a:t>个贝壳</a:t>
            </a:r>
            <a:endParaRPr lang="zh-CN" altLang="en-US" sz="2800" b="1" dirty="0"/>
          </a:p>
        </p:txBody>
      </p:sp>
      <p:sp>
        <p:nvSpPr>
          <p:cNvPr id="91" name="TextBox 90"/>
          <p:cNvSpPr txBox="1"/>
          <p:nvPr/>
        </p:nvSpPr>
        <p:spPr>
          <a:xfrm>
            <a:off x="857224" y="4357694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2">
                    <a:lumMod val="75000"/>
                  </a:schemeClr>
                </a:solidFill>
              </a:rPr>
              <a:t>4 ×8=32</a:t>
            </a:r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（朵）</a:t>
            </a:r>
            <a:endParaRPr lang="zh-CN" altLang="en-US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85786" y="6000768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2">
                    <a:lumMod val="75000"/>
                  </a:schemeClr>
                </a:solidFill>
              </a:rPr>
              <a:t>6×32=192</a:t>
            </a:r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（朵）</a:t>
            </a:r>
            <a:endParaRPr lang="zh-CN" altLang="en-US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85720" y="5000636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再算一共用多少贝壳？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286380" y="3286124"/>
            <a:ext cx="34290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tx2">
                    <a:lumMod val="75000"/>
                  </a:schemeClr>
                </a:solidFill>
              </a:rPr>
              <a:t>   4 ×8 ×6</a:t>
            </a:r>
          </a:p>
          <a:p>
            <a:endParaRPr lang="zh-CN" altLang="en-US" sz="4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214942" y="5429264"/>
            <a:ext cx="32861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1F497D">
                    <a:lumMod val="75000"/>
                  </a:srgbClr>
                </a:solidFill>
              </a:rPr>
              <a:t>答：做</a:t>
            </a:r>
            <a:r>
              <a:rPr lang="en-US" altLang="zh-CN" sz="3200" b="1" dirty="0" smtClean="0">
                <a:solidFill>
                  <a:srgbClr val="1F497D">
                    <a:lumMod val="75000"/>
                  </a:srgbClr>
                </a:solidFill>
              </a:rPr>
              <a:t>8</a:t>
            </a:r>
            <a:r>
              <a:rPr lang="zh-CN" altLang="en-US" sz="3200" b="1" dirty="0" smtClean="0">
                <a:solidFill>
                  <a:srgbClr val="1F497D">
                    <a:lumMod val="75000"/>
                  </a:srgbClr>
                </a:solidFill>
              </a:rPr>
              <a:t>张画需要</a:t>
            </a:r>
            <a:r>
              <a:rPr lang="en-US" altLang="zh-CN" sz="3200" b="1" dirty="0" smtClean="0">
                <a:solidFill>
                  <a:srgbClr val="1F497D">
                    <a:lumMod val="75000"/>
                  </a:srgbClr>
                </a:solidFill>
              </a:rPr>
              <a:t>192</a:t>
            </a:r>
            <a:r>
              <a:rPr lang="zh-CN" altLang="en-US" sz="3200" b="1" dirty="0" smtClean="0">
                <a:solidFill>
                  <a:srgbClr val="1F497D">
                    <a:lumMod val="75000"/>
                  </a:srgbClr>
                </a:solidFill>
              </a:rPr>
              <a:t>个贝壳</a:t>
            </a:r>
            <a:endParaRPr lang="en-US" altLang="zh-CN" sz="32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5286380" y="4643446"/>
            <a:ext cx="31470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400" b="1" dirty="0" smtClean="0">
                <a:solidFill>
                  <a:srgbClr val="1F497D">
                    <a:lumMod val="75000"/>
                  </a:srgbClr>
                </a:solidFill>
              </a:rPr>
              <a:t>= 192</a:t>
            </a:r>
            <a:r>
              <a:rPr lang="zh-CN" altLang="en-US" sz="4400" b="1" dirty="0" smtClean="0">
                <a:solidFill>
                  <a:srgbClr val="1F497D">
                    <a:lumMod val="75000"/>
                  </a:srgbClr>
                </a:solidFill>
              </a:rPr>
              <a:t>（个）</a:t>
            </a:r>
            <a:endParaRPr lang="en-US" altLang="zh-CN" sz="4400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286380" y="3929066"/>
            <a:ext cx="31432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400" b="1" dirty="0" smtClean="0">
                <a:solidFill>
                  <a:srgbClr val="1F497D">
                    <a:lumMod val="75000"/>
                  </a:srgbClr>
                </a:solidFill>
              </a:rPr>
              <a:t>= 32 ×6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0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2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7" dur="1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54" grpId="0" animBg="1"/>
      <p:bldP spid="59" grpId="0" animBg="1"/>
      <p:bldP spid="64" grpId="0" animBg="1"/>
      <p:bldP spid="69" grpId="0" animBg="1"/>
      <p:bldP spid="74" grpId="0" animBg="1"/>
      <p:bldP spid="79" grpId="0" animBg="1"/>
      <p:bldP spid="84" grpId="0" animBg="1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剪辑00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3505200"/>
            <a:ext cx="2743200" cy="2514600"/>
          </a:xfrm>
          <a:prstGeom prst="rect">
            <a:avLst/>
          </a:prstGeom>
          <a:noFill/>
        </p:spPr>
      </p:pic>
      <p:sp>
        <p:nvSpPr>
          <p:cNvPr id="33795" name="AutoShape 3"/>
          <p:cNvSpPr>
            <a:spLocks noChangeArrowheads="1"/>
          </p:cNvSpPr>
          <p:nvPr/>
        </p:nvSpPr>
        <p:spPr bwMode="auto">
          <a:xfrm>
            <a:off x="1066800" y="1219200"/>
            <a:ext cx="3733800" cy="1600200"/>
          </a:xfrm>
          <a:prstGeom prst="cloudCallout">
            <a:avLst>
              <a:gd name="adj1" fmla="val 4208"/>
              <a:gd name="adj2" fmla="val 120042"/>
            </a:avLst>
          </a:prstGeom>
          <a:solidFill>
            <a:srgbClr val="FFCCFF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en-US" altLang="zh-CN" sz="2800" b="1" dirty="0">
                <a:latin typeface="Times New Roman" pitchFamily="18" charset="0"/>
                <a:ea typeface="楷体_GB2312" pitchFamily="49" charset="-122"/>
              </a:rPr>
              <a:t>     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根据处方买一瓶药够吗？</a:t>
            </a: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5943600" y="1066800"/>
            <a:ext cx="1905000" cy="2362200"/>
          </a:xfrm>
          <a:prstGeom prst="foldedCorner">
            <a:avLst>
              <a:gd name="adj" fmla="val 12500"/>
            </a:avLst>
          </a:prstGeom>
          <a:solidFill>
            <a:srgbClr val="FFFFCC">
              <a:alpha val="50000"/>
            </a:srgbClr>
          </a:solidFill>
          <a:ln w="9525">
            <a:solidFill>
              <a:srgbClr val="070605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 altLang="zh-CN" sz="2800">
              <a:latin typeface="Times New Roman" pitchFamily="18" charset="0"/>
            </a:endParaRPr>
          </a:p>
          <a:p>
            <a:pPr algn="ctr"/>
            <a:endParaRPr kumimoji="1" lang="en-US" altLang="zh-CN" sz="2800">
              <a:latin typeface="Times New Roman" pitchFamily="18" charset="0"/>
            </a:endParaRPr>
          </a:p>
          <a:p>
            <a:pPr algn="ctr"/>
            <a:endParaRPr kumimoji="1" lang="en-US" altLang="zh-CN" sz="2800">
              <a:latin typeface="Times New Roman" pitchFamily="18" charset="0"/>
            </a:endParaRPr>
          </a:p>
          <a:p>
            <a:pPr algn="ctr"/>
            <a:endParaRPr kumimoji="1" lang="en-US" altLang="zh-CN" sz="2800">
              <a:latin typeface="Times New Roman" pitchFamily="18" charset="0"/>
            </a:endParaRPr>
          </a:p>
          <a:p>
            <a:pPr algn="ctr"/>
            <a:r>
              <a:rPr kumimoji="1" lang="en-US" altLang="zh-CN" sz="2800">
                <a:latin typeface="Times New Roman" pitchFamily="18" charset="0"/>
              </a:rPr>
              <a:t>  </a:t>
            </a:r>
          </a:p>
          <a:p>
            <a:pPr algn="ctr"/>
            <a:endParaRPr kumimoji="1" lang="en-US" altLang="zh-CN" sz="2800">
              <a:latin typeface="Times New Roman" pitchFamily="18" charset="0"/>
            </a:endParaRPr>
          </a:p>
          <a:p>
            <a:pPr algn="ctr"/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处方</a:t>
            </a:r>
          </a:p>
          <a:p>
            <a:pPr algn="ctr"/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每日</a:t>
            </a:r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次，</a:t>
            </a:r>
          </a:p>
          <a:p>
            <a:pPr algn="ctr"/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每次</a:t>
            </a:r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15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克，</a:t>
            </a:r>
          </a:p>
          <a:p>
            <a:pPr algn="ctr"/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吃</a:t>
            </a:r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10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</a:rPr>
              <a:t>天</a:t>
            </a:r>
          </a:p>
          <a:p>
            <a:pPr algn="ctr"/>
            <a:endParaRPr kumimoji="1" lang="zh-CN" altLang="en-US" sz="2800" b="1">
              <a:latin typeface="Times New Roman" pitchFamily="18" charset="0"/>
            </a:endParaRPr>
          </a:p>
          <a:p>
            <a:pPr algn="ctr"/>
            <a:endParaRPr kumimoji="1" lang="zh-CN" altLang="en-US" sz="2800">
              <a:latin typeface="Times New Roman" pitchFamily="18" charset="0"/>
            </a:endParaRPr>
          </a:p>
          <a:p>
            <a:pPr algn="ctr"/>
            <a:endParaRPr kumimoji="1" lang="zh-CN" altLang="en-US" sz="2800">
              <a:latin typeface="Times New Roman" pitchFamily="18" charset="0"/>
            </a:endParaRPr>
          </a:p>
          <a:p>
            <a:pPr algn="ctr"/>
            <a:endParaRPr kumimoji="1" lang="zh-CN" altLang="en-US" sz="2800">
              <a:latin typeface="Times New Roman" pitchFamily="18" charset="0"/>
            </a:endParaRPr>
          </a:p>
          <a:p>
            <a:pPr algn="ctr"/>
            <a:endParaRPr kumimoji="1" lang="zh-CN" altLang="en-US" sz="2800">
              <a:latin typeface="Times New Roman" pitchFamily="18" charset="0"/>
            </a:endParaRPr>
          </a:p>
          <a:p>
            <a:pPr algn="ctr"/>
            <a:endParaRPr kumimoji="1" lang="en-US" altLang="zh-CN" sz="2800">
              <a:latin typeface="Times New Roman" pitchFamily="18" charset="0"/>
            </a:endParaRPr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762000"/>
            <a:ext cx="685800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3798" name="Object 6"/>
          <p:cNvGraphicFramePr>
            <a:graphicFrameLocks noChangeAspect="1"/>
          </p:cNvGraphicFramePr>
          <p:nvPr/>
        </p:nvGraphicFramePr>
        <p:xfrm>
          <a:off x="5467350" y="3733800"/>
          <a:ext cx="2533650" cy="2895600"/>
        </p:xfrm>
        <a:graphic>
          <a:graphicData uri="http://schemas.openxmlformats.org/presentationml/2006/ole">
            <p:oleObj spid="_x0000_s1026" name="位图图像" r:id="rId5" imgW="1448002" imgH="2333333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 descr="BAS001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685800" y="685800"/>
            <a:ext cx="7848600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/>
              <a:t>李阿姨：“我们家一个人每月大约产生</a:t>
            </a:r>
            <a:r>
              <a:rPr lang="en-US" altLang="zh-CN" sz="3600" dirty="0"/>
              <a:t>37</a:t>
            </a:r>
            <a:r>
              <a:rPr lang="zh-CN" altLang="en-US" sz="3600" dirty="0"/>
              <a:t>千克垃圾，我们家</a:t>
            </a:r>
            <a:r>
              <a:rPr lang="en-US" altLang="zh-CN" sz="3600" dirty="0"/>
              <a:t>3</a:t>
            </a:r>
            <a:r>
              <a:rPr lang="zh-CN" altLang="en-US" sz="3600" dirty="0"/>
              <a:t>口人一年产生多少千克垃圾？” </a:t>
            </a:r>
          </a:p>
          <a:p>
            <a:pPr>
              <a:spcBef>
                <a:spcPct val="50000"/>
              </a:spcBef>
            </a:pPr>
            <a:r>
              <a:rPr lang="zh-CN" altLang="en-US" sz="3600" dirty="0"/>
              <a:t>应该选下面哪个算式呢？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752600" y="3429000"/>
            <a:ext cx="518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</a:rPr>
              <a:t>A</a:t>
            </a:r>
            <a:r>
              <a:rPr lang="zh-CN" altLang="en-US" sz="3200">
                <a:solidFill>
                  <a:srgbClr val="FF0000"/>
                </a:solidFill>
              </a:rPr>
              <a:t>、</a:t>
            </a:r>
            <a:r>
              <a:rPr lang="en-US" altLang="zh-CN" sz="3200">
                <a:solidFill>
                  <a:srgbClr val="FF0000"/>
                </a:solidFill>
              </a:rPr>
              <a:t>37×12</a:t>
            </a:r>
            <a:r>
              <a:rPr lang="zh-CN" altLang="en-US" sz="3200">
                <a:solidFill>
                  <a:srgbClr val="FF0000"/>
                </a:solidFill>
              </a:rPr>
              <a:t>＝</a:t>
            </a:r>
            <a:r>
              <a:rPr lang="en-US" altLang="zh-CN" sz="3200">
                <a:solidFill>
                  <a:srgbClr val="FF0000"/>
                </a:solidFill>
              </a:rPr>
              <a:t>444</a:t>
            </a:r>
            <a:r>
              <a:rPr lang="zh-CN" altLang="en-US" sz="3200">
                <a:solidFill>
                  <a:srgbClr val="FF0000"/>
                </a:solidFill>
              </a:rPr>
              <a:t>（千克）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752600" y="4038600"/>
            <a:ext cx="586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</a:rPr>
              <a:t>B</a:t>
            </a:r>
            <a:r>
              <a:rPr lang="zh-CN" altLang="en-US" sz="3200" dirty="0">
                <a:solidFill>
                  <a:srgbClr val="FF0000"/>
                </a:solidFill>
              </a:rPr>
              <a:t>、</a:t>
            </a:r>
            <a:r>
              <a:rPr lang="en-US" altLang="zh-CN" sz="3200" dirty="0" smtClean="0">
                <a:solidFill>
                  <a:srgbClr val="FF0000"/>
                </a:solidFill>
              </a:rPr>
              <a:t>37×3</a:t>
            </a: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</a:rPr>
              <a:t>×</a:t>
            </a: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12</a:t>
            </a:r>
            <a:r>
              <a:rPr lang="zh-CN" altLang="en-US" sz="3200" dirty="0">
                <a:solidFill>
                  <a:srgbClr val="FF0000"/>
                </a:solidFill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</a:rPr>
              <a:t>1332</a:t>
            </a:r>
            <a:r>
              <a:rPr lang="zh-CN" altLang="en-US" sz="3200" dirty="0">
                <a:solidFill>
                  <a:srgbClr val="FF0000"/>
                </a:solidFill>
              </a:rPr>
              <a:t>（千克）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752600" y="4724400"/>
            <a:ext cx="518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</a:rPr>
              <a:t>C</a:t>
            </a:r>
            <a:r>
              <a:rPr lang="zh-CN" altLang="en-US" sz="3200">
                <a:solidFill>
                  <a:srgbClr val="FF0000"/>
                </a:solidFill>
              </a:rPr>
              <a:t>、</a:t>
            </a:r>
            <a:r>
              <a:rPr lang="en-US" altLang="zh-CN" sz="3200">
                <a:solidFill>
                  <a:srgbClr val="FF0000"/>
                </a:solidFill>
              </a:rPr>
              <a:t>37×3</a:t>
            </a:r>
            <a:r>
              <a:rPr lang="zh-CN" altLang="en-US" sz="3200">
                <a:solidFill>
                  <a:srgbClr val="FF0000"/>
                </a:solidFill>
              </a:rPr>
              <a:t>＝</a:t>
            </a:r>
            <a:r>
              <a:rPr lang="en-US" altLang="zh-CN" sz="3200">
                <a:solidFill>
                  <a:srgbClr val="FF0000"/>
                </a:solidFill>
              </a:rPr>
              <a:t>111</a:t>
            </a:r>
            <a:r>
              <a:rPr lang="zh-CN" altLang="en-US" sz="3200">
                <a:solidFill>
                  <a:srgbClr val="FF0000"/>
                </a:solidFill>
              </a:rPr>
              <a:t>（千克）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5715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450</Words>
  <PresentationFormat>全屏显示(4:3)</PresentationFormat>
  <Paragraphs>80</Paragraphs>
  <Slides>12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位图图像</vt:lpstr>
      <vt:lpstr>幻灯片 1</vt:lpstr>
      <vt:lpstr>幻灯片 2</vt:lpstr>
      <vt:lpstr>幻灯片 3</vt:lpstr>
      <vt:lpstr>幻灯片 4</vt:lpstr>
      <vt:lpstr>幻灯片 5</vt:lpstr>
      <vt:lpstr>一朵花有6个贝壳，一幅画4朵花</vt:lpstr>
      <vt:lpstr>先算一共做几朵花？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DADI</cp:lastModifiedBy>
  <cp:revision>9</cp:revision>
  <dcterms:created xsi:type="dcterms:W3CDTF">2011-09-25T10:28:08Z</dcterms:created>
  <dcterms:modified xsi:type="dcterms:W3CDTF">2011-09-28T02:47:28Z</dcterms:modified>
</cp:coreProperties>
</file>