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419" r:id="rId3"/>
    <p:sldId id="684" r:id="rId4"/>
    <p:sldId id="421" r:id="rId5"/>
    <p:sldId id="685" r:id="rId6"/>
    <p:sldId id="686" r:id="rId7"/>
    <p:sldId id="687" r:id="rId8"/>
    <p:sldId id="688" r:id="rId9"/>
    <p:sldId id="689" r:id="rId10"/>
    <p:sldId id="692" r:id="rId11"/>
    <p:sldId id="691" r:id="rId12"/>
    <p:sldId id="693" r:id="rId13"/>
    <p:sldId id="694" r:id="rId14"/>
    <p:sldId id="695" r:id="rId15"/>
    <p:sldId id="697" r:id="rId16"/>
    <p:sldId id="696" r:id="rId17"/>
    <p:sldId id="698" r:id="rId18"/>
    <p:sldId id="699" r:id="rId19"/>
    <p:sldId id="701" r:id="rId20"/>
    <p:sldId id="700" r:id="rId21"/>
    <p:sldId id="702" r:id="rId22"/>
    <p:sldId id="703" r:id="rId23"/>
    <p:sldId id="704" r:id="rId24"/>
    <p:sldId id="705" r:id="rId25"/>
    <p:sldId id="464" r:id="rId26"/>
    <p:sldId id="465" r:id="rId27"/>
    <p:sldId id="466" r:id="rId28"/>
    <p:sldId id="420" r:id="rId29"/>
    <p:sldId id="467" r:id="rId30"/>
    <p:sldId id="422" r:id="rId31"/>
    <p:sldId id="423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041" autoAdjust="0"/>
    <p:restoredTop sz="94660"/>
  </p:normalViewPr>
  <p:slideViewPr>
    <p:cSldViewPr snapToGrid="0">
      <p:cViewPr varScale="1">
        <p:scale>
          <a:sx n="68" d="100"/>
          <a:sy n="68" d="100"/>
        </p:scale>
        <p:origin x="-1148" y="-60"/>
      </p:cViewPr>
      <p:guideLst>
        <p:guide orient="horz" pos="2125"/>
        <p:guide pos="2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51116" y="75416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18169" y="299357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4451227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68602" y="609601"/>
            <a:ext cx="2441519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451212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4.png"/><Relationship Id="rId18" Type="http://schemas.openxmlformats.org/officeDocument/2006/relationships/image" Target="../media/image3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/>
          <a:srcRect b="82318"/>
          <a:stretch>
            <a:fillRect/>
          </a:stretch>
        </p:blipFill>
        <p:spPr bwMode="auto">
          <a:xfrm>
            <a:off x="1600772" y="756999"/>
            <a:ext cx="6884098" cy="150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0" y="2367280"/>
            <a:ext cx="5996305" cy="3994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12265" y="2760345"/>
            <a:ext cx="58724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树很孤单，喜鹊也很孤单。</a:t>
            </a:r>
            <a:endParaRPr lang="zh-CN" altLang="en-US" sz="3200"/>
          </a:p>
          <a:p>
            <a:r>
              <a:rPr lang="zh-CN" altLang="en-US" sz="3200"/>
              <a:t>树有了邻居，喜鹊也有了邻居。</a:t>
            </a:r>
            <a:endParaRPr lang="zh-CN" altLang="en-US" sz="3200"/>
          </a:p>
          <a:p>
            <a:r>
              <a:rPr lang="zh-CN" altLang="en-US" sz="3200"/>
              <a:t>树很快乐，喜鹊也很快乐。</a:t>
            </a:r>
            <a:endParaRPr lang="zh-CN" altLang="en-US" sz="3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12265" y="2760345"/>
            <a:ext cx="58724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树很孤单，喜鹊</a:t>
            </a:r>
            <a:r>
              <a:rPr lang="zh-CN" altLang="en-US" sz="3200">
                <a:solidFill>
                  <a:srgbClr val="FF0000"/>
                </a:solidFill>
              </a:rPr>
              <a:t>也</a:t>
            </a:r>
            <a:r>
              <a:rPr lang="zh-CN" altLang="en-US" sz="3200"/>
              <a:t>很孤单。</a:t>
            </a:r>
            <a:endParaRPr lang="zh-CN" altLang="en-US" sz="3200"/>
          </a:p>
          <a:p>
            <a:r>
              <a:rPr lang="zh-CN" altLang="en-US" sz="3200"/>
              <a:t>树有了邻居，喜鹊</a:t>
            </a:r>
            <a:r>
              <a:rPr lang="zh-CN" altLang="en-US" sz="3200">
                <a:solidFill>
                  <a:srgbClr val="FF0000"/>
                </a:solidFill>
              </a:rPr>
              <a:t>也</a:t>
            </a:r>
            <a:r>
              <a:rPr lang="zh-CN" altLang="en-US" sz="3200"/>
              <a:t>有了邻居。</a:t>
            </a:r>
            <a:endParaRPr lang="zh-CN" altLang="en-US" sz="3200"/>
          </a:p>
          <a:p>
            <a:r>
              <a:rPr lang="zh-CN" altLang="en-US" sz="3200"/>
              <a:t>树很快乐，喜鹊</a:t>
            </a:r>
            <a:r>
              <a:rPr lang="zh-CN" altLang="en-US" sz="3200">
                <a:solidFill>
                  <a:srgbClr val="FF0000"/>
                </a:solidFill>
              </a:rPr>
              <a:t>也</a:t>
            </a:r>
            <a:r>
              <a:rPr lang="zh-CN" altLang="en-US" sz="3200"/>
              <a:t>很快乐。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35760" y="4842510"/>
            <a:ext cx="5872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喜鹊睡觉了，鸟儿也</a:t>
            </a:r>
            <a:r>
              <a:rPr lang="en-US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________</a:t>
            </a:r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。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1810" y="5532755"/>
            <a:ext cx="6971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_________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，</a:t>
            </a: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_____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也</a:t>
            </a:r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________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。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 bwMode="auto">
          <a:xfrm>
            <a:off x="4655998" y="2971821"/>
            <a:ext cx="3200400" cy="3076575"/>
            <a:chOff x="0" y="0"/>
            <a:chExt cx="864" cy="864"/>
          </a:xfrm>
        </p:grpSpPr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bg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0" y="432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rot="-5400000">
              <a:off x="0" y="430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835298" y="2900154"/>
            <a:ext cx="2722880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bg2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居</a:t>
            </a:r>
            <a:endParaRPr lang="zh-CN" altLang="en-US" sz="2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/>
          <p:nvPr/>
        </p:nvGrpSpPr>
        <p:grpSpPr bwMode="auto">
          <a:xfrm>
            <a:off x="1278293" y="2973179"/>
            <a:ext cx="3091867" cy="3076575"/>
            <a:chOff x="0" y="0"/>
            <a:chExt cx="864" cy="864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bg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0" y="432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 rot="-5400000">
              <a:off x="0" y="430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463448" y="2843004"/>
            <a:ext cx="2722880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bg2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招</a:t>
            </a:r>
            <a:endParaRPr lang="zh-CN" altLang="en-US" sz="2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Group 8"/>
          <p:cNvGrpSpPr/>
          <p:nvPr/>
        </p:nvGrpSpPr>
        <p:grpSpPr bwMode="auto">
          <a:xfrm>
            <a:off x="4655998" y="2971821"/>
            <a:ext cx="3200400" cy="3076575"/>
            <a:chOff x="0" y="0"/>
            <a:chExt cx="864" cy="864"/>
          </a:xfrm>
        </p:grpSpPr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bg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0" y="432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rot="-5400000">
              <a:off x="0" y="430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894353" y="3042394"/>
            <a:ext cx="2722880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bg2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呼</a:t>
            </a:r>
            <a:endParaRPr lang="zh-CN" altLang="en-US" sz="2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/>
          <a:srcRect b="82318"/>
          <a:stretch>
            <a:fillRect/>
          </a:stretch>
        </p:blipFill>
        <p:spPr bwMode="auto">
          <a:xfrm>
            <a:off x="1600772" y="756999"/>
            <a:ext cx="6884098" cy="1505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0" y="2367280"/>
            <a:ext cx="5996305" cy="3994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18260" y="2513330"/>
            <a:ext cx="65608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鸟窝   邻居   招呼   孤单   快乐   安静</a:t>
            </a:r>
            <a:r>
              <a:rPr lang="zh-CN" altLang="en-US"/>
              <a:t>  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61640" y="2760345"/>
            <a:ext cx="50596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树很孤单，喜鹊也很孤单。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树很快乐，喜鹊也很快乐。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406525" y="2760345"/>
            <a:ext cx="17881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孤单</a:t>
            </a:r>
            <a:endParaRPr lang="zh-CN" altLang="en-US" sz="3200">
              <a:solidFill>
                <a:srgbClr val="FF0000"/>
              </a:solidFill>
            </a:endParaRPr>
          </a:p>
          <a:p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>
                <a:solidFill>
                  <a:srgbClr val="FF0000"/>
                </a:solidFill>
              </a:rPr>
              <a:t>快乐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9050" y="2940685"/>
            <a:ext cx="1152525" cy="2542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26560" y="4271645"/>
            <a:ext cx="944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孤</a:t>
            </a:r>
            <a:endParaRPr lang="zh-CN" altLang="en-US" sz="6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71440" y="4271645"/>
            <a:ext cx="17995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6290" y="5483225"/>
            <a:ext cx="5669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ym typeface="+mn-ea"/>
              </a:rPr>
              <a:t>树很孤单，喜鹊也很孤单。</a:t>
            </a:r>
            <a:endParaRPr lang="zh-CN" altLang="en-US" sz="36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b="46861"/>
          <a:stretch>
            <a:fillRect/>
          </a:stretch>
        </p:blipFill>
        <p:spPr>
          <a:xfrm>
            <a:off x="3671570" y="2608580"/>
            <a:ext cx="1409700" cy="1821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6700" y="238125"/>
            <a:ext cx="4768850" cy="614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/>
          <a:srcRect b="60535"/>
          <a:stretch>
            <a:fillRect/>
          </a:stretch>
        </p:blipFill>
        <p:spPr bwMode="auto">
          <a:xfrm>
            <a:off x="266700" y="238125"/>
            <a:ext cx="4768850" cy="2425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5328285" y="758825"/>
            <a:ext cx="3938905" cy="13836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好多好多树   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每棵树上     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每个鸟窝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/>
          <a:srcRect t="45365" b="31425"/>
          <a:stretch>
            <a:fillRect/>
          </a:stretch>
        </p:blipFill>
        <p:spPr bwMode="auto">
          <a:xfrm>
            <a:off x="266700" y="3025775"/>
            <a:ext cx="4768850" cy="142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5328285" y="3025775"/>
            <a:ext cx="3938905" cy="13836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每天   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叽叽喳喳     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安安静静</a:t>
            </a:r>
            <a:endParaRPr lang="zh-CN" altLang="en-US" sz="2800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28285" y="4695825"/>
            <a:ext cx="37090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快快乐乐、干干净净开开心心、高高兴兴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72665" y="2204720"/>
            <a:ext cx="319341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自由读课文：</a:t>
            </a:r>
            <a:endParaRPr lang="zh-CN" altLang="en-US" sz="4000"/>
          </a:p>
          <a:p>
            <a:r>
              <a:rPr lang="en-US" altLang="zh-CN" sz="4000"/>
              <a:t>1.</a:t>
            </a:r>
            <a:r>
              <a:rPr lang="zh-CN" altLang="en-US" sz="4000"/>
              <a:t>自己读</a:t>
            </a:r>
            <a:endParaRPr lang="zh-CN" altLang="en-US" sz="4000"/>
          </a:p>
          <a:p>
            <a:r>
              <a:rPr lang="en-US" altLang="zh-CN" sz="4000"/>
              <a:t>2.</a:t>
            </a:r>
            <a:r>
              <a:rPr lang="zh-CN" altLang="en-US" sz="4000"/>
              <a:t>同桌读</a:t>
            </a:r>
            <a:endParaRPr lang="zh-CN" altLang="en-US" sz="4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8050" y="1808480"/>
            <a:ext cx="82340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每天天一亮，喜鹊们（      ）叫几声，打着招呼（       ）。天一黑，他们又（      ）地（      ），（         ）地睡觉了。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023620" y="4029075"/>
            <a:ext cx="82340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每天，他们一起（        ），一起（         ）。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0960" y="501015"/>
            <a:ext cx="4608195" cy="6137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0705" y="501015"/>
            <a:ext cx="4768850" cy="614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-41910" y="1889125"/>
            <a:ext cx="6165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sym typeface="Wingdings" panose="05000000000000000000" charset="0"/>
              </a:rPr>
              <a:t></a:t>
            </a:r>
            <a:endParaRPr lang="zh-CN" altLang="en-US" sz="4000">
              <a:solidFill>
                <a:srgbClr val="FF0000"/>
              </a:solidFill>
              <a:sym typeface="Wingdings" panose="05000000000000000000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60960" y="2853690"/>
            <a:ext cx="63563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sym typeface="Wingdings" panose="05000000000000000000" charset="0"/>
              </a:rPr>
              <a:t></a:t>
            </a:r>
            <a:endParaRPr lang="zh-CN" altLang="en-US" sz="4000">
              <a:solidFill>
                <a:srgbClr val="FF0000"/>
              </a:solidFill>
              <a:sym typeface="Wingdings" panose="0500000000000000000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5345" y="501015"/>
            <a:ext cx="63563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sym typeface="Wingdings" panose="05000000000000000000" charset="0"/>
              </a:rPr>
              <a:t></a:t>
            </a:r>
            <a:endParaRPr lang="zh-CN" altLang="en-US" sz="4000">
              <a:solidFill>
                <a:srgbClr val="FF0000"/>
              </a:solidFill>
              <a:sym typeface="Wingdings" panose="05000000000000000000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6750" y="272923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6750" y="324739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</a:t>
            </a:r>
            <a:endParaRPr lang="zh-CN" altLang="en-US" sz="3600"/>
          </a:p>
        </p:txBody>
      </p:sp>
      <p:sp>
        <p:nvSpPr>
          <p:cNvPr id="10" name="文本框 9"/>
          <p:cNvSpPr txBox="1"/>
          <p:nvPr/>
        </p:nvSpPr>
        <p:spPr>
          <a:xfrm>
            <a:off x="4476750" y="451739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/>
          <p:nvPr/>
        </p:nvGrpSpPr>
        <p:grpSpPr bwMode="auto">
          <a:xfrm>
            <a:off x="1278293" y="2973179"/>
            <a:ext cx="3091867" cy="3076575"/>
            <a:chOff x="0" y="0"/>
            <a:chExt cx="864" cy="864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bg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0" y="432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 rot="-5400000">
              <a:off x="0" y="430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462813" y="2973179"/>
            <a:ext cx="2722880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bg2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endParaRPr lang="zh-CN" altLang="en-US" sz="2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99200" y="322961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  <a:sym typeface="+mn-ea"/>
              </a:rPr>
              <a:t>倒八</a:t>
            </a:r>
            <a:endParaRPr lang="zh-CN" altLang="en-US" sz="3600" b="1" dirty="0" smtClean="0"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2660" y="3090545"/>
            <a:ext cx="9429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/>
          <p:nvPr/>
        </p:nvGrpSpPr>
        <p:grpSpPr bwMode="auto">
          <a:xfrm>
            <a:off x="1278293" y="2973179"/>
            <a:ext cx="3091867" cy="3076575"/>
            <a:chOff x="0" y="0"/>
            <a:chExt cx="864" cy="864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bg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0" y="432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 rot="-5400000">
              <a:off x="0" y="430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462813" y="2973179"/>
            <a:ext cx="2722880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bg2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</a:t>
            </a:r>
            <a:endParaRPr lang="zh-CN" altLang="en-US" sz="2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Group 8"/>
          <p:cNvGrpSpPr/>
          <p:nvPr/>
        </p:nvGrpSpPr>
        <p:grpSpPr bwMode="auto">
          <a:xfrm>
            <a:off x="4655998" y="2971821"/>
            <a:ext cx="3200400" cy="3076575"/>
            <a:chOff x="0" y="0"/>
            <a:chExt cx="864" cy="864"/>
          </a:xfrm>
        </p:grpSpPr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bg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0" y="432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rot="-5400000">
              <a:off x="0" y="430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894353" y="2973179"/>
            <a:ext cx="2722880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bg2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endParaRPr lang="zh-CN" altLang="en-US" sz="2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5922" y="555174"/>
            <a:ext cx="4170784" cy="5554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346372" y="566057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只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9138" name="Picture 2" descr="http://img.zcool.cn/community/0135c657297a3932f875a3993fda74.jpg@1280w_1l_2o_100s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1680" y="1742003"/>
            <a:ext cx="3897135" cy="247757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291943" y="4321629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窝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62601" y="5148942"/>
            <a:ext cx="26468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鸟窝  狗窝  </a:t>
            </a:r>
            <a:endParaRPr lang="en-US" altLang="zh-CN" sz="32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鸡窝  蜂窝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/>
          <a:srcRect b="53593"/>
          <a:stretch>
            <a:fillRect/>
          </a:stretch>
        </p:blipFill>
        <p:spPr bwMode="auto">
          <a:xfrm>
            <a:off x="1628290" y="745705"/>
            <a:ext cx="5688768" cy="340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99457" y="4789712"/>
            <a:ext cx="803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种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84714" y="4757057"/>
            <a:ext cx="14253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都  </a:t>
            </a:r>
            <a:endParaRPr lang="en-US" altLang="zh-CN" sz="4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07627" y="4767940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邻居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84172" y="4561114"/>
            <a:ext cx="182614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都有鸟窝</a:t>
            </a:r>
            <a:endParaRPr lang="en-US" altLang="zh-CN" sz="32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都有喜鹊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/>
          <a:srcRect t="45434"/>
          <a:stretch>
            <a:fillRect/>
          </a:stretch>
        </p:blipFill>
        <p:spPr bwMode="auto">
          <a:xfrm>
            <a:off x="1748032" y="718458"/>
            <a:ext cx="5752224" cy="404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54834" y="5094523"/>
            <a:ext cx="20441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招呼  </a:t>
            </a:r>
            <a:endParaRPr lang="en-US" altLang="zh-CN" sz="4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8318" y="5050978"/>
            <a:ext cx="20441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快乐  </a:t>
            </a:r>
            <a:endParaRPr lang="en-US" altLang="zh-CN" sz="4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36032" y="5029206"/>
            <a:ext cx="32816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安安静静  </a:t>
            </a:r>
            <a:endParaRPr lang="en-US" altLang="zh-CN" sz="4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 t="20081" b="27858"/>
          <a:stretch>
            <a:fillRect/>
          </a:stretch>
        </p:blipFill>
        <p:spPr bwMode="auto">
          <a:xfrm>
            <a:off x="2194055" y="386443"/>
            <a:ext cx="5444996" cy="350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81" name="Rectangle 1"/>
          <p:cNvSpPr>
            <a:spLocks noChangeArrowheads="1"/>
          </p:cNvSpPr>
          <p:nvPr/>
        </p:nvSpPr>
        <p:spPr bwMode="auto">
          <a:xfrm>
            <a:off x="226174" y="4812443"/>
            <a:ext cx="8917826" cy="10286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9495" algn="r"/>
              </a:tabLst>
            </a:pPr>
            <a:r>
              <a:rPr kumimoji="0" lang="zh-CN" sz="2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从前，这里只有一棵树，树上只有一个鸟窝，鸟窝里只有一只喜鹊。</a:t>
            </a:r>
            <a:endParaRPr kumimoji="0" lang="zh-CN" sz="2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119495" algn="r"/>
              </a:tabLst>
            </a:pPr>
            <a:r>
              <a:rPr kumimoji="0" lang="zh-CN" sz="2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从前，这里有一棵树，树上有一个鸟窝，鸟窝里有一只喜鹊。</a:t>
            </a:r>
            <a:endParaRPr kumimoji="0" lang="zh-CN" sz="2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楷体_GB2312" pitchFamily="49" charset="-122"/>
              <a:ea typeface="楷体_GB2312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00600" y="676275"/>
            <a:ext cx="923925" cy="542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219325" y="1143000"/>
            <a:ext cx="923925" cy="6286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533900" y="1200150"/>
            <a:ext cx="1247775" cy="6286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6132" y="4099257"/>
            <a:ext cx="70724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一棵树    一个鸟窝     一只喜鹊。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74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1" grpId="0"/>
      <p:bldP spid="4" grpId="0" animBg="1"/>
      <p:bldP spid="5" grpId="0" animBg="1"/>
      <p:bldP spid="6" grpId="0" animBg="1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16087" y="4159956"/>
            <a:ext cx="1727200" cy="10724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孤单</a:t>
            </a:r>
            <a:endParaRPr lang="zh-CN" altLang="en-US" sz="4000" b="1" dirty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5442" y="5348100"/>
            <a:ext cx="36471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子字旁     倒八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 t="20081" b="27858"/>
          <a:stretch>
            <a:fillRect/>
          </a:stretch>
        </p:blipFill>
        <p:spPr bwMode="auto">
          <a:xfrm>
            <a:off x="2080763" y="450094"/>
            <a:ext cx="5444996" cy="350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/>
          <a:srcRect b="53228"/>
          <a:stretch>
            <a:fillRect/>
          </a:stretch>
        </p:blipFill>
        <p:spPr bwMode="auto">
          <a:xfrm>
            <a:off x="1232321" y="1001520"/>
            <a:ext cx="6585887" cy="396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0960" y="501015"/>
            <a:ext cx="4608195" cy="6137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0705" y="501015"/>
            <a:ext cx="4768850" cy="614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-41910" y="1889125"/>
            <a:ext cx="6165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sym typeface="Wingdings" panose="05000000000000000000" charset="0"/>
              </a:rPr>
              <a:t></a:t>
            </a:r>
            <a:endParaRPr lang="zh-CN" altLang="en-US" sz="4000">
              <a:solidFill>
                <a:srgbClr val="FF0000"/>
              </a:solidFill>
              <a:sym typeface="Wingdings" panose="05000000000000000000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60960" y="2853690"/>
            <a:ext cx="63563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sym typeface="Wingdings" panose="05000000000000000000" charset="0"/>
              </a:rPr>
              <a:t></a:t>
            </a:r>
            <a:endParaRPr lang="zh-CN" altLang="en-US" sz="4000">
              <a:solidFill>
                <a:srgbClr val="FF0000"/>
              </a:solidFill>
              <a:sym typeface="Wingdings" panose="0500000000000000000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5345" y="501015"/>
            <a:ext cx="63563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sym typeface="Wingdings" panose="05000000000000000000" charset="0"/>
              </a:rPr>
              <a:t></a:t>
            </a:r>
            <a:endParaRPr lang="zh-CN" altLang="en-US" sz="4000">
              <a:solidFill>
                <a:srgbClr val="FF0000"/>
              </a:solidFill>
              <a:sym typeface="Wingdings" panose="05000000000000000000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6750" y="272923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76750" y="324739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</a:t>
            </a:r>
            <a:endParaRPr lang="zh-CN" altLang="en-US" sz="3600"/>
          </a:p>
        </p:txBody>
      </p:sp>
      <p:sp>
        <p:nvSpPr>
          <p:cNvPr id="10" name="文本框 9"/>
          <p:cNvSpPr txBox="1"/>
          <p:nvPr/>
        </p:nvSpPr>
        <p:spPr>
          <a:xfrm>
            <a:off x="4476750" y="451739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</a:t>
            </a:r>
            <a:endParaRPr lang="zh-CN" altLang="en-US" sz="3600"/>
          </a:p>
        </p:txBody>
      </p:sp>
      <p:sp>
        <p:nvSpPr>
          <p:cNvPr id="11" name="椭圆 10"/>
          <p:cNvSpPr/>
          <p:nvPr/>
        </p:nvSpPr>
        <p:spPr>
          <a:xfrm>
            <a:off x="987425" y="3121660"/>
            <a:ext cx="537845" cy="25273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544435" y="3080385"/>
            <a:ext cx="537845" cy="25273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999355" y="3892550"/>
            <a:ext cx="537845" cy="25273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87603" y="1709447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孤单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鸟窝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邻居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都有</a:t>
            </a:r>
            <a:endParaRPr lang="zh-CN" altLang="en-US" sz="3600" b="1" dirty="0">
              <a:solidFill>
                <a:schemeClr val="accent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1278293" y="2973179"/>
            <a:ext cx="3091867" cy="3076575"/>
            <a:chOff x="0" y="0"/>
            <a:chExt cx="864" cy="864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bg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0" y="432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 rot="-5400000">
              <a:off x="0" y="430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463448" y="2843004"/>
            <a:ext cx="2749471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bg2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单</a:t>
            </a:r>
            <a:endParaRPr lang="zh-CN" altLang="en-US" sz="20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8" name="Group 8"/>
          <p:cNvGrpSpPr/>
          <p:nvPr/>
        </p:nvGrpSpPr>
        <p:grpSpPr bwMode="auto">
          <a:xfrm>
            <a:off x="4655998" y="2971821"/>
            <a:ext cx="3200400" cy="3076575"/>
            <a:chOff x="0" y="0"/>
            <a:chExt cx="864" cy="864"/>
          </a:xfrm>
        </p:grpSpPr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bg2"/>
                </a:buClr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­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bg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>
                <a:solidFill>
                  <a:srgbClr val="00009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0" y="432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rot="-5400000">
              <a:off x="0" y="430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835298" y="2900154"/>
            <a:ext cx="2749471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bg2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居</a:t>
            </a:r>
            <a:endParaRPr lang="zh-CN" altLang="en-US" sz="20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85575" y="697075"/>
            <a:ext cx="5517857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邻 都 窝 孤</a:t>
            </a:r>
            <a:r>
              <a:rPr lang="en-US" sz="36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鸟 居</a:t>
            </a:r>
            <a:r>
              <a:rPr lang="en-US" sz="36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有 单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68475" y="1974850"/>
            <a:ext cx="119888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/>
              <a:t>鸟窝</a:t>
            </a:r>
            <a:endParaRPr lang="zh-CN" altLang="en-US" sz="4000"/>
          </a:p>
          <a:p>
            <a:r>
              <a:rPr lang="zh-CN" altLang="en-US" sz="4000"/>
              <a:t>邻居</a:t>
            </a:r>
            <a:endParaRPr lang="zh-CN" altLang="en-US" sz="4000"/>
          </a:p>
          <a:p>
            <a:r>
              <a:rPr lang="zh-CN" altLang="en-US" sz="4000"/>
              <a:t>孤单</a:t>
            </a:r>
            <a:endParaRPr lang="zh-CN" altLang="en-US" sz="4000"/>
          </a:p>
          <a:p>
            <a:r>
              <a:rPr lang="zh-CN" altLang="en-US" sz="4000"/>
              <a:t>招呼</a:t>
            </a:r>
            <a:endParaRPr lang="zh-CN" altLang="en-US"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68475" y="1974850"/>
            <a:ext cx="120142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/>
              <a:t>鸟</a:t>
            </a:r>
            <a:r>
              <a:rPr lang="zh-CN" altLang="en-US" sz="4000">
                <a:solidFill>
                  <a:srgbClr val="FF0000"/>
                </a:solidFill>
              </a:rPr>
              <a:t>窝</a:t>
            </a:r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 sz="4000">
                <a:solidFill>
                  <a:srgbClr val="FF0000"/>
                </a:solidFill>
              </a:rPr>
              <a:t>邻</a:t>
            </a:r>
            <a:r>
              <a:rPr lang="zh-CN" altLang="en-US" sz="4000"/>
              <a:t>居</a:t>
            </a:r>
            <a:endParaRPr lang="zh-CN" altLang="en-US" sz="4000"/>
          </a:p>
          <a:p>
            <a:r>
              <a:rPr lang="zh-CN" altLang="en-US" sz="4000"/>
              <a:t>孤单</a:t>
            </a:r>
            <a:endParaRPr lang="zh-CN" altLang="en-US" sz="4000"/>
          </a:p>
          <a:p>
            <a:r>
              <a:rPr lang="zh-CN" altLang="en-US" sz="4000" b="1">
                <a:solidFill>
                  <a:srgbClr val="FF0000"/>
                </a:solidFill>
              </a:rPr>
              <a:t>招</a:t>
            </a:r>
            <a:r>
              <a:rPr lang="zh-CN" altLang="en-US" sz="4000">
                <a:solidFill>
                  <a:srgbClr val="FF0000"/>
                </a:solidFill>
              </a:rPr>
              <a:t>呼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855" y="1577975"/>
            <a:ext cx="1619250" cy="27806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00880" y="1577975"/>
            <a:ext cx="21939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居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23310" y="3075940"/>
            <a:ext cx="55848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居住  邻居  安居乐业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825682" y="591457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只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8930" y="591185"/>
            <a:ext cx="749046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/>
              <a:t>  </a:t>
            </a:r>
            <a:r>
              <a:rPr lang="zh-CN" altLang="en-US" sz="2800"/>
              <a:t>从前，这里</a:t>
            </a:r>
            <a:r>
              <a:rPr lang="zh-CN" altLang="en-US" sz="2800">
                <a:solidFill>
                  <a:srgbClr val="FF0000"/>
                </a:solidFill>
              </a:rPr>
              <a:t>只</a:t>
            </a:r>
            <a:r>
              <a:rPr lang="zh-CN" altLang="en-US" sz="2800"/>
              <a:t>有一棵树，树上</a:t>
            </a:r>
            <a:r>
              <a:rPr lang="zh-CN" altLang="en-US" sz="2800">
                <a:solidFill>
                  <a:srgbClr val="FF0000"/>
                </a:solidFill>
              </a:rPr>
              <a:t>只</a:t>
            </a:r>
            <a:r>
              <a:rPr lang="zh-CN" altLang="en-US" sz="2800"/>
              <a:t>有一个鸟窝，</a:t>
            </a:r>
            <a:endParaRPr lang="zh-CN" altLang="en-US" sz="2800"/>
          </a:p>
          <a:p>
            <a:r>
              <a:rPr lang="zh-CN" altLang="en-US" sz="2800"/>
              <a:t>鸟窝里</a:t>
            </a:r>
            <a:r>
              <a:rPr lang="zh-CN" altLang="en-US" sz="2800">
                <a:solidFill>
                  <a:srgbClr val="FF0000"/>
                </a:solidFill>
              </a:rPr>
              <a:t>只</a:t>
            </a:r>
            <a:r>
              <a:rPr lang="zh-CN" altLang="en-US" sz="2800"/>
              <a:t>有一</a:t>
            </a:r>
            <a:r>
              <a:rPr lang="zh-CN" altLang="en-US" sz="2800">
                <a:solidFill>
                  <a:srgbClr val="FF0000"/>
                </a:solidFill>
              </a:rPr>
              <a:t>只</a:t>
            </a:r>
            <a:r>
              <a:rPr lang="zh-CN" altLang="en-US" sz="2800"/>
              <a:t>喜鹊。</a:t>
            </a:r>
            <a:endParaRPr lang="zh-CN" altLang="en-US" sz="2800"/>
          </a:p>
        </p:txBody>
      </p:sp>
      <p:sp>
        <p:nvSpPr>
          <p:cNvPr id="3" name="TextBox 3"/>
          <p:cNvSpPr txBox="1"/>
          <p:nvPr/>
        </p:nvSpPr>
        <p:spPr>
          <a:xfrm>
            <a:off x="822597" y="3012982"/>
            <a:ext cx="803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种</a:t>
            </a:r>
            <a:endParaRPr lang="zh-CN" altLang="en-US" sz="4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5600" y="2724150"/>
            <a:ext cx="74377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后来，这里</a:t>
            </a:r>
            <a:r>
              <a:rPr lang="zh-CN" altLang="en-US" sz="2800">
                <a:solidFill>
                  <a:srgbClr val="FF0000"/>
                </a:solidFill>
              </a:rPr>
              <a:t>种</a:t>
            </a:r>
            <a:r>
              <a:rPr lang="zh-CN" altLang="en-US" sz="2800"/>
              <a:t>了好多好多树。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不过，回家睡觉了，倒可以做各</a:t>
            </a:r>
            <a:r>
              <a:rPr lang="zh-CN" altLang="en-US" sz="2800">
                <a:solidFill>
                  <a:srgbClr val="FF0000"/>
                </a:solidFill>
              </a:rPr>
              <a:t>种</a:t>
            </a:r>
            <a:r>
              <a:rPr lang="zh-CN" altLang="en-US" sz="2800"/>
              <a:t>各样的梦呢。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822325" y="5255260"/>
            <a:ext cx="79502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乐</a:t>
            </a:r>
            <a:endParaRPr lang="zh-CN" altLang="en-US" sz="4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1655" y="5255260"/>
            <a:ext cx="445008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树很快</a:t>
            </a:r>
            <a:r>
              <a:rPr lang="zh-CN" altLang="en-US" sz="2800">
                <a:solidFill>
                  <a:srgbClr val="FF0000"/>
                </a:solidFill>
              </a:rPr>
              <a:t>乐</a:t>
            </a:r>
            <a:r>
              <a:rPr lang="zh-CN" altLang="en-US" sz="2800"/>
              <a:t>，喜鹊也很快</a:t>
            </a:r>
            <a:r>
              <a:rPr lang="zh-CN" altLang="en-US" sz="2800">
                <a:solidFill>
                  <a:srgbClr val="FF0000"/>
                </a:solidFill>
              </a:rPr>
              <a:t>乐</a:t>
            </a:r>
            <a:r>
              <a:rPr lang="zh-CN" altLang="en-US" sz="2800"/>
              <a:t>。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我喜欢听音</a:t>
            </a:r>
            <a:r>
              <a:rPr lang="zh-CN" altLang="en-US" sz="2800">
                <a:solidFill>
                  <a:srgbClr val="FF0000"/>
                </a:solidFill>
              </a:rPr>
              <a:t>乐</a:t>
            </a:r>
            <a:r>
              <a:rPr lang="zh-CN" altLang="en-US" sz="2800"/>
              <a:t>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 t="23434" b="52766"/>
          <a:stretch>
            <a:fillRect/>
          </a:stretch>
        </p:blipFill>
        <p:spPr bwMode="auto">
          <a:xfrm>
            <a:off x="73660" y="67945"/>
            <a:ext cx="5312410" cy="16840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 t="39061" b="53593"/>
          <a:stretch>
            <a:fillRect/>
          </a:stretch>
        </p:blipFill>
        <p:spPr bwMode="auto">
          <a:xfrm>
            <a:off x="73660" y="5577840"/>
            <a:ext cx="5700395" cy="5384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 t="67264" b="24888"/>
          <a:stretch>
            <a:fillRect/>
          </a:stretch>
        </p:blipFill>
        <p:spPr bwMode="auto">
          <a:xfrm>
            <a:off x="152400" y="6116320"/>
            <a:ext cx="5752465" cy="58166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 l="56692" b="60697"/>
          <a:stretch>
            <a:fillRect/>
          </a:stretch>
        </p:blipFill>
        <p:spPr bwMode="auto">
          <a:xfrm>
            <a:off x="152400" y="2696845"/>
            <a:ext cx="2463800" cy="288099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138805" y="2887980"/>
            <a:ext cx="2331720" cy="1383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一棵树   </a:t>
            </a:r>
            <a:endParaRPr lang="zh-CN" altLang="en-US" sz="28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一个鸟窝     </a:t>
            </a:r>
            <a:endParaRPr lang="zh-CN" altLang="en-US" sz="28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一只喜鹊</a:t>
            </a:r>
            <a:endParaRPr lang="zh-CN" altLang="en-US" sz="28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70525" y="2887980"/>
            <a:ext cx="3938905" cy="13836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好多好多树   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每棵树上都有鸟窝     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每个鸟窝里都有喜鹊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2640" y="2366010"/>
            <a:ext cx="939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从前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2640" y="4271645"/>
            <a:ext cx="1267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孤单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74055" y="2366010"/>
            <a:ext cx="1130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后来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74055" y="4344035"/>
            <a:ext cx="1130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快乐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3138805" y="2887980"/>
            <a:ext cx="2331720" cy="1383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一棵树   </a:t>
            </a:r>
            <a:endParaRPr lang="zh-CN" altLang="en-US" sz="28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一个鸟窝     </a:t>
            </a:r>
            <a:endParaRPr lang="zh-CN" altLang="en-US" sz="28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一只喜鹊</a:t>
            </a:r>
            <a:endParaRPr lang="zh-CN" altLang="en-US" sz="28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70525" y="2887980"/>
            <a:ext cx="3938905" cy="13836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好多好多树   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每棵树上都有鸟窝     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每个鸟窝里都有喜鹊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2640" y="2366010"/>
            <a:ext cx="939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从前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2640" y="4271645"/>
            <a:ext cx="1267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孤单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74055" y="2366010"/>
            <a:ext cx="1130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后来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74055" y="4344035"/>
            <a:ext cx="1130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快乐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水滴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P020170117370347360339</Template>
  <TotalTime>0</TotalTime>
  <Words>789</Words>
  <Application>WPS 演示</Application>
  <PresentationFormat>全屏显示(4:3)</PresentationFormat>
  <Paragraphs>186</Paragraphs>
  <Slides>30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Wingdings</vt:lpstr>
      <vt:lpstr>楷体</vt:lpstr>
      <vt:lpstr>楷体_GB2312</vt:lpstr>
      <vt:lpstr>Times New Roman</vt:lpstr>
      <vt:lpstr>微软雅黑</vt:lpstr>
      <vt:lpstr>Arial Unicode MS</vt:lpstr>
      <vt:lpstr>Calibri</vt:lpstr>
      <vt:lpstr>Tw Cen MT</vt:lpstr>
      <vt:lpstr>字体管家初恋体</vt:lpstr>
      <vt:lpstr>新宋体</vt:lpstr>
      <vt:lpstr>水滴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统编一年级下册教材培训</dc:title>
  <dc:creator>user</dc:creator>
  <cp:lastModifiedBy>Administrator</cp:lastModifiedBy>
  <cp:revision>113</cp:revision>
  <dcterms:created xsi:type="dcterms:W3CDTF">2018-02-21T16:15:00Z</dcterms:created>
  <dcterms:modified xsi:type="dcterms:W3CDTF">2018-03-14T01:57:21Z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