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259" r:id="rId4"/>
    <p:sldId id="278" r:id="rId5"/>
    <p:sldId id="279" r:id="rId6"/>
    <p:sldId id="260" r:id="rId7"/>
    <p:sldId id="262" r:id="rId9"/>
    <p:sldId id="308" r:id="rId10"/>
    <p:sldId id="309" r:id="rId11"/>
    <p:sldId id="263" r:id="rId12"/>
    <p:sldId id="298" r:id="rId13"/>
    <p:sldId id="303" r:id="rId14"/>
    <p:sldId id="301" r:id="rId15"/>
    <p:sldId id="322" r:id="rId16"/>
    <p:sldId id="264" r:id="rId17"/>
    <p:sldId id="266" r:id="rId18"/>
    <p:sldId id="331" r:id="rId19"/>
    <p:sldId id="304" r:id="rId20"/>
    <p:sldId id="305" r:id="rId21"/>
    <p:sldId id="271" r:id="rId22"/>
    <p:sldId id="272" r:id="rId23"/>
    <p:sldId id="277" r:id="rId24"/>
  </p:sldIdLst>
  <p:sldSz cx="9144000" cy="5715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88613" y="1279287"/>
            <a:ext cx="5526519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fld id="{F0175445-7950-47EB-B953-2302C8DD068D}" type="slidenum">
              <a:rPr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2891267"/>
            <a:ext cx="6333104" cy="644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335"/>
            </a:lvl1pPr>
          </a:lstStyle>
          <a:p>
            <a:pPr lvl="0"/>
            <a:r>
              <a:rPr lang="zh-CN" altLang="en-US" dirty="0" smtClean="0"/>
              <a:t>小标题</a:t>
            </a:r>
            <a:endParaRPr lang="zh-CN" altLang="en-US" dirty="0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431594"/>
            <a:ext cx="7545579" cy="11049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800692"/>
            <a:ext cx="6063164" cy="1104900"/>
          </a:xfrm>
        </p:spPr>
        <p:txBody>
          <a:bodyPr/>
          <a:lstStyle>
            <a:lvl1pPr>
              <a:defRPr sz="233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025717"/>
            <a:ext cx="4785293" cy="685800"/>
          </a:xfrm>
        </p:spPr>
        <p:txBody>
          <a:bodyPr/>
          <a:lstStyle>
            <a:lvl1pPr algn="l"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5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5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5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5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/>
          <a:lstStyle/>
          <a:p>
            <a:fld id="{90C3B205-0A33-465C-A272-34975A50D1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/>
          <a:lstStyle/>
          <a:p>
            <a:fld id="{5BFC2BF4-A3F9-477E-A77C-72B099C49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517650"/>
            <a:ext cx="24288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大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2817813"/>
            <a:ext cx="229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checker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5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defRPr sz="2335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80320151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9580" y="311150"/>
            <a:ext cx="6144260" cy="322516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 flipV="1">
            <a:off x="685800" y="1397000"/>
            <a:ext cx="7315200" cy="76200"/>
          </a:xfrm>
        </p:spPr>
        <p:txBody>
          <a:bodyPr/>
          <a:p>
            <a:endParaRPr lang="zh-CN" altLang="en-US"/>
          </a:p>
        </p:txBody>
      </p:sp>
      <p:pic>
        <p:nvPicPr>
          <p:cNvPr id="23556" name="图片 4" descr="IMG_256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055" y="374015"/>
            <a:ext cx="1953260" cy="203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328420" y="2480945"/>
            <a:ext cx="1953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小鸡炖蘑菇</a:t>
            </a: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315" y="374015"/>
            <a:ext cx="243014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460" y="374015"/>
            <a:ext cx="250317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690" y="2799080"/>
            <a:ext cx="1953260" cy="134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2799080"/>
            <a:ext cx="2296160" cy="135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356610" y="2487930"/>
            <a:ext cx="2272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</a:t>
            </a:r>
            <a:r>
              <a:rPr lang="zh-CN" altLang="en-US"/>
              <a:t>蒸饺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822950" y="2458085"/>
            <a:ext cx="231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</a:t>
            </a:r>
            <a:r>
              <a:rPr lang="zh-CN" altLang="en-US"/>
              <a:t>炸酱面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67155" y="4231640"/>
            <a:ext cx="1870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zh-CN" altLang="en-US"/>
              <a:t>蛋炒饭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61385" y="4231640"/>
            <a:ext cx="2235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</a:t>
            </a:r>
            <a:r>
              <a:rPr lang="zh-CN" altLang="en-US"/>
              <a:t>小米粥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云形 17"/>
          <p:cNvSpPr/>
          <p:nvPr/>
        </p:nvSpPr>
        <p:spPr>
          <a:xfrm>
            <a:off x="250825" y="90805"/>
            <a:ext cx="2371090" cy="792480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认读字词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594360" y="883920"/>
            <a:ext cx="8122920" cy="371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     bō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jiān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fǔ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qié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kǎo</a:t>
            </a:r>
            <a:endParaRPr lang="en-US" altLang="zh-CN" sz="2335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凉拌菠</a:t>
            </a:r>
            <a:r>
              <a:rPr lang="zh-CN" altLang="en-US" sz="2665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煎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腐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</a:t>
            </a:r>
            <a:r>
              <a:rPr lang="zh-CN" altLang="en-US" sz="2665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     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endParaRPr lang="en-US" altLang="zh-CN" sz="266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335" b="1" dirty="0" smtClean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  </a:t>
            </a:r>
            <a:r>
              <a:rPr lang="zh-CN" altLang="en-US" sz="23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335" b="1" dirty="0" smtClean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335" b="1" dirty="0" smtClean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bào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dùn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mó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ɡū</a:t>
            </a:r>
            <a:r>
              <a:rPr lang="en-US" altLang="zh-CN" sz="2335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zhēnɡjiǎo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335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  葱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爆羊肉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小鸡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炖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 菇     蒸  饺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66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65" b="1" dirty="0" smtClean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     </a:t>
            </a:r>
            <a:endParaRPr lang="en-US" altLang="zh-CN" sz="1665" b="1" dirty="0" smtClean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335" b="1" dirty="0" smtClean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zhá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jiànɡ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zhōu</a:t>
            </a:r>
            <a:r>
              <a:rPr lang="en-US" altLang="zh-CN" sz="233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dàn       </a:t>
            </a:r>
            <a:endParaRPr lang="en-US" altLang="zh-CN" sz="2335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炸  酱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   小米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 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r>
              <a:rPr lang="zh-CN" altLang="en-US" sz="26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炒饭</a:t>
            </a:r>
            <a:endParaRPr lang="zh-CN" altLang="en-US" sz="266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292225" y="1464310"/>
            <a:ext cx="6332855" cy="3181350"/>
          </a:xfrm>
        </p:spPr>
        <p:txBody>
          <a:bodyPr/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凉拌菠菜  香煎豆腐   红烧茄子  </a:t>
            </a:r>
            <a:r>
              <a:rPr lang="zh-CN" altLang="zh-CN">
                <a:sym typeface="+mn-ea"/>
              </a:rPr>
              <a:t>烤鸭    </a:t>
            </a:r>
            <a:endParaRPr lang="zh-CN" altLang="zh-CN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水煮鱼    葱爆羊肉   </a:t>
            </a:r>
            <a:r>
              <a:rPr lang="zh-CN" altLang="zh-CN">
                <a:sym typeface="+mn-ea"/>
              </a:rPr>
              <a:t>小鸡炖蘑菇  蒸饺 </a:t>
            </a:r>
            <a:endParaRPr lang="zh-CN" altLang="zh-CN">
              <a:sym typeface="+mn-ea"/>
            </a:endParaRPr>
          </a:p>
          <a:p>
            <a:endParaRPr lang="zh-CN" altLang="zh-CN">
              <a:sym typeface="+mn-ea"/>
            </a:endParaRPr>
          </a:p>
          <a:p>
            <a:pPr algn="l"/>
            <a:r>
              <a:rPr lang="zh-CN" altLang="zh-CN">
                <a:sym typeface="+mn-ea"/>
              </a:rPr>
              <a:t>   炸酱面    小米粥</a:t>
            </a:r>
            <a:endParaRPr lang="zh-CN" altLang="en-US"/>
          </a:p>
          <a:p>
            <a:pPr algn="l"/>
            <a:r>
              <a:rPr lang="zh-CN" altLang="zh-CN">
                <a:sym typeface="+mn-ea"/>
              </a:rPr>
              <a:t>            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95325" y="1064895"/>
            <a:ext cx="7031355" cy="561975"/>
          </a:xfrm>
        </p:spPr>
        <p:txBody>
          <a:bodyPr/>
          <a:p>
            <a:pPr algn="l"/>
            <a:br>
              <a:rPr lang="zh-CN" altLang="en-US" sz="3200"/>
            </a:br>
            <a:r>
              <a:rPr lang="zh-CN" altLang="en-US" sz="3200"/>
              <a:t>   这些美食分别用了什么样的烹调方法？</a:t>
            </a:r>
            <a:br>
              <a:rPr lang="zh-CN" altLang="en-US"/>
            </a:br>
            <a:r>
              <a:rPr lang="zh-CN" altLang="en-US"/>
              <a:t>          </a:t>
            </a:r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46990" y="39370"/>
            <a:ext cx="2475230" cy="881380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3070" y="2771775"/>
            <a:ext cx="1243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sym typeface="+mn-ea"/>
              </a:rPr>
              <a:t>     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凉拌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98135" y="409765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80940" y="3509010"/>
            <a:ext cx="1177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zh-CN" altLang="en-US">
                <a:solidFill>
                  <a:srgbClr val="FF0000"/>
                </a:solidFill>
              </a:rPr>
              <a:t>炖</a:t>
            </a:r>
            <a:r>
              <a:rPr lang="en-US" altLang="zh-CN"/>
              <a:t>  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03650" y="2778760"/>
            <a:ext cx="4629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煎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00320" y="2704465"/>
            <a:ext cx="961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23355" y="2711450"/>
            <a:ext cx="566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51660" y="3494405"/>
            <a:ext cx="670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19780" y="3538855"/>
            <a:ext cx="104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42735" y="3568700"/>
            <a:ext cx="678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96110" y="4321175"/>
            <a:ext cx="723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1695" y="4351020"/>
            <a:ext cx="842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熬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285" y="800735"/>
            <a:ext cx="5810885" cy="970280"/>
          </a:xfrm>
        </p:spPr>
        <p:txBody>
          <a:bodyPr/>
          <a:p>
            <a:pPr algn="l"/>
            <a:r>
              <a:rPr lang="en-US" altLang="zh-CN" sz="3200"/>
              <a:t>   </a:t>
            </a:r>
            <a:r>
              <a:rPr lang="zh-CN" altLang="zh-CN" sz="3200"/>
              <a:t>你能把上面的几种美食进行分类吗？</a:t>
            </a:r>
            <a:br>
              <a:rPr lang="zh-CN" altLang="zh-CN"/>
            </a:br>
            <a:endParaRPr lang="zh-CN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1123950" y="1690370"/>
            <a:ext cx="942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/>
              <a:t>素菜：</a:t>
            </a:r>
            <a:endParaRPr lang="zh-CN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2109470" y="1690370"/>
            <a:ext cx="1228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凉拌菠菜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23920" y="1690370"/>
            <a:ext cx="1190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香煎豆腐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33620" y="1690370"/>
            <a:ext cx="137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红烧茄子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56970" y="2433320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荤菜：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57095" y="2423795"/>
            <a:ext cx="109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ym typeface="+mn-ea"/>
              </a:rPr>
              <a:t>烤鸭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38195" y="2423795"/>
            <a:ext cx="1276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水煮鱼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385945" y="2433320"/>
            <a:ext cx="1185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葱爆羊肉 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586095" y="2423795"/>
            <a:ext cx="1675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ym typeface="+mn-ea"/>
              </a:rPr>
              <a:t>小鸡炖蘑菇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23950" y="3147695"/>
            <a:ext cx="875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主食：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57095" y="3147695"/>
            <a:ext cx="942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ym typeface="+mn-ea"/>
              </a:rPr>
              <a:t>蒸饺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252470" y="3147695"/>
            <a:ext cx="1038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ym typeface="+mn-ea"/>
              </a:rPr>
              <a:t>炸酱面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459605" y="3147695"/>
            <a:ext cx="1038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ym typeface="+mn-ea"/>
              </a:rPr>
              <a:t>小米粥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1"/>
          <p:cNvSpPr>
            <a:spLocks noChangeArrowheads="1"/>
          </p:cNvSpPr>
          <p:nvPr/>
        </p:nvSpPr>
        <p:spPr bwMode="auto">
          <a:xfrm>
            <a:off x="1487858" y="609653"/>
            <a:ext cx="6408208" cy="30149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55600" indent="-355600" algn="l" hangingPunct="1">
              <a:lnSpc>
                <a:spcPct val="150000"/>
              </a:lnSpc>
              <a:defRPr/>
            </a:pPr>
            <a:r>
              <a:rPr lang="en-US" altLang="zh-CN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你还知道哪些美食使用了</a:t>
            </a:r>
            <a:r>
              <a:rPr lang="zh-CN" altLang="en-US" sz="266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凉拌、煎、红烧、烤、煮、爆、炖、蒸、炸、熬、炒</a:t>
            </a: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这些烹调方法的菜？</a:t>
            </a:r>
            <a:endParaRPr lang="en-US" altLang="zh-CN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indent="-355600" hangingPunct="1">
              <a:lnSpc>
                <a:spcPct val="150000"/>
              </a:lnSpc>
              <a:defRPr/>
            </a:pPr>
            <a:endParaRPr lang="en-US" altLang="zh-CN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indent="-355600" hangingPunct="1">
              <a:lnSpc>
                <a:spcPct val="150000"/>
              </a:lnSpc>
              <a:defRPr/>
            </a:pP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1408801" y="28950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5" y="604520"/>
            <a:ext cx="2283460" cy="152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824303" y="3533511"/>
            <a:ext cx="5912114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597535"/>
            <a:ext cx="2298065" cy="152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64640" y="297180"/>
            <a:ext cx="2124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/>
              <a:t>羊肉串</a:t>
            </a:r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942080" y="297180"/>
            <a:ext cx="1795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水 饺</a:t>
            </a: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591185"/>
            <a:ext cx="2198370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154420" y="297815"/>
            <a:ext cx="1624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包 子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" r="-1"/>
          <a:stretch>
            <a:fillRect/>
          </a:stretch>
        </p:blipFill>
        <p:spPr>
          <a:xfrm>
            <a:off x="1390650" y="2126615"/>
            <a:ext cx="2298700" cy="1595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8715" y="2126615"/>
            <a:ext cx="2283460" cy="16129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68120" y="3806825"/>
            <a:ext cx="216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炸丸子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778250" y="3844290"/>
            <a:ext cx="2026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炒土豆丝</a:t>
            </a: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460" y="2126615"/>
            <a:ext cx="2209800" cy="1612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6065520" y="3822065"/>
            <a:ext cx="1758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凉拌木耳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00x400_88fe44ee3ecbd81bfc453e581324653f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958215"/>
            <a:ext cx="2466975" cy="16452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02715" y="589915"/>
            <a:ext cx="2102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爆炒龙虾</a:t>
            </a:r>
            <a:endParaRPr lang="zh-CN" altLang="en-US"/>
          </a:p>
        </p:txBody>
      </p:sp>
      <p:pic>
        <p:nvPicPr>
          <p:cNvPr id="9" name="图片 8" descr="9422660_224529929000_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958215"/>
            <a:ext cx="2331720" cy="16446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10965" y="589915"/>
            <a:ext cx="1958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炖排骨</a:t>
            </a:r>
            <a:endParaRPr lang="zh-CN" altLang="en-US"/>
          </a:p>
        </p:txBody>
      </p:sp>
      <p:pic>
        <p:nvPicPr>
          <p:cNvPr id="11" name="图片 10" descr="mp30575599_1441378703584_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995" y="958215"/>
            <a:ext cx="2096770" cy="16440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040120" y="652145"/>
            <a:ext cx="1921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甜  汤</a:t>
            </a:r>
            <a:endParaRPr lang="zh-CN" altLang="en-US"/>
          </a:p>
        </p:txBody>
      </p:sp>
      <p:pic>
        <p:nvPicPr>
          <p:cNvPr id="13" name="图片 12" descr="t010c0daa8e24b80879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480" y="2603500"/>
            <a:ext cx="2433955" cy="1752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351915" y="4459605"/>
            <a:ext cx="2204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煎  包</a:t>
            </a:r>
            <a:endParaRPr lang="zh-CN" altLang="en-US"/>
          </a:p>
        </p:txBody>
      </p:sp>
      <p:pic>
        <p:nvPicPr>
          <p:cNvPr id="15" name="图片 14" descr="t0160a8ed6662955439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4435" y="2602230"/>
            <a:ext cx="2322195" cy="17526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784600" y="4451985"/>
            <a:ext cx="2168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红烧肉</a:t>
            </a:r>
            <a:endParaRPr lang="zh-CN" altLang="en-US"/>
          </a:p>
        </p:txBody>
      </p:sp>
      <p:pic>
        <p:nvPicPr>
          <p:cNvPr id="17" name="图片 16" descr="t019fb85a37f7b5c7a4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6630" y="2603500"/>
            <a:ext cx="2096135" cy="175196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112510" y="4430395"/>
            <a:ext cx="199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蛋 糕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5902" y="1469694"/>
            <a:ext cx="7545579" cy="1104900"/>
          </a:xfrm>
        </p:spPr>
        <p:txBody>
          <a:bodyPr/>
          <a:p>
            <a:pPr algn="l"/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r>
              <a:rPr lang="zh-CN" altLang="en-US"/>
              <a:t>    </a:t>
            </a:r>
            <a:r>
              <a:rPr lang="zh-CN" altLang="en-US" sz="3600"/>
              <a:t>你知道这些菜的制作过程吗？选择一种说一说。</a:t>
            </a:r>
            <a:br>
              <a:rPr lang="zh-CN" altLang="en-US"/>
            </a:br>
            <a:br>
              <a:rPr lang="zh-CN" altLang="en-US" sz="3200"/>
            </a:br>
            <a: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  <a:t>凉拌菠菜 香煎豆腐 红烧茄子 烤鸭</a:t>
            </a:r>
            <a:b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</a:br>
            <a:b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</a:br>
            <a: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  <a:t>水煮鱼   葱爆羊肉 小鸡炖蘑菇  </a:t>
            </a:r>
            <a:b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</a:br>
            <a:b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</a:br>
            <a:r>
              <a:rPr lang="zh-CN" altLang="en-US" sz="3200" b="1">
                <a:solidFill>
                  <a:srgbClr val="FF0000"/>
                </a:solidFill>
                <a:sym typeface="Calibri" panose="020F05020202040A0204" charset="0"/>
              </a:rPr>
              <a:t>蒸饺    炸酱面   小米粥  蛋炒饭</a:t>
            </a:r>
            <a:endParaRPr lang="zh-CN" altLang="en-US" sz="3200"/>
          </a:p>
        </p:txBody>
      </p:sp>
      <p:sp>
        <p:nvSpPr>
          <p:cNvPr id="5" name="云形 4"/>
          <p:cNvSpPr/>
          <p:nvPr/>
        </p:nvSpPr>
        <p:spPr>
          <a:xfrm>
            <a:off x="180340" y="81280"/>
            <a:ext cx="2533650" cy="753745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再说一说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/>
              <a:t>   </a:t>
            </a:r>
            <a:r>
              <a:rPr lang="zh-CN" altLang="en-US"/>
              <a:t>把你知道的一种菜的烹调过程写下来。</a:t>
            </a:r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>
            <a:off x="1327150" y="252730"/>
            <a:ext cx="6102350" cy="1179195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小练笔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2"/>
          <p:cNvSpPr txBox="1">
            <a:spLocks noChangeArrowheads="1"/>
          </p:cNvSpPr>
          <p:nvPr/>
        </p:nvSpPr>
        <p:spPr bwMode="auto">
          <a:xfrm>
            <a:off x="1701271" y="878417"/>
            <a:ext cx="6371167" cy="62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1.</a:t>
            </a:r>
            <a:r>
              <a:rPr lang="zh-CN" altLang="en-US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说一说：本文介绍了哪些中国美食？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A020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01271" y="1508125"/>
            <a:ext cx="5849938" cy="173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080" indent="70993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本文介绍了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11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种中国美食：凉拌菠菜、香煎豆腐、红烧茄子、烤鸭、水煮鱼、葱爆羊肉、小鸡炖蘑菇、蒸饺、炸酱面、小米粥、蛋炒饭。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A0204" charset="0"/>
            </a:endParaRPr>
          </a:p>
        </p:txBody>
      </p:sp>
      <p:sp>
        <p:nvSpPr>
          <p:cNvPr id="30724" name="矩形 5"/>
          <p:cNvSpPr>
            <a:spLocks noChangeArrowheads="1"/>
          </p:cNvSpPr>
          <p:nvPr/>
        </p:nvSpPr>
        <p:spPr bwMode="auto">
          <a:xfrm>
            <a:off x="1174749" y="3147787"/>
            <a:ext cx="6902979" cy="7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3055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2.</a:t>
            </a:r>
            <a:r>
              <a:rPr lang="zh-CN" altLang="en-US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本文介绍中国美食的哪几种烹调方法？　</a:t>
            </a:r>
            <a:endParaRPr lang="zh-CN" altLang="en-US" sz="2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A020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01271" y="3862256"/>
            <a:ext cx="6371167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65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本文介绍了中国美食的</a:t>
            </a:r>
            <a:r>
              <a:rPr lang="en-US" altLang="zh-CN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种烹调方法：凉拌、煎、红烧、烤、煮、爆、炖、蒸、炸、熬、炒。</a:t>
            </a:r>
            <a:endParaRPr lang="zh-CN" altLang="en-US" sz="26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1326886" y="25267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总结课文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 4"/>
          <p:cNvSpPr/>
          <p:nvPr/>
        </p:nvSpPr>
        <p:spPr>
          <a:xfrm>
            <a:off x="1222375" y="25267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趣味导入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2375" y="2800985"/>
            <a:ext cx="7013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62738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央视的美食纪录片</a:t>
            </a:r>
            <a:r>
              <a:rPr lang="en-US" altLang="zh-CN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《</a:t>
            </a:r>
            <a:r>
              <a:rPr lang="zh-CN" altLang="en-US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舌尖上的中国</a:t>
            </a:r>
            <a:r>
              <a:rPr lang="en-US" altLang="zh-CN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》</a:t>
            </a:r>
            <a:r>
              <a:rPr lang="zh-CN" altLang="en-US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风靡大江南北，同学们看过吗？琳琅满目的生态食材，风味独特的各色美食</a:t>
            </a:r>
            <a:r>
              <a:rPr lang="en-US" altLang="zh-CN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,</a:t>
            </a:r>
            <a:r>
              <a:rPr lang="zh-CN" altLang="en-US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cs typeface="Calibri" panose="020F05020202040A0204" charset="0"/>
                <a:sym typeface="+mn-ea"/>
              </a:rPr>
              <a:t>引燃了中国人对美食的热情。这节课我们就来了解一下我国有名的几道美食及其烹调方法。</a:t>
            </a:r>
            <a:endParaRPr lang="zh-CN" altLang="en-US"/>
          </a:p>
        </p:txBody>
      </p:sp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" b="17059"/>
          <a:stretch>
            <a:fillRect/>
          </a:stretch>
        </p:blipFill>
        <p:spPr bwMode="auto">
          <a:xfrm>
            <a:off x="4298950" y="573405"/>
            <a:ext cx="3244850" cy="222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 txBox="1">
            <a:spLocks noChangeArrowheads="1"/>
          </p:cNvSpPr>
          <p:nvPr/>
        </p:nvSpPr>
        <p:spPr bwMode="auto">
          <a:xfrm>
            <a:off x="1239520" y="973455"/>
            <a:ext cx="6684645" cy="126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Calibri" panose="020F05020202040A0204" charset="0"/>
              </a:rPr>
              <a:t>      </a:t>
            </a:r>
            <a:r>
              <a:rPr lang="zh-CN" altLang="en-US" sz="2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Calibri" panose="020F05020202040A0204" charset="0"/>
              </a:rPr>
              <a:t>向爸爸或妈妈请教，了解你最喜欢吃的一种美食需要的食材及制作过程。</a:t>
            </a:r>
            <a:endParaRPr lang="zh-CN" altLang="en-US" sz="2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Calibri" panose="020F05020202040A0204" charset="0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1326886" y="25267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33443" y="2309246"/>
            <a:ext cx="6596420" cy="7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175" indent="6223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A0204" charset="0"/>
              </a:rPr>
              <a:t> </a:t>
            </a:r>
            <a:endParaRPr lang="zh-CN" altLang="en-US" sz="26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A020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6"/>
          <p:cNvSpPr txBox="1"/>
          <p:nvPr/>
        </p:nvSpPr>
        <p:spPr>
          <a:xfrm>
            <a:off x="2579137" y="2222517"/>
            <a:ext cx="4318000" cy="1397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Font typeface="Arial" panose="020B0604020202020204" pitchFamily="34" charset="0"/>
              <a:defRPr sz="44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3665" dirty="0" smtClean="0"/>
              <a:t>谢    谢</a:t>
            </a:r>
            <a:endParaRPr lang="zh-CN" altLang="en-US" sz="3665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/>
              <a:t>   </a:t>
            </a:r>
            <a:r>
              <a:rPr lang="zh-CN" altLang="en-US"/>
              <a:t>自由读文，读准字音、注意字形</a:t>
            </a:r>
            <a:r>
              <a:rPr lang="en-US" altLang="zh-CN"/>
              <a:t>,</a:t>
            </a:r>
            <a:r>
              <a:rPr lang="zh-CN" altLang="en-US">
                <a:sym typeface="+mn-ea"/>
              </a:rPr>
              <a:t>画出不理解的字词。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495" y="800735"/>
            <a:ext cx="2419985" cy="1224280"/>
          </a:xfrm>
        </p:spPr>
        <p:txBody>
          <a:bodyPr/>
          <a:p>
            <a:r>
              <a:rPr lang="zh-CN" altLang="en-US" sz="3200"/>
              <a:t>再读课文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sym typeface="+mn-ea"/>
              </a:rPr>
              <a:t>想一想课文讲的是关于什么的？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094230" y="3045460"/>
            <a:ext cx="4287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</a:rPr>
              <a:t>(</a:t>
            </a:r>
            <a:r>
              <a:rPr lang="zh-CN" altLang="zh-CN" sz="2800">
                <a:solidFill>
                  <a:srgbClr val="FF0000"/>
                </a:solidFill>
              </a:rPr>
              <a:t>中国美食</a:t>
            </a:r>
            <a:r>
              <a:rPr lang="en-US" altLang="zh-CN" sz="2800">
                <a:solidFill>
                  <a:srgbClr val="FF0000"/>
                </a:solidFill>
              </a:rPr>
              <a:t>)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144573" y="1242219"/>
            <a:ext cx="84666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jiān</a:t>
            </a: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665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70073" y="1248267"/>
            <a:ext cx="933979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  </a:t>
            </a:r>
            <a:r>
              <a:rPr lang="en-US" altLang="zh-CN" sz="2335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fǔ</a:t>
            </a:r>
            <a:endParaRPr lang="en-US" altLang="zh-CN" sz="23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TextBox 17"/>
          <p:cNvSpPr txBox="1">
            <a:spLocks noChangeArrowheads="1"/>
          </p:cNvSpPr>
          <p:nvPr/>
        </p:nvSpPr>
        <p:spPr bwMode="auto">
          <a:xfrm>
            <a:off x="3133990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煎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TextBox 19"/>
          <p:cNvSpPr txBox="1">
            <a:spLocks noChangeArrowheads="1"/>
          </p:cNvSpPr>
          <p:nvPr/>
        </p:nvSpPr>
        <p:spPr bwMode="auto">
          <a:xfrm>
            <a:off x="4177771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腐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TextBox 20"/>
          <p:cNvSpPr txBox="1">
            <a:spLocks noChangeArrowheads="1"/>
          </p:cNvSpPr>
          <p:nvPr/>
        </p:nvSpPr>
        <p:spPr bwMode="auto">
          <a:xfrm>
            <a:off x="5111750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茄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24"/>
          <p:cNvSpPr txBox="1">
            <a:spLocks noChangeArrowheads="1"/>
          </p:cNvSpPr>
          <p:nvPr/>
        </p:nvSpPr>
        <p:spPr bwMode="auto">
          <a:xfrm>
            <a:off x="6256603" y="3855932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177665" y="2513965"/>
            <a:ext cx="6191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mó 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170295" y="2379345"/>
            <a:ext cx="108077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zhēnɡ</a:t>
            </a:r>
            <a:r>
              <a:rPr lang="en-US" altLang="zh-CN" sz="266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205095" y="2405380"/>
            <a:ext cx="66421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33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ɡū</a:t>
            </a:r>
            <a:endParaRPr lang="zh-CN" altLang="en-US" sz="23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255010" y="3562350"/>
            <a:ext cx="209994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zhá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72" name="TextBox 37"/>
          <p:cNvSpPr txBox="1">
            <a:spLocks noChangeArrowheads="1"/>
          </p:cNvSpPr>
          <p:nvPr/>
        </p:nvSpPr>
        <p:spPr bwMode="auto">
          <a:xfrm>
            <a:off x="4154805" y="2855595"/>
            <a:ext cx="7493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蘑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TextBox 38"/>
          <p:cNvSpPr txBox="1">
            <a:spLocks noChangeArrowheads="1"/>
          </p:cNvSpPr>
          <p:nvPr/>
        </p:nvSpPr>
        <p:spPr bwMode="auto">
          <a:xfrm>
            <a:off x="5041900" y="2782570"/>
            <a:ext cx="82740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菇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TextBox 39"/>
          <p:cNvSpPr txBox="1">
            <a:spLocks noChangeArrowheads="1"/>
          </p:cNvSpPr>
          <p:nvPr/>
        </p:nvSpPr>
        <p:spPr bwMode="auto">
          <a:xfrm>
            <a:off x="3255010" y="2855595"/>
            <a:ext cx="7156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炖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TextBox 43"/>
          <p:cNvSpPr txBox="1">
            <a:spLocks noChangeArrowheads="1"/>
          </p:cNvSpPr>
          <p:nvPr/>
        </p:nvSpPr>
        <p:spPr bwMode="auto">
          <a:xfrm>
            <a:off x="6247130" y="2847340"/>
            <a:ext cx="7277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蒸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TextBox 44"/>
          <p:cNvSpPr txBox="1">
            <a:spLocks noChangeArrowheads="1"/>
          </p:cNvSpPr>
          <p:nvPr/>
        </p:nvSpPr>
        <p:spPr bwMode="auto">
          <a:xfrm>
            <a:off x="2175510" y="3940810"/>
            <a:ext cx="6356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饺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256603" y="3554624"/>
            <a:ext cx="84798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dàn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089261" y="1263386"/>
            <a:ext cx="93397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qié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047365" y="2404745"/>
            <a:ext cx="94361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335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dùn</a:t>
            </a: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129896" y="1242219"/>
            <a:ext cx="101467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bō</a:t>
            </a: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665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81" name="TextBox 30"/>
          <p:cNvSpPr txBox="1">
            <a:spLocks noChangeArrowheads="1"/>
          </p:cNvSpPr>
          <p:nvPr/>
        </p:nvSpPr>
        <p:spPr bwMode="auto">
          <a:xfrm>
            <a:off x="2041261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菠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2" name="TextBox 31"/>
          <p:cNvSpPr txBox="1">
            <a:spLocks noChangeArrowheads="1"/>
          </p:cNvSpPr>
          <p:nvPr/>
        </p:nvSpPr>
        <p:spPr bwMode="auto">
          <a:xfrm>
            <a:off x="7130521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056438" y="1242219"/>
            <a:ext cx="933979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135332" y="3554889"/>
            <a:ext cx="107024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jiànɡ</a:t>
            </a:r>
            <a:endParaRPr lang="en-US" altLang="zh-CN" sz="23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85" name="TextBox 40"/>
          <p:cNvSpPr txBox="1">
            <a:spLocks noChangeArrowheads="1"/>
          </p:cNvSpPr>
          <p:nvPr/>
        </p:nvSpPr>
        <p:spPr bwMode="auto">
          <a:xfrm>
            <a:off x="4177401" y="3941022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酱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6" name="TextBox 41"/>
          <p:cNvSpPr txBox="1">
            <a:spLocks noChangeArrowheads="1"/>
          </p:cNvSpPr>
          <p:nvPr/>
        </p:nvSpPr>
        <p:spPr bwMode="auto">
          <a:xfrm>
            <a:off x="6170083" y="1807104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143625" y="1242219"/>
            <a:ext cx="93397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kǎo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88" name="TextBox 45"/>
          <p:cNvSpPr txBox="1">
            <a:spLocks noChangeArrowheads="1"/>
          </p:cNvSpPr>
          <p:nvPr/>
        </p:nvSpPr>
        <p:spPr bwMode="auto">
          <a:xfrm>
            <a:off x="3177382" y="3940387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炸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2175510" y="3562350"/>
            <a:ext cx="84582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jiǎo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90" name="TextBox 49"/>
          <p:cNvSpPr txBox="1">
            <a:spLocks noChangeArrowheads="1"/>
          </p:cNvSpPr>
          <p:nvPr/>
        </p:nvSpPr>
        <p:spPr bwMode="auto">
          <a:xfrm>
            <a:off x="2129790" y="2782570"/>
            <a:ext cx="19818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1" name="TextBox 51"/>
          <p:cNvSpPr txBox="1">
            <a:spLocks noChangeArrowheads="1"/>
          </p:cNvSpPr>
          <p:nvPr/>
        </p:nvSpPr>
        <p:spPr bwMode="auto">
          <a:xfrm>
            <a:off x="5236316" y="3855932"/>
            <a:ext cx="93397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粥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949450" y="2404745"/>
            <a:ext cx="9334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 bào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171228" y="3562244"/>
            <a:ext cx="107024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335" b="1">
                <a:solidFill>
                  <a:srgbClr val="FF0000"/>
                </a:solidFill>
                <a:latin typeface="宋体" panose="02010600030101010101" pitchFamily="2" charset="-122"/>
              </a:rPr>
              <a:t>zhōu</a:t>
            </a:r>
            <a:endParaRPr lang="en-US" altLang="zh-CN" sz="23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云形 37"/>
          <p:cNvSpPr/>
          <p:nvPr/>
        </p:nvSpPr>
        <p:spPr>
          <a:xfrm>
            <a:off x="15875" y="163195"/>
            <a:ext cx="3954145" cy="946785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读一读，认一认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35" grpId="0"/>
      <p:bldP spid="47" grpId="0"/>
      <p:bldP spid="48" grpId="0"/>
      <p:bldP spid="53" grpId="0"/>
      <p:bldP spid="30" grpId="0"/>
      <p:bldP spid="36" grpId="0"/>
      <p:bldP spid="37" grpId="0"/>
      <p:bldP spid="43" grpId="0"/>
      <p:bldP spid="49" grpId="0"/>
      <p:bldP spid="54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50219" y="1916907"/>
            <a:ext cx="47492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炸</a:t>
            </a:r>
            <a:r>
              <a:rPr lang="zh-CN" altLang="en-US" sz="2335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3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309245" y="170815"/>
            <a:ext cx="2343785" cy="873125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2344843" y="1468702"/>
            <a:ext cx="2947458" cy="1323340"/>
            <a:chOff x="2240504" y="4639185"/>
            <a:chExt cx="3536918" cy="1587097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2659"/>
              <a:ext cx="150812" cy="95036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35" b="1"/>
            </a:p>
          </p:txBody>
        </p:sp>
        <p:sp>
          <p:nvSpPr>
            <p:cNvPr id="18443" name="TextBox 15"/>
            <p:cNvSpPr txBox="1">
              <a:spLocks noChangeArrowheads="1"/>
            </p:cNvSpPr>
            <p:nvPr/>
          </p:nvSpPr>
          <p:spPr bwMode="auto">
            <a:xfrm>
              <a:off x="2610432" y="4639185"/>
              <a:ext cx="3166990" cy="1587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665" b="1" dirty="0" err="1">
                  <a:solidFill>
                    <a:srgbClr val="FF0000"/>
                  </a:solidFill>
                  <a:latin typeface="宋体" panose="02010600030101010101" pitchFamily="2" charset="-122"/>
                </a:rPr>
                <a:t>zhá</a:t>
              </a:r>
              <a:r>
                <a:rPr lang="zh-CN" altLang="en-US" sz="2665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665" b="1" dirty="0" err="1">
                  <a:solidFill>
                    <a:srgbClr val="FF0000"/>
                  </a:solidFill>
                  <a:latin typeface="宋体" panose="02010600030101010101" pitchFamily="2" charset="-122"/>
                </a:rPr>
                <a:t>zhà</a:t>
              </a:r>
              <a:r>
                <a:rPr lang="zh-CN" altLang="en-US" sz="2665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37175" y="2036445"/>
            <a:ext cx="6083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茄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6625" y="210185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5945293" y="1826630"/>
            <a:ext cx="125678" cy="79242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2335" b="1"/>
          </a:p>
        </p:txBody>
      </p:sp>
      <p:sp>
        <p:nvSpPr>
          <p:cNvPr id="13" name="文本框 12"/>
          <p:cNvSpPr txBox="1"/>
          <p:nvPr/>
        </p:nvSpPr>
        <p:spPr>
          <a:xfrm>
            <a:off x="6169660" y="1524000"/>
            <a:ext cx="1885315" cy="1184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37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sym typeface="+mn-ea"/>
              </a:rPr>
              <a:t>qié</a:t>
            </a:r>
            <a:r>
              <a:rPr lang="zh-CN" altLang="en-US" sz="237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endParaRPr lang="zh-CN" altLang="en-US" sz="237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7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sym typeface="+mn-ea"/>
              </a:rPr>
              <a:t>jiā</a:t>
            </a:r>
            <a:r>
              <a:rPr lang="zh-CN" altLang="en-US" sz="237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endParaRPr lang="en-US" altLang="zh-CN" sz="2370"/>
          </a:p>
        </p:txBody>
      </p:sp>
      <p:sp>
        <p:nvSpPr>
          <p:cNvPr id="4" name="文本框 3"/>
          <p:cNvSpPr txBox="1"/>
          <p:nvPr/>
        </p:nvSpPr>
        <p:spPr>
          <a:xfrm>
            <a:off x="3652520" y="1728470"/>
            <a:ext cx="1000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炸酱面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23945" y="2357120"/>
            <a:ext cx="1019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炸弹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14845" y="1728470"/>
            <a:ext cx="809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茄子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24370" y="2280920"/>
            <a:ext cx="78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雪茄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/>
        </p:nvSpPr>
        <p:spPr>
          <a:xfrm>
            <a:off x="1326886" y="25267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学写生字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614" y="1058333"/>
            <a:ext cx="3684323" cy="127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667" y="2456657"/>
            <a:ext cx="3684323" cy="127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410" y="3786188"/>
            <a:ext cx="3684323" cy="127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矩形 11"/>
          <p:cNvSpPr>
            <a:spLocks noChangeArrowheads="1"/>
          </p:cNvSpPr>
          <p:nvPr/>
        </p:nvSpPr>
        <p:spPr bwMode="auto">
          <a:xfrm>
            <a:off x="4205605" y="1137814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矩形 11"/>
          <p:cNvSpPr>
            <a:spLocks noChangeArrowheads="1"/>
          </p:cNvSpPr>
          <p:nvPr/>
        </p:nvSpPr>
        <p:spPr bwMode="auto">
          <a:xfrm>
            <a:off x="2984183" y="1138343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矩形 11"/>
          <p:cNvSpPr>
            <a:spLocks noChangeArrowheads="1"/>
          </p:cNvSpPr>
          <p:nvPr/>
        </p:nvSpPr>
        <p:spPr bwMode="auto">
          <a:xfrm>
            <a:off x="5423059" y="1137920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矩形 11"/>
          <p:cNvSpPr>
            <a:spLocks noChangeArrowheads="1"/>
          </p:cNvSpPr>
          <p:nvPr/>
        </p:nvSpPr>
        <p:spPr bwMode="auto">
          <a:xfrm>
            <a:off x="2984500" y="2456657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6" name="矩形 11"/>
          <p:cNvSpPr>
            <a:spLocks noChangeArrowheads="1"/>
          </p:cNvSpPr>
          <p:nvPr/>
        </p:nvSpPr>
        <p:spPr bwMode="auto">
          <a:xfrm>
            <a:off x="4226719" y="2473854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肉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7" name="矩形 11"/>
          <p:cNvSpPr>
            <a:spLocks noChangeArrowheads="1"/>
          </p:cNvSpPr>
          <p:nvPr/>
        </p:nvSpPr>
        <p:spPr bwMode="auto">
          <a:xfrm>
            <a:off x="5437188" y="2487083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8" name="矩形 11"/>
          <p:cNvSpPr>
            <a:spLocks noChangeArrowheads="1"/>
          </p:cNvSpPr>
          <p:nvPr/>
        </p:nvSpPr>
        <p:spPr bwMode="auto">
          <a:xfrm>
            <a:off x="2984659" y="3889058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9" name="矩形 11"/>
          <p:cNvSpPr>
            <a:spLocks noChangeArrowheads="1"/>
          </p:cNvSpPr>
          <p:nvPr/>
        </p:nvSpPr>
        <p:spPr bwMode="auto">
          <a:xfrm>
            <a:off x="4284663" y="3866621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0" name="矩形 11"/>
          <p:cNvSpPr>
            <a:spLocks noChangeArrowheads="1"/>
          </p:cNvSpPr>
          <p:nvPr/>
        </p:nvSpPr>
        <p:spPr bwMode="auto">
          <a:xfrm>
            <a:off x="5437505" y="3889375"/>
            <a:ext cx="1029970" cy="111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endParaRPr lang="zh-CN" altLang="en-US" sz="666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话气泡: 圆角矩形 15"/>
          <p:cNvSpPr/>
          <p:nvPr/>
        </p:nvSpPr>
        <p:spPr>
          <a:xfrm>
            <a:off x="1162844" y="989542"/>
            <a:ext cx="3370792" cy="902229"/>
          </a:xfrm>
          <a:prstGeom prst="wedgeRoundRectCallout">
            <a:avLst>
              <a:gd name="adj1" fmla="val 15351"/>
              <a:gd name="adj2" fmla="val 11154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“火”做偏旁捺改点，右上“戈”不加点。</a:t>
            </a:r>
            <a:endParaRPr lang="zh-CN" altLang="en-US" sz="266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5"/>
          <p:cNvSpPr/>
          <p:nvPr/>
        </p:nvSpPr>
        <p:spPr>
          <a:xfrm>
            <a:off x="2801938" y="4161896"/>
            <a:ext cx="5187157" cy="464344"/>
          </a:xfrm>
          <a:prstGeom prst="wedgeRoundRectCallout">
            <a:avLst>
              <a:gd name="adj1" fmla="val -16938"/>
              <a:gd name="adj2" fmla="val -23599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“疋”的撇捺舒展，“虫”稍小。</a:t>
            </a:r>
            <a:endParaRPr lang="zh-CN" altLang="en-US" sz="266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5"/>
          <p:cNvSpPr/>
          <p:nvPr/>
        </p:nvSpPr>
        <p:spPr>
          <a:xfrm>
            <a:off x="5504657" y="989541"/>
            <a:ext cx="2612004" cy="902229"/>
          </a:xfrm>
          <a:prstGeom prst="wedgeRoundRectCallout">
            <a:avLst>
              <a:gd name="adj1" fmla="val -36544"/>
              <a:gd name="adj2" fmla="val 118822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“考”最后不要多写一横。</a:t>
            </a:r>
            <a:endParaRPr lang="zh-CN" altLang="en-US" sz="266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326886" y="252677"/>
            <a:ext cx="2161646" cy="567531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  <a:endParaRPr lang="zh-CN" altLang="en-US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50" name="组合 2"/>
          <p:cNvGrpSpPr/>
          <p:nvPr/>
        </p:nvGrpSpPr>
        <p:grpSpPr bwMode="auto">
          <a:xfrm>
            <a:off x="2673615" y="2289969"/>
            <a:ext cx="3684323" cy="1276614"/>
            <a:chOff x="2906713" y="2310414"/>
            <a:chExt cx="4421188" cy="1531937"/>
          </a:xfrm>
        </p:grpSpPr>
        <p:pic>
          <p:nvPicPr>
            <p:cNvPr id="31753" name="图片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6713" y="2310414"/>
              <a:ext cx="4421188" cy="153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4" name="矩形 11"/>
            <p:cNvSpPr>
              <a:spLocks noChangeArrowheads="1"/>
            </p:cNvSpPr>
            <p:nvPr/>
          </p:nvSpPr>
          <p:spPr bwMode="auto">
            <a:xfrm>
              <a:off x="3060701" y="2359627"/>
              <a:ext cx="1235964" cy="1340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6665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烧</a:t>
              </a:r>
              <a:endPara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55" name="矩形 11"/>
            <p:cNvSpPr>
              <a:spLocks noChangeArrowheads="1"/>
            </p:cNvSpPr>
            <p:nvPr/>
          </p:nvSpPr>
          <p:spPr bwMode="auto">
            <a:xfrm>
              <a:off x="4579481" y="2312435"/>
              <a:ext cx="1235964" cy="1340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6665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蛋</a:t>
              </a:r>
              <a:endPara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56" name="矩形 11"/>
            <p:cNvSpPr>
              <a:spLocks noChangeArrowheads="1"/>
            </p:cNvSpPr>
            <p:nvPr/>
          </p:nvSpPr>
          <p:spPr bwMode="auto">
            <a:xfrm>
              <a:off x="6012110" y="2362964"/>
              <a:ext cx="1235964" cy="1340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A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6665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烤</a:t>
              </a:r>
              <a:endParaRPr lang="zh-CN" altLang="en-US" sz="66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1714500" y="3943599"/>
            <a:ext cx="6125946" cy="7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86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A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图片 631" descr="IMG_25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552450"/>
            <a:ext cx="2060575" cy="173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1" descr="IMG_2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020" y="552450"/>
            <a:ext cx="2027555" cy="177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8" descr="IMG_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935" y="552450"/>
            <a:ext cx="2101215" cy="173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云形 8"/>
          <p:cNvSpPr/>
          <p:nvPr/>
        </p:nvSpPr>
        <p:spPr>
          <a:xfrm>
            <a:off x="1263650" y="-57150"/>
            <a:ext cx="6538595" cy="609600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2335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endParaRPr lang="zh-CN" altLang="zh-CN" sz="2335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1531276" y="3477817"/>
            <a:ext cx="5889625" cy="465667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76199" bIns="76199" spcCol="1270" anchor="b"/>
          <a:lstStyle/>
          <a:p>
            <a:pPr defTabSz="10668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66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0170" y="2286635"/>
            <a:ext cx="2085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凉拌菠菜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45510" y="2287905"/>
            <a:ext cx="2155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香煎豆腐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02935" y="2230120"/>
            <a:ext cx="2137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红烧茄子</a:t>
            </a:r>
            <a:endParaRPr lang="zh-CN" altLang="en-US"/>
          </a:p>
        </p:txBody>
      </p:sp>
      <p:pic>
        <p:nvPicPr>
          <p:cNvPr id="21506" name="图片 7" descr="IMG_2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2562860"/>
            <a:ext cx="2060575" cy="182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6" descr="IMG_2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020" y="2562225"/>
            <a:ext cx="202692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636" descr="IMG_2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935" y="2562225"/>
            <a:ext cx="2099945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133475" y="4458970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/>
              <a:t>烤鸭</a:t>
            </a:r>
            <a:endParaRPr lang="zh-CN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3475990" y="4404360"/>
            <a:ext cx="1932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水煮鱼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06110" y="4411345"/>
            <a:ext cx="1838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葱爆羊肉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中文母版（无彩条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宽屏</PresentationFormat>
  <Paragraphs>287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楷体</vt:lpstr>
      <vt:lpstr>Calibri Light</vt:lpstr>
      <vt:lpstr>Calibri</vt:lpstr>
      <vt:lpstr>黑体</vt:lpstr>
      <vt:lpstr>方正姚体</vt:lpstr>
      <vt:lpstr>微软雅黑</vt:lpstr>
      <vt:lpstr>Arial Unicode MS</vt:lpstr>
      <vt:lpstr>zypyyb</vt:lpstr>
      <vt:lpstr>中文母版（无彩条）</vt:lpstr>
      <vt:lpstr>PowerPoint 演示文稿</vt:lpstr>
      <vt:lpstr>PowerPoint 演示文稿</vt:lpstr>
      <vt:lpstr>   自由读文，读准字音、注意字形,画出不理解的字词。</vt:lpstr>
      <vt:lpstr>再读课文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这些美食分别用了什么样的烹调方法？           </vt:lpstr>
      <vt:lpstr>   你能把上面的几种美食进行分类吗？ </vt:lpstr>
      <vt:lpstr>PowerPoint 演示文稿</vt:lpstr>
      <vt:lpstr>PowerPoint 演示文稿</vt:lpstr>
      <vt:lpstr>PowerPoint 演示文稿</vt:lpstr>
      <vt:lpstr>       你知道这些菜的制作过程吗？选择一种说一说。  凉拌菠菜 香煎豆腐 红烧茄子 烤鸭  水煮鱼   葱爆羊肉 小鸡炖蘑菇    蒸饺    炸酱面   小米粥  蛋炒饭</vt:lpstr>
      <vt:lpstr>   把你知道的一种菜的烹调过程写下来。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1912991153</cp:lastModifiedBy>
  <cp:revision>40</cp:revision>
  <dcterms:created xsi:type="dcterms:W3CDTF">2018-03-20T02:11:00Z</dcterms:created>
  <dcterms:modified xsi:type="dcterms:W3CDTF">2018-03-23T07:22:52Z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